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258" r:id="rId3"/>
    <p:sldId id="259" r:id="rId4"/>
    <p:sldId id="1240" r:id="rId5"/>
    <p:sldId id="300" r:id="rId6"/>
    <p:sldId id="291" r:id="rId7"/>
    <p:sldId id="292" r:id="rId8"/>
    <p:sldId id="1391" r:id="rId9"/>
    <p:sldId id="1397" r:id="rId10"/>
    <p:sldId id="1398" r:id="rId11"/>
    <p:sldId id="1470" r:id="rId12"/>
    <p:sldId id="1574" r:id="rId13"/>
    <p:sldId id="1642" r:id="rId14"/>
    <p:sldId id="1577" r:id="rId15"/>
    <p:sldId id="1580" r:id="rId16"/>
    <p:sldId id="1583" r:id="rId17"/>
    <p:sldId id="1586" r:id="rId18"/>
    <p:sldId id="1643" r:id="rId19"/>
    <p:sldId id="1399" r:id="rId20"/>
    <p:sldId id="1393" r:id="rId21"/>
    <p:sldId id="1400" r:id="rId22"/>
    <p:sldId id="1041" r:id="rId23"/>
    <p:sldId id="1587" r:id="rId24"/>
    <p:sldId id="1459" r:id="rId25"/>
    <p:sldId id="1461" r:id="rId26"/>
    <p:sldId id="1464" r:id="rId27"/>
    <p:sldId id="1467" r:id="rId28"/>
    <p:sldId id="1588" r:id="rId29"/>
    <p:sldId id="1589" r:id="rId30"/>
    <p:sldId id="1401" r:id="rId31"/>
    <p:sldId id="1396" r:id="rId32"/>
    <p:sldId id="1394" r:id="rId33"/>
    <p:sldId id="1590" r:id="rId34"/>
    <p:sldId id="1592" r:id="rId35"/>
    <p:sldId id="1593" r:id="rId36"/>
    <p:sldId id="1644" r:id="rId37"/>
    <p:sldId id="1596" r:id="rId38"/>
    <p:sldId id="1597" r:id="rId39"/>
    <p:sldId id="1598" r:id="rId40"/>
    <p:sldId id="1641" r:id="rId41"/>
    <p:sldId id="1599" r:id="rId42"/>
    <p:sldId id="1395" r:id="rId43"/>
    <p:sldId id="262" r:id="rId44"/>
    <p:sldId id="1617" r:id="rId45"/>
    <p:sldId id="1457" r:id="rId46"/>
    <p:sldId id="1618" r:id="rId47"/>
    <p:sldId id="1619" r:id="rId48"/>
    <p:sldId id="1620" r:id="rId49"/>
    <p:sldId id="1621" r:id="rId50"/>
    <p:sldId id="271" r:id="rId51"/>
    <p:sldId id="1402" r:id="rId52"/>
    <p:sldId id="1406" r:id="rId53"/>
    <p:sldId id="1211" r:id="rId54"/>
    <p:sldId id="1212" r:id="rId55"/>
    <p:sldId id="1622" r:id="rId56"/>
    <p:sldId id="1624" r:id="rId57"/>
    <p:sldId id="1625" r:id="rId58"/>
    <p:sldId id="1626" r:id="rId59"/>
    <p:sldId id="1407" r:id="rId60"/>
    <p:sldId id="1408" r:id="rId61"/>
    <p:sldId id="1409" r:id="rId62"/>
    <p:sldId id="1458" r:id="rId63"/>
    <p:sldId id="1632" r:id="rId64"/>
    <p:sldId id="1633" r:id="rId65"/>
    <p:sldId id="1634" r:id="rId66"/>
    <p:sldId id="1410" r:id="rId67"/>
    <p:sldId id="1405" r:id="rId68"/>
    <p:sldId id="1403" r:id="rId69"/>
    <p:sldId id="1192" r:id="rId70"/>
    <p:sldId id="1627" r:id="rId71"/>
    <p:sldId id="1628" r:id="rId72"/>
    <p:sldId id="1640" r:id="rId73"/>
    <p:sldId id="1404" r:id="rId74"/>
    <p:sldId id="1411" r:id="rId75"/>
    <p:sldId id="1412" r:id="rId76"/>
    <p:sldId id="1603" r:id="rId77"/>
    <p:sldId id="1605" r:id="rId78"/>
    <p:sldId id="1638" r:id="rId79"/>
    <p:sldId id="1607" r:id="rId80"/>
    <p:sldId id="1608" r:id="rId81"/>
    <p:sldId id="1413" r:id="rId82"/>
    <p:sldId id="1600" r:id="rId83"/>
    <p:sldId id="1601" r:id="rId84"/>
    <p:sldId id="1612" r:id="rId85"/>
    <p:sldId id="1613" r:id="rId86"/>
    <p:sldId id="1614" r:id="rId87"/>
    <p:sldId id="1615" r:id="rId88"/>
    <p:sldId id="1616" r:id="rId89"/>
    <p:sldId id="1602" r:id="rId90"/>
  </p:sldIdLst>
  <p:sldSz cx="12192000" cy="6858000"/>
  <p:notesSz cx="6799263" cy="9929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B62812-9341-C51D-4194-E9778CED2E6F}" name="Elise Vangeel" initials="" userId="S::elise.vangeel@ismar.com::a12b9b22-b70a-42fa-88b2-4dc9961efff5" providerId="AD"/>
  <p188:author id="{A7DAEE14-BFE0-5BF0-9340-4D84DAC71B21}" name="Jessa Yperman" initials="" userId="S::jessa.yperman@ismar.com::5228cf83-2380-493c-8551-06d441a63aa6" providerId="AD"/>
  <p188:author id="{B9BAF27F-F7D2-9533-760E-499C924FFAE5}" name="Els Dewulf" initials="ED" userId="S-1-5-21-718607237-3596586695-3854210405-1192" providerId="AD"/>
  <p188:author id="{469DA29F-7194-1A0E-B5FC-8782B846A008}" name="Marija Rankovic" initials="MR" userId="S-1-5-21-718607237-3596586695-3854210405-1263" providerId="AD"/>
  <p188:author id="{5F5404A2-5F62-42E8-35CA-D948A78E5B8A}" name="Els Dewulf" initials="ed" userId="1b1c47a617d7bbd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k Rijnders" initials="RR" lastIdx="1" clrIdx="0">
    <p:extLst>
      <p:ext uri="{19B8F6BF-5375-455C-9EA6-DF929625EA0E}">
        <p15:presenceInfo xmlns:p15="http://schemas.microsoft.com/office/powerpoint/2012/main" userId="S-1-5-21-1996786833-485999538-2082491019-1232" providerId="AD"/>
      </p:ext>
    </p:extLst>
  </p:cmAuthor>
  <p:cmAuthor id="2" name="Els Dewulf" initials="ED" lastIdx="17" clrIdx="1">
    <p:extLst>
      <p:ext uri="{19B8F6BF-5375-455C-9EA6-DF929625EA0E}">
        <p15:presenceInfo xmlns:p15="http://schemas.microsoft.com/office/powerpoint/2012/main" userId="S-1-5-21-2802868378-1043053661-1698268876-2624" providerId="AD"/>
      </p:ext>
    </p:extLst>
  </p:cmAuthor>
  <p:cmAuthor id="3" name="Jessa Yperman" initials="JY" lastIdx="1" clrIdx="2">
    <p:extLst>
      <p:ext uri="{19B8F6BF-5375-455C-9EA6-DF929625EA0E}">
        <p15:presenceInfo xmlns:p15="http://schemas.microsoft.com/office/powerpoint/2012/main" userId="S-1-5-21-2802868378-1043053661-1698268876-2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126"/>
    <a:srgbClr val="57CDD5"/>
    <a:srgbClr val="13755D"/>
    <a:srgbClr val="8FBAB1"/>
    <a:srgbClr val="20377E"/>
    <a:srgbClr val="008379"/>
    <a:srgbClr val="610F10"/>
    <a:srgbClr val="1F3662"/>
    <a:srgbClr val="009795"/>
    <a:srgbClr val="41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472" autoAdjust="0"/>
  </p:normalViewPr>
  <p:slideViewPr>
    <p:cSldViewPr snapToGrid="0">
      <p:cViewPr varScale="1">
        <p:scale>
          <a:sx n="52" d="100"/>
          <a:sy n="52" d="100"/>
        </p:scale>
        <p:origin x="1192" y="52"/>
      </p:cViewPr>
      <p:guideLst/>
    </p:cSldViewPr>
  </p:slideViewPr>
  <p:notesTextViewPr>
    <p:cViewPr>
      <p:scale>
        <a:sx n="3" d="2"/>
        <a:sy n="3" d="2"/>
      </p:scale>
      <p:origin x="0" y="0"/>
    </p:cViewPr>
  </p:notesTextViewPr>
  <p:notesViewPr>
    <p:cSldViewPr snapToGrid="0">
      <p:cViewPr varScale="1">
        <p:scale>
          <a:sx n="58" d="100"/>
          <a:sy n="58" d="100"/>
        </p:scale>
        <p:origin x="2472"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398253626695"/>
          <c:y val="8.1900968883920247E-2"/>
          <c:w val="0.82421573748807875"/>
          <c:h val="0.74878568942928536"/>
        </c:manualLayout>
      </c:layout>
      <c:barChart>
        <c:barDir val="col"/>
        <c:grouping val="percentStacked"/>
        <c:varyColors val="0"/>
        <c:ser>
          <c:idx val="0"/>
          <c:order val="0"/>
          <c:tx>
            <c:strRef>
              <c:f>Sheet1!$B$1</c:f>
              <c:strCache>
                <c:ptCount val="1"/>
                <c:pt idx="0">
                  <c:v>PD</c:v>
                </c:pt>
              </c:strCache>
            </c:strRef>
          </c:tx>
          <c:spPr>
            <a:solidFill>
              <a:schemeClr val="accent1">
                <a:shade val="58000"/>
              </a:schemeClr>
            </a:solidFill>
            <a:ln>
              <a:noFill/>
            </a:ln>
            <a:effectLst/>
          </c:spPr>
          <c:invertIfNegative val="0"/>
          <c:dPt>
            <c:idx val="0"/>
            <c:invertIfNegative val="0"/>
            <c:bubble3D val="0"/>
            <c:spPr>
              <a:solidFill>
                <a:srgbClr val="1F3662"/>
              </a:solidFill>
              <a:ln>
                <a:noFill/>
              </a:ln>
              <a:effectLst/>
            </c:spPr>
            <c:extLst>
              <c:ext xmlns:c16="http://schemas.microsoft.com/office/drawing/2014/chart" uri="{C3380CC4-5D6E-409C-BE32-E72D297353CC}">
                <c16:uniqueId val="{00000002-DF91-4DCA-9C02-529F09F24E48}"/>
              </c:ext>
            </c:extLst>
          </c:dPt>
          <c:dPt>
            <c:idx val="1"/>
            <c:invertIfNegative val="0"/>
            <c:bubble3D val="0"/>
            <c:spPr>
              <a:solidFill>
                <a:srgbClr val="009795"/>
              </a:solidFill>
              <a:ln>
                <a:noFill/>
              </a:ln>
              <a:effectLst/>
            </c:spPr>
            <c:extLst>
              <c:ext xmlns:c16="http://schemas.microsoft.com/office/drawing/2014/chart" uri="{C3380CC4-5D6E-409C-BE32-E72D297353CC}">
                <c16:uniqueId val="{00000001-DF91-4DCA-9C02-529F09F24E48}"/>
              </c:ext>
            </c:extLst>
          </c:dPt>
          <c:dLbls>
            <c:dLbl>
              <c:idx val="0"/>
              <c:layout>
                <c:manualLayout>
                  <c:x val="0"/>
                  <c:y val="-5.7377971286617421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F91-4DCA-9C02-529F09F24E48}"/>
                </c:ext>
              </c:extLst>
            </c:dLbl>
            <c:dLbl>
              <c:idx val="1"/>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F91-4DCA-9C02-529F09F24E4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TIVO+NIVO
(N=171)</c:v>
                </c:pt>
                <c:pt idx="1">
                  <c:v>TIVO
(N=172)</c:v>
                </c:pt>
              </c:strCache>
            </c:strRef>
          </c:cat>
          <c:val>
            <c:numRef>
              <c:f>Sheet1!$B$2:$B$3</c:f>
              <c:numCache>
                <c:formatCode>General</c:formatCode>
                <c:ptCount val="2"/>
                <c:pt idx="0">
                  <c:v>29</c:v>
                </c:pt>
                <c:pt idx="1">
                  <c:v>25</c:v>
                </c:pt>
              </c:numCache>
            </c:numRef>
          </c:val>
          <c:extLst>
            <c:ext xmlns:c16="http://schemas.microsoft.com/office/drawing/2014/chart" uri="{C3380CC4-5D6E-409C-BE32-E72D297353CC}">
              <c16:uniqueId val="{00000005-DF91-4DCA-9C02-529F09F24E48}"/>
            </c:ext>
          </c:extLst>
        </c:ser>
        <c:ser>
          <c:idx val="1"/>
          <c:order val="1"/>
          <c:tx>
            <c:strRef>
              <c:f>Sheet1!$C$1</c:f>
              <c:strCache>
                <c:ptCount val="1"/>
                <c:pt idx="0">
                  <c:v>SD</c:v>
                </c:pt>
              </c:strCache>
            </c:strRef>
          </c:tx>
          <c:spPr>
            <a:solidFill>
              <a:schemeClr val="accent1">
                <a:shade val="86000"/>
              </a:schemeClr>
            </a:solidFill>
            <a:ln>
              <a:noFill/>
            </a:ln>
            <a:effectLst/>
          </c:spPr>
          <c:invertIfNegative val="0"/>
          <c:dPt>
            <c:idx val="0"/>
            <c:invertIfNegative val="0"/>
            <c:bubble3D val="0"/>
            <c:spPr>
              <a:solidFill>
                <a:srgbClr val="1F3662">
                  <a:alpha val="75000"/>
                </a:srgbClr>
              </a:solidFill>
              <a:ln>
                <a:noFill/>
              </a:ln>
              <a:effectLst/>
            </c:spPr>
            <c:extLst>
              <c:ext xmlns:c16="http://schemas.microsoft.com/office/drawing/2014/chart" uri="{C3380CC4-5D6E-409C-BE32-E72D297353CC}">
                <c16:uniqueId val="{00000008-DF91-4DCA-9C02-529F09F24E48}"/>
              </c:ext>
            </c:extLst>
          </c:dPt>
          <c:dPt>
            <c:idx val="1"/>
            <c:invertIfNegative val="0"/>
            <c:bubble3D val="0"/>
            <c:spPr>
              <a:solidFill>
                <a:srgbClr val="009795">
                  <a:alpha val="75000"/>
                </a:srgbClr>
              </a:solidFill>
              <a:ln>
                <a:noFill/>
              </a:ln>
              <a:effectLst/>
            </c:spPr>
            <c:extLst>
              <c:ext xmlns:c16="http://schemas.microsoft.com/office/drawing/2014/chart" uri="{C3380CC4-5D6E-409C-BE32-E72D297353CC}">
                <c16:uniqueId val="{00000007-DF91-4DCA-9C02-529F09F24E48}"/>
              </c:ext>
            </c:extLst>
          </c:dPt>
          <c:dLbls>
            <c:dLbl>
              <c:idx val="0"/>
              <c:layout>
                <c:manualLayout>
                  <c:x val="9.7382836275106514E-3"/>
                  <c:y val="4.857582728764947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F91-4DCA-9C02-529F09F24E48}"/>
                </c:ext>
              </c:extLst>
            </c:dLbl>
            <c:dLbl>
              <c:idx val="1"/>
              <c:layout>
                <c:manualLayout>
                  <c:x val="4.869141813755325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F91-4DCA-9C02-529F09F24E48}"/>
                </c:ext>
              </c:extLst>
            </c:dLbl>
            <c:dLbl>
              <c:idx val="2"/>
              <c:layout>
                <c:manualLayout>
                  <c:x val="1.2172854534388313E-2"/>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F91-4DCA-9C02-529F09F24E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TIVO+NIVO
(N=171)</c:v>
                </c:pt>
                <c:pt idx="1">
                  <c:v>TIVO
(N=172)</c:v>
                </c:pt>
              </c:strCache>
            </c:strRef>
          </c:cat>
          <c:val>
            <c:numRef>
              <c:f>Sheet1!$C$2:$C$3</c:f>
              <c:numCache>
                <c:formatCode>General</c:formatCode>
                <c:ptCount val="2"/>
                <c:pt idx="0">
                  <c:v>43</c:v>
                </c:pt>
                <c:pt idx="1">
                  <c:v>47</c:v>
                </c:pt>
              </c:numCache>
            </c:numRef>
          </c:val>
          <c:extLst>
            <c:ext xmlns:c16="http://schemas.microsoft.com/office/drawing/2014/chart" uri="{C3380CC4-5D6E-409C-BE32-E72D297353CC}">
              <c16:uniqueId val="{0000000A-DF91-4DCA-9C02-529F09F24E48}"/>
            </c:ext>
          </c:extLst>
        </c:ser>
        <c:ser>
          <c:idx val="2"/>
          <c:order val="2"/>
          <c:tx>
            <c:strRef>
              <c:f>Sheet1!$D$1</c:f>
              <c:strCache>
                <c:ptCount val="1"/>
                <c:pt idx="0">
                  <c:v>PR</c:v>
                </c:pt>
              </c:strCache>
            </c:strRef>
          </c:tx>
          <c:spPr>
            <a:solidFill>
              <a:schemeClr val="accent1">
                <a:tint val="86000"/>
              </a:schemeClr>
            </a:solidFill>
            <a:ln>
              <a:noFill/>
            </a:ln>
            <a:effectLst/>
          </c:spPr>
          <c:invertIfNegative val="0"/>
          <c:dPt>
            <c:idx val="0"/>
            <c:invertIfNegative val="0"/>
            <c:bubble3D val="0"/>
            <c:spPr>
              <a:solidFill>
                <a:srgbClr val="1F3662">
                  <a:alpha val="50000"/>
                </a:srgbClr>
              </a:solidFill>
              <a:ln>
                <a:noFill/>
              </a:ln>
              <a:effectLst/>
            </c:spPr>
            <c:extLst>
              <c:ext xmlns:c16="http://schemas.microsoft.com/office/drawing/2014/chart" uri="{C3380CC4-5D6E-409C-BE32-E72D297353CC}">
                <c16:uniqueId val="{0000000A-9580-474D-A177-D06376618E2A}"/>
              </c:ext>
            </c:extLst>
          </c:dPt>
          <c:dPt>
            <c:idx val="1"/>
            <c:invertIfNegative val="0"/>
            <c:bubble3D val="0"/>
            <c:spPr>
              <a:solidFill>
                <a:srgbClr val="009795">
                  <a:alpha val="50000"/>
                </a:srgbClr>
              </a:solidFill>
              <a:ln>
                <a:noFill/>
              </a:ln>
              <a:effectLst/>
            </c:spPr>
            <c:extLst>
              <c:ext xmlns:c16="http://schemas.microsoft.com/office/drawing/2014/chart" uri="{C3380CC4-5D6E-409C-BE32-E72D297353CC}">
                <c16:uniqueId val="{0000000C-DF91-4DCA-9C02-529F09F24E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TIVO+NIVO
(N=171)</c:v>
                </c:pt>
                <c:pt idx="1">
                  <c:v>TIVO
(N=172)</c:v>
                </c:pt>
              </c:strCache>
            </c:strRef>
          </c:cat>
          <c:val>
            <c:numRef>
              <c:f>Sheet1!$D$2:$D$3</c:f>
              <c:numCache>
                <c:formatCode>General</c:formatCode>
                <c:ptCount val="2"/>
                <c:pt idx="0">
                  <c:v>19</c:v>
                </c:pt>
                <c:pt idx="1">
                  <c:v>19</c:v>
                </c:pt>
              </c:numCache>
            </c:numRef>
          </c:val>
          <c:extLst>
            <c:ext xmlns:c16="http://schemas.microsoft.com/office/drawing/2014/chart" uri="{C3380CC4-5D6E-409C-BE32-E72D297353CC}">
              <c16:uniqueId val="{0000000D-DF91-4DCA-9C02-529F09F24E48}"/>
            </c:ext>
          </c:extLst>
        </c:ser>
        <c:ser>
          <c:idx val="3"/>
          <c:order val="3"/>
          <c:tx>
            <c:strRef>
              <c:f>Sheet1!$E$1</c:f>
              <c:strCache>
                <c:ptCount val="1"/>
                <c:pt idx="0">
                  <c:v>CR</c:v>
                </c:pt>
              </c:strCache>
            </c:strRef>
          </c:tx>
          <c:spPr>
            <a:solidFill>
              <a:srgbClr val="1F3662">
                <a:alpha val="30000"/>
              </a:srgbClr>
            </a:solidFill>
            <a:ln>
              <a:noFill/>
            </a:ln>
            <a:effectLst/>
          </c:spPr>
          <c:invertIfNegative val="0"/>
          <c:dPt>
            <c:idx val="1"/>
            <c:invertIfNegative val="0"/>
            <c:bubble3D val="0"/>
            <c:spPr>
              <a:solidFill>
                <a:srgbClr val="009795">
                  <a:alpha val="25000"/>
                </a:srgbClr>
              </a:solidFill>
              <a:ln>
                <a:noFill/>
              </a:ln>
              <a:effectLst/>
            </c:spPr>
            <c:extLst>
              <c:ext xmlns:c16="http://schemas.microsoft.com/office/drawing/2014/chart" uri="{C3380CC4-5D6E-409C-BE32-E72D297353CC}">
                <c16:uniqueId val="{0000000F-DF91-4DCA-9C02-529F09F24E48}"/>
              </c:ext>
            </c:extLst>
          </c:dPt>
          <c:dLbls>
            <c:dLbl>
              <c:idx val="0"/>
              <c:layout>
                <c:manualLayout>
                  <c:x val="8.7644552647595866E-2"/>
                  <c:y val="-5.26457603581569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C8EA-483E-B26A-3260C2F7E644}"/>
                </c:ext>
              </c:extLst>
            </c:dLbl>
            <c:dLbl>
              <c:idx val="1"/>
              <c:layout>
                <c:manualLayout>
                  <c:x val="8.2775410833840449E-2"/>
                  <c:y val="-5.264576035815698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DF91-4DCA-9C02-529F09F24E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TIVO+NIVO
(N=171)</c:v>
                </c:pt>
                <c:pt idx="1">
                  <c:v>TIVO
(N=172)</c:v>
                </c:pt>
              </c:strCache>
            </c:strRef>
          </c:cat>
          <c:val>
            <c:numRef>
              <c:f>Sheet1!$E$2:$E$3</c:f>
              <c:numCache>
                <c:formatCode>General</c:formatCode>
                <c:ptCount val="2"/>
                <c:pt idx="0">
                  <c:v>1</c:v>
                </c:pt>
                <c:pt idx="1">
                  <c:v>1</c:v>
                </c:pt>
              </c:numCache>
            </c:numRef>
          </c:val>
          <c:extLst>
            <c:ext xmlns:c16="http://schemas.microsoft.com/office/drawing/2014/chart" uri="{C3380CC4-5D6E-409C-BE32-E72D297353CC}">
              <c16:uniqueId val="{00000010-DF91-4DCA-9C02-529F09F24E48}"/>
            </c:ext>
          </c:extLst>
        </c:ser>
        <c:dLbls>
          <c:showLegendKey val="0"/>
          <c:showVal val="1"/>
          <c:showCatName val="0"/>
          <c:showSerName val="0"/>
          <c:showPercent val="0"/>
          <c:showBubbleSize val="0"/>
        </c:dLbls>
        <c:gapWidth val="122"/>
        <c:overlap val="100"/>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1"/>
          <c:min val="0"/>
        </c:scaling>
        <c:delete val="0"/>
        <c:axPos val="l"/>
        <c:numFmt formatCode="0%" sourceLinked="0"/>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0.2"/>
      </c:valAx>
      <c:spPr>
        <a:noFill/>
        <a:ln w="25400">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29518403222876E-2"/>
          <c:y val="3.622421707794226E-2"/>
          <c:w val="0.8893797839223585"/>
          <c:h val="0.805000910840587"/>
        </c:manualLayout>
      </c:layout>
      <c:barChart>
        <c:barDir val="col"/>
        <c:grouping val="clustered"/>
        <c:varyColors val="0"/>
        <c:ser>
          <c:idx val="0"/>
          <c:order val="0"/>
          <c:tx>
            <c:strRef>
              <c:f>Sheet1!$B$1</c:f>
              <c:strCache>
                <c:ptCount val="1"/>
                <c:pt idx="0">
                  <c:v>PFS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ED90-42CB-A5E5-81C8A5991710}"/>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Anlotinib + Benmelstobart
(N=264)</c:v>
                </c:pt>
                <c:pt idx="1">
                  <c:v>Sunitinib
(N=263)</c:v>
                </c:pt>
              </c:strCache>
            </c:strRef>
          </c:cat>
          <c:val>
            <c:numRef>
              <c:f>Sheet1!$B$2:$B$3</c:f>
              <c:numCache>
                <c:formatCode>General</c:formatCode>
                <c:ptCount val="2"/>
                <c:pt idx="0">
                  <c:v>19</c:v>
                </c:pt>
                <c:pt idx="1">
                  <c:v>10</c:v>
                </c:pt>
              </c:numCache>
            </c:numRef>
          </c:val>
          <c:extLst>
            <c:ext xmlns:c16="http://schemas.microsoft.com/office/drawing/2014/chart" uri="{C3380CC4-5D6E-409C-BE32-E72D297353CC}">
              <c16:uniqueId val="{00000000-ED90-42CB-A5E5-81C8A5991710}"/>
            </c:ext>
          </c:extLst>
        </c:ser>
        <c:dLbls>
          <c:dLblPos val="outEnd"/>
          <c:showLegendKey val="0"/>
          <c:showVal val="1"/>
          <c:showCatName val="0"/>
          <c:showSerName val="0"/>
          <c:showPercent val="0"/>
          <c:showBubbleSize val="0"/>
        </c:dLbls>
        <c:gapWidth val="130"/>
        <c:overlap val="-27"/>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30"/>
          <c:min val="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GB" sz="2000" dirty="0"/>
                  <a:t>Median</a:t>
                </a:r>
                <a:r>
                  <a:rPr lang="en-GB" sz="2000" baseline="0" dirty="0"/>
                  <a:t> PFS</a:t>
                </a:r>
                <a:r>
                  <a:rPr lang="en-GB" sz="2000" dirty="0"/>
                  <a:t> (</a:t>
                </a:r>
                <a:r>
                  <a:rPr lang="en-GB" sz="2000" dirty="0" err="1"/>
                  <a:t>mo</a:t>
                </a:r>
                <a:r>
                  <a:rPr lang="en-GB" sz="2000" dirty="0"/>
                  <a:t>)</a:t>
                </a:r>
              </a:p>
            </c:rich>
          </c:tx>
          <c:layout>
            <c:manualLayout>
              <c:xMode val="edge"/>
              <c:yMode val="edge"/>
              <c:x val="1.627906976744186E-2"/>
              <c:y val="0.301734151615259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mPFS</c:v>
                </c:pt>
              </c:strCache>
            </c:strRef>
          </c:tx>
          <c:spPr>
            <a:solidFill>
              <a:schemeClr val="accent1"/>
            </a:solidFill>
            <a:ln>
              <a:noFill/>
            </a:ln>
            <a:effectLst/>
          </c:spPr>
          <c:invertIfNegative val="0"/>
          <c:dPt>
            <c:idx val="1"/>
            <c:invertIfNegative val="0"/>
            <c:bubble3D val="0"/>
            <c:spPr>
              <a:solidFill>
                <a:srgbClr val="F79646"/>
              </a:solidFill>
              <a:ln>
                <a:noFill/>
              </a:ln>
              <a:effectLst/>
            </c:spPr>
            <c:extLst>
              <c:ext xmlns:c16="http://schemas.microsoft.com/office/drawing/2014/chart" uri="{C3380CC4-5D6E-409C-BE32-E72D297353CC}">
                <c16:uniqueId val="{00000001-F18B-4EFB-BB04-5F84EEE8271F}"/>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FMT
(N=25)</c:v>
                </c:pt>
                <c:pt idx="1">
                  <c:v>PBO
(N=25)</c:v>
                </c:pt>
              </c:strCache>
            </c:strRef>
          </c:cat>
          <c:val>
            <c:numRef>
              <c:f>Sheet1!$B$2:$B$3</c:f>
              <c:numCache>
                <c:formatCode>General</c:formatCode>
                <c:ptCount val="2"/>
                <c:pt idx="0">
                  <c:v>67</c:v>
                </c:pt>
                <c:pt idx="1">
                  <c:v>35</c:v>
                </c:pt>
              </c:numCache>
            </c:numRef>
          </c:val>
          <c:extLst>
            <c:ext xmlns:c16="http://schemas.microsoft.com/office/drawing/2014/chart" uri="{C3380CC4-5D6E-409C-BE32-E72D297353CC}">
              <c16:uniqueId val="{00000002-F18B-4EFB-BB04-5F84EEE8271F}"/>
            </c:ext>
          </c:extLst>
        </c:ser>
        <c:dLbls>
          <c:dLblPos val="outEnd"/>
          <c:showLegendKey val="0"/>
          <c:showVal val="1"/>
          <c:showCatName val="0"/>
          <c:showSerName val="0"/>
          <c:showPercent val="0"/>
          <c:showBubbleSize val="0"/>
        </c:dLbls>
        <c:gapWidth val="219"/>
        <c:overlap val="-27"/>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8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t>12-mo PFS rate (%)</a:t>
                </a:r>
              </a:p>
            </c:rich>
          </c:tx>
          <c:layout>
            <c:manualLayout>
              <c:xMode val="edge"/>
              <c:yMode val="edge"/>
              <c:x val="0"/>
              <c:y val="0.273393236255952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8364768357445"/>
          <c:y val="2.5966359345417262E-2"/>
          <c:w val="0.69830690349752789"/>
          <c:h val="0.94806728130916551"/>
        </c:manualLayout>
      </c:layout>
      <c:barChart>
        <c:barDir val="bar"/>
        <c:grouping val="stacked"/>
        <c:varyColors val="0"/>
        <c:ser>
          <c:idx val="0"/>
          <c:order val="0"/>
          <c:tx>
            <c:strRef>
              <c:f>Sheet1!$B$1</c:f>
              <c:strCache>
                <c:ptCount val="1"/>
                <c:pt idx="0">
                  <c:v>100-AE</c:v>
                </c:pt>
              </c:strCache>
            </c:strRef>
          </c:tx>
          <c:spPr>
            <a:noFill/>
            <a:ln>
              <a:noFill/>
            </a:ln>
            <a:effectLst/>
          </c:spPr>
          <c:invertIfNegative val="0"/>
          <c:cat>
            <c:strRef>
              <c:f>Sheet1!$A$2:$A$15</c:f>
              <c:strCache>
                <c:ptCount val="14"/>
                <c:pt idx="0">
                  <c:v>Hypothyroidism</c:v>
                </c:pt>
                <c:pt idx="1">
                  <c:v>Constipation</c:v>
                </c:pt>
                <c:pt idx="2">
                  <c:v>Proteinuria</c:v>
                </c:pt>
                <c:pt idx="3">
                  <c:v>Vomiting</c:v>
                </c:pt>
                <c:pt idx="4">
                  <c:v>Nausea</c:v>
                </c:pt>
                <c:pt idx="5">
                  <c:v>Pruritus</c:v>
                </c:pt>
                <c:pt idx="6">
                  <c:v>Cough</c:v>
                </c:pt>
                <c:pt idx="7">
                  <c:v>Arthralgia</c:v>
                </c:pt>
                <c:pt idx="8">
                  <c:v>Anaemia</c:v>
                </c:pt>
                <c:pt idx="9">
                  <c:v>Decreased appetite</c:v>
                </c:pt>
                <c:pt idx="10">
                  <c:v>Asthenia</c:v>
                </c:pt>
                <c:pt idx="11">
                  <c:v>Fatigue</c:v>
                </c:pt>
                <c:pt idx="12">
                  <c:v>Diarrhoea</c:v>
                </c:pt>
                <c:pt idx="13">
                  <c:v>Hypertension</c:v>
                </c:pt>
              </c:strCache>
            </c:strRef>
          </c:cat>
          <c:val>
            <c:numRef>
              <c:f>Sheet1!$B$2:$B$15</c:f>
              <c:numCache>
                <c:formatCode>General</c:formatCode>
                <c:ptCount val="14"/>
                <c:pt idx="0">
                  <c:v>91</c:v>
                </c:pt>
                <c:pt idx="1">
                  <c:v>90</c:v>
                </c:pt>
                <c:pt idx="2">
                  <c:v>90</c:v>
                </c:pt>
                <c:pt idx="3">
                  <c:v>88</c:v>
                </c:pt>
                <c:pt idx="4">
                  <c:v>84</c:v>
                </c:pt>
                <c:pt idx="5">
                  <c:v>84</c:v>
                </c:pt>
                <c:pt idx="6">
                  <c:v>84</c:v>
                </c:pt>
                <c:pt idx="7">
                  <c:v>84</c:v>
                </c:pt>
                <c:pt idx="8">
                  <c:v>83</c:v>
                </c:pt>
                <c:pt idx="9">
                  <c:v>78</c:v>
                </c:pt>
                <c:pt idx="10">
                  <c:v>77</c:v>
                </c:pt>
                <c:pt idx="11">
                  <c:v>71</c:v>
                </c:pt>
                <c:pt idx="12">
                  <c:v>70</c:v>
                </c:pt>
                <c:pt idx="13">
                  <c:v>63</c:v>
                </c:pt>
              </c:numCache>
            </c:numRef>
          </c:val>
          <c:extLst>
            <c:ext xmlns:c16="http://schemas.microsoft.com/office/drawing/2014/chart" uri="{C3380CC4-5D6E-409C-BE32-E72D297353CC}">
              <c16:uniqueId val="{00000000-4AE8-4B1D-83F2-BAF19D59ED01}"/>
            </c:ext>
          </c:extLst>
        </c:ser>
        <c:ser>
          <c:idx val="1"/>
          <c:order val="1"/>
          <c:tx>
            <c:strRef>
              <c:f>Sheet1!$C$1</c:f>
              <c:strCache>
                <c:ptCount val="1"/>
                <c:pt idx="0">
                  <c:v>TIVO+NIVO</c:v>
                </c:pt>
              </c:strCache>
            </c:strRef>
          </c:tx>
          <c:spPr>
            <a:solidFill>
              <a:srgbClr val="1F3662"/>
            </a:solidFill>
            <a:ln>
              <a:noFill/>
            </a:ln>
            <a:effectLst/>
          </c:spPr>
          <c:invertIfNegative val="0"/>
          <c:dLbls>
            <c:dLbl>
              <c:idx val="1"/>
              <c:layout>
                <c:manualLayout>
                  <c:x val="-6.359183299762033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CF-4983-B616-2792A1CA88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Hypothyroidism</c:v>
                </c:pt>
                <c:pt idx="1">
                  <c:v>Constipation</c:v>
                </c:pt>
                <c:pt idx="2">
                  <c:v>Proteinuria</c:v>
                </c:pt>
                <c:pt idx="3">
                  <c:v>Vomiting</c:v>
                </c:pt>
                <c:pt idx="4">
                  <c:v>Nausea</c:v>
                </c:pt>
                <c:pt idx="5">
                  <c:v>Pruritus</c:v>
                </c:pt>
                <c:pt idx="6">
                  <c:v>Cough</c:v>
                </c:pt>
                <c:pt idx="7">
                  <c:v>Arthralgia</c:v>
                </c:pt>
                <c:pt idx="8">
                  <c:v>Anaemia</c:v>
                </c:pt>
                <c:pt idx="9">
                  <c:v>Decreased appetite</c:v>
                </c:pt>
                <c:pt idx="10">
                  <c:v>Asthenia</c:v>
                </c:pt>
                <c:pt idx="11">
                  <c:v>Fatigue</c:v>
                </c:pt>
                <c:pt idx="12">
                  <c:v>Diarrhoea</c:v>
                </c:pt>
                <c:pt idx="13">
                  <c:v>Hypertension</c:v>
                </c:pt>
              </c:strCache>
            </c:strRef>
          </c:cat>
          <c:val>
            <c:numRef>
              <c:f>Sheet1!$C$2:$C$15</c:f>
              <c:numCache>
                <c:formatCode>General</c:formatCode>
                <c:ptCount val="14"/>
                <c:pt idx="0">
                  <c:v>9</c:v>
                </c:pt>
                <c:pt idx="1">
                  <c:v>10</c:v>
                </c:pt>
                <c:pt idx="2">
                  <c:v>10</c:v>
                </c:pt>
                <c:pt idx="3">
                  <c:v>12</c:v>
                </c:pt>
                <c:pt idx="4">
                  <c:v>16</c:v>
                </c:pt>
                <c:pt idx="5">
                  <c:v>16</c:v>
                </c:pt>
                <c:pt idx="6">
                  <c:v>16</c:v>
                </c:pt>
                <c:pt idx="7">
                  <c:v>16</c:v>
                </c:pt>
                <c:pt idx="8">
                  <c:v>17</c:v>
                </c:pt>
                <c:pt idx="9">
                  <c:v>22</c:v>
                </c:pt>
                <c:pt idx="10">
                  <c:v>23</c:v>
                </c:pt>
                <c:pt idx="11">
                  <c:v>29</c:v>
                </c:pt>
                <c:pt idx="12">
                  <c:v>30</c:v>
                </c:pt>
                <c:pt idx="13">
                  <c:v>37</c:v>
                </c:pt>
              </c:numCache>
            </c:numRef>
          </c:val>
          <c:extLst>
            <c:ext xmlns:c16="http://schemas.microsoft.com/office/drawing/2014/chart" uri="{C3380CC4-5D6E-409C-BE32-E72D297353CC}">
              <c16:uniqueId val="{00000001-4AE8-4B1D-83F2-BAF19D59ED01}"/>
            </c:ext>
          </c:extLst>
        </c:ser>
        <c:ser>
          <c:idx val="2"/>
          <c:order val="2"/>
          <c:tx>
            <c:strRef>
              <c:f>Sheet1!$D$1</c:f>
              <c:strCache>
                <c:ptCount val="1"/>
                <c:pt idx="0">
                  <c:v>GAP</c:v>
                </c:pt>
              </c:strCache>
            </c:strRef>
          </c:tx>
          <c:spPr>
            <a:noFill/>
            <a:ln>
              <a:noFill/>
            </a:ln>
            <a:effectLst/>
          </c:spPr>
          <c:invertIfNegative val="0"/>
          <c:cat>
            <c:strRef>
              <c:f>Sheet1!$A$2:$A$15</c:f>
              <c:strCache>
                <c:ptCount val="14"/>
                <c:pt idx="0">
                  <c:v>Hypothyroidism</c:v>
                </c:pt>
                <c:pt idx="1">
                  <c:v>Constipation</c:v>
                </c:pt>
                <c:pt idx="2">
                  <c:v>Proteinuria</c:v>
                </c:pt>
                <c:pt idx="3">
                  <c:v>Vomiting</c:v>
                </c:pt>
                <c:pt idx="4">
                  <c:v>Nausea</c:v>
                </c:pt>
                <c:pt idx="5">
                  <c:v>Pruritus</c:v>
                </c:pt>
                <c:pt idx="6">
                  <c:v>Cough</c:v>
                </c:pt>
                <c:pt idx="7">
                  <c:v>Arthralgia</c:v>
                </c:pt>
                <c:pt idx="8">
                  <c:v>Anaemia</c:v>
                </c:pt>
                <c:pt idx="9">
                  <c:v>Decreased appetite</c:v>
                </c:pt>
                <c:pt idx="10">
                  <c:v>Asthenia</c:v>
                </c:pt>
                <c:pt idx="11">
                  <c:v>Fatigue</c:v>
                </c:pt>
                <c:pt idx="12">
                  <c:v>Diarrhoea</c:v>
                </c:pt>
                <c:pt idx="13">
                  <c:v>Hypertension</c:v>
                </c:pt>
              </c:strCache>
            </c:strRef>
          </c:cat>
          <c:val>
            <c:numRef>
              <c:f>Sheet1!$D$2:$D$15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2-4AE8-4B1D-83F2-BAF19D59ED01}"/>
            </c:ext>
          </c:extLst>
        </c:ser>
        <c:ser>
          <c:idx val="3"/>
          <c:order val="3"/>
          <c:tx>
            <c:strRef>
              <c:f>Sheet1!$E$1</c:f>
              <c:strCache>
                <c:ptCount val="1"/>
                <c:pt idx="0">
                  <c:v>TIVO</c:v>
                </c:pt>
              </c:strCache>
            </c:strRef>
          </c:tx>
          <c:spPr>
            <a:solidFill>
              <a:srgbClr val="009795"/>
            </a:solidFill>
            <a:ln>
              <a:noFill/>
            </a:ln>
            <a:effectLst/>
          </c:spPr>
          <c:invertIfNegative val="0"/>
          <c:dLbls>
            <c:dLbl>
              <c:idx val="0"/>
              <c:layout>
                <c:manualLayout>
                  <c:x val="9.267716535432984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F-4983-B616-2792A1CA8802}"/>
                </c:ext>
              </c:extLst>
            </c:dLbl>
            <c:dLbl>
              <c:idx val="2"/>
              <c:layout>
                <c:manualLayout>
                  <c:x val="7.521973997436281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CF-4983-B616-2792A1CA88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Hypothyroidism</c:v>
                </c:pt>
                <c:pt idx="1">
                  <c:v>Constipation</c:v>
                </c:pt>
                <c:pt idx="2">
                  <c:v>Proteinuria</c:v>
                </c:pt>
                <c:pt idx="3">
                  <c:v>Vomiting</c:v>
                </c:pt>
                <c:pt idx="4">
                  <c:v>Nausea</c:v>
                </c:pt>
                <c:pt idx="5">
                  <c:v>Pruritus</c:v>
                </c:pt>
                <c:pt idx="6">
                  <c:v>Cough</c:v>
                </c:pt>
                <c:pt idx="7">
                  <c:v>Arthralgia</c:v>
                </c:pt>
                <c:pt idx="8">
                  <c:v>Anaemia</c:v>
                </c:pt>
                <c:pt idx="9">
                  <c:v>Decreased appetite</c:v>
                </c:pt>
                <c:pt idx="10">
                  <c:v>Asthenia</c:v>
                </c:pt>
                <c:pt idx="11">
                  <c:v>Fatigue</c:v>
                </c:pt>
                <c:pt idx="12">
                  <c:v>Diarrhoea</c:v>
                </c:pt>
                <c:pt idx="13">
                  <c:v>Hypertension</c:v>
                </c:pt>
              </c:strCache>
            </c:strRef>
          </c:cat>
          <c:val>
            <c:numRef>
              <c:f>Sheet1!$E$2:$E$15</c:f>
              <c:numCache>
                <c:formatCode>General</c:formatCode>
                <c:ptCount val="14"/>
                <c:pt idx="0">
                  <c:v>15</c:v>
                </c:pt>
                <c:pt idx="1">
                  <c:v>17</c:v>
                </c:pt>
                <c:pt idx="2">
                  <c:v>18</c:v>
                </c:pt>
                <c:pt idx="3">
                  <c:v>21</c:v>
                </c:pt>
                <c:pt idx="4">
                  <c:v>28</c:v>
                </c:pt>
                <c:pt idx="5">
                  <c:v>6</c:v>
                </c:pt>
                <c:pt idx="6">
                  <c:v>15</c:v>
                </c:pt>
                <c:pt idx="7">
                  <c:v>16</c:v>
                </c:pt>
                <c:pt idx="8">
                  <c:v>9</c:v>
                </c:pt>
                <c:pt idx="9">
                  <c:v>27</c:v>
                </c:pt>
                <c:pt idx="10">
                  <c:v>21</c:v>
                </c:pt>
                <c:pt idx="11">
                  <c:v>40</c:v>
                </c:pt>
                <c:pt idx="12">
                  <c:v>36</c:v>
                </c:pt>
                <c:pt idx="13">
                  <c:v>40</c:v>
                </c:pt>
              </c:numCache>
            </c:numRef>
          </c:val>
          <c:extLst>
            <c:ext xmlns:c16="http://schemas.microsoft.com/office/drawing/2014/chart" uri="{C3380CC4-5D6E-409C-BE32-E72D297353CC}">
              <c16:uniqueId val="{00000003-4AE8-4B1D-83F2-BAF19D59ED01}"/>
            </c:ext>
          </c:extLst>
        </c:ser>
        <c:ser>
          <c:idx val="4"/>
          <c:order val="4"/>
          <c:tx>
            <c:strRef>
              <c:f>Sheet1!$F$1</c:f>
              <c:strCache>
                <c:ptCount val="1"/>
                <c:pt idx="0">
                  <c:v>100-EVE</c:v>
                </c:pt>
              </c:strCache>
            </c:strRef>
          </c:tx>
          <c:spPr>
            <a:noFill/>
            <a:ln>
              <a:noFill/>
            </a:ln>
            <a:effectLst/>
          </c:spPr>
          <c:invertIfNegative val="0"/>
          <c:cat>
            <c:strRef>
              <c:f>Sheet1!$A$2:$A$15</c:f>
              <c:strCache>
                <c:ptCount val="14"/>
                <c:pt idx="0">
                  <c:v>Hypothyroidism</c:v>
                </c:pt>
                <c:pt idx="1">
                  <c:v>Constipation</c:v>
                </c:pt>
                <c:pt idx="2">
                  <c:v>Proteinuria</c:v>
                </c:pt>
                <c:pt idx="3">
                  <c:v>Vomiting</c:v>
                </c:pt>
                <c:pt idx="4">
                  <c:v>Nausea</c:v>
                </c:pt>
                <c:pt idx="5">
                  <c:v>Pruritus</c:v>
                </c:pt>
                <c:pt idx="6">
                  <c:v>Cough</c:v>
                </c:pt>
                <c:pt idx="7">
                  <c:v>Arthralgia</c:v>
                </c:pt>
                <c:pt idx="8">
                  <c:v>Anaemia</c:v>
                </c:pt>
                <c:pt idx="9">
                  <c:v>Decreased appetite</c:v>
                </c:pt>
                <c:pt idx="10">
                  <c:v>Asthenia</c:v>
                </c:pt>
                <c:pt idx="11">
                  <c:v>Fatigue</c:v>
                </c:pt>
                <c:pt idx="12">
                  <c:v>Diarrhoea</c:v>
                </c:pt>
                <c:pt idx="13">
                  <c:v>Hypertension</c:v>
                </c:pt>
              </c:strCache>
            </c:strRef>
          </c:cat>
          <c:val>
            <c:numRef>
              <c:f>Sheet1!$F$2:$F$15</c:f>
              <c:numCache>
                <c:formatCode>General</c:formatCode>
                <c:ptCount val="14"/>
                <c:pt idx="0">
                  <c:v>85</c:v>
                </c:pt>
                <c:pt idx="1">
                  <c:v>83</c:v>
                </c:pt>
                <c:pt idx="2">
                  <c:v>82</c:v>
                </c:pt>
                <c:pt idx="3">
                  <c:v>79</c:v>
                </c:pt>
                <c:pt idx="4">
                  <c:v>72</c:v>
                </c:pt>
                <c:pt idx="5">
                  <c:v>94</c:v>
                </c:pt>
                <c:pt idx="6">
                  <c:v>85</c:v>
                </c:pt>
                <c:pt idx="7">
                  <c:v>84</c:v>
                </c:pt>
                <c:pt idx="8">
                  <c:v>91</c:v>
                </c:pt>
                <c:pt idx="9">
                  <c:v>73</c:v>
                </c:pt>
                <c:pt idx="10">
                  <c:v>79</c:v>
                </c:pt>
                <c:pt idx="11">
                  <c:v>60</c:v>
                </c:pt>
                <c:pt idx="12">
                  <c:v>64</c:v>
                </c:pt>
                <c:pt idx="13">
                  <c:v>60</c:v>
                </c:pt>
              </c:numCache>
            </c:numRef>
          </c:val>
          <c:extLst>
            <c:ext xmlns:c16="http://schemas.microsoft.com/office/drawing/2014/chart" uri="{C3380CC4-5D6E-409C-BE32-E72D297353CC}">
              <c16:uniqueId val="{00000005-4AE8-4B1D-83F2-BAF19D59ED01}"/>
            </c:ext>
          </c:extLst>
        </c:ser>
        <c:dLbls>
          <c:showLegendKey val="0"/>
          <c:showVal val="0"/>
          <c:showCatName val="0"/>
          <c:showSerName val="0"/>
          <c:showPercent val="0"/>
          <c:showBubbleSize val="0"/>
        </c:dLbls>
        <c:gapWidth val="72"/>
        <c:overlap val="100"/>
        <c:axId val="928901800"/>
        <c:axId val="928902160"/>
      </c:barChart>
      <c:catAx>
        <c:axId val="9289018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928902160"/>
        <c:crosses val="autoZero"/>
        <c:auto val="1"/>
        <c:lblAlgn val="ctr"/>
        <c:lblOffset val="100"/>
        <c:noMultiLvlLbl val="0"/>
      </c:catAx>
      <c:valAx>
        <c:axId val="928902160"/>
        <c:scaling>
          <c:orientation val="minMax"/>
          <c:max val="20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8901800"/>
        <c:crosses val="autoZero"/>
        <c:crossBetween val="between"/>
      </c:valAx>
      <c:spPr>
        <a:noFill/>
        <a:ln>
          <a:noFill/>
        </a:ln>
        <a:effectLst/>
      </c:spPr>
    </c:plotArea>
    <c:legend>
      <c:legendPos val="r"/>
      <c:legendEntry>
        <c:idx val="0"/>
        <c:delete val="1"/>
      </c:legendEntry>
      <c:legendEntry>
        <c:idx val="2"/>
        <c:delete val="1"/>
      </c:legendEntry>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398253626695"/>
          <c:y val="8.1900968883920247E-2"/>
          <c:w val="0.82421573748807875"/>
          <c:h val="0.67444935269720996"/>
        </c:manualLayout>
      </c:layout>
      <c:barChart>
        <c:barDir val="col"/>
        <c:grouping val="percentStacked"/>
        <c:varyColors val="0"/>
        <c:ser>
          <c:idx val="0"/>
          <c:order val="0"/>
          <c:tx>
            <c:strRef>
              <c:f>Sheet1!$B$1</c:f>
              <c:strCache>
                <c:ptCount val="1"/>
                <c:pt idx="0">
                  <c:v>PD</c:v>
                </c:pt>
              </c:strCache>
            </c:strRef>
          </c:tx>
          <c:spPr>
            <a:solidFill>
              <a:schemeClr val="accent1">
                <a:shade val="58000"/>
              </a:schemeClr>
            </a:solidFill>
            <a:ln>
              <a:noFill/>
            </a:ln>
            <a:effectLst/>
          </c:spPr>
          <c:invertIfNegative val="0"/>
          <c:dPt>
            <c:idx val="0"/>
            <c:invertIfNegative val="0"/>
            <c:bubble3D val="0"/>
            <c:spPr>
              <a:solidFill>
                <a:srgbClr val="008379"/>
              </a:solidFill>
              <a:ln>
                <a:noFill/>
              </a:ln>
              <a:effectLst/>
            </c:spPr>
            <c:extLst>
              <c:ext xmlns:c16="http://schemas.microsoft.com/office/drawing/2014/chart" uri="{C3380CC4-5D6E-409C-BE32-E72D297353CC}">
                <c16:uniqueId val="{00000002-C481-4413-8182-FD9AE98113E2}"/>
              </c:ext>
            </c:extLst>
          </c:dPt>
          <c:dPt>
            <c:idx val="1"/>
            <c:invertIfNegative val="0"/>
            <c:bubble3D val="0"/>
            <c:spPr>
              <a:solidFill>
                <a:srgbClr val="610F10"/>
              </a:solidFill>
              <a:ln>
                <a:noFill/>
              </a:ln>
              <a:effectLst/>
            </c:spPr>
            <c:extLst>
              <c:ext xmlns:c16="http://schemas.microsoft.com/office/drawing/2014/chart" uri="{C3380CC4-5D6E-409C-BE32-E72D297353CC}">
                <c16:uniqueId val="{00000001-C481-4413-8182-FD9AE98113E2}"/>
              </c:ext>
            </c:extLst>
          </c:dPt>
          <c:dLbls>
            <c:dLbl>
              <c:idx val="0"/>
              <c:layout>
                <c:manualLayout>
                  <c:x val="0"/>
                  <c:y val="-5.7377971286617421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481-4413-8182-FD9AE98113E2}"/>
                </c:ext>
              </c:extLst>
            </c:dLbl>
            <c:dLbl>
              <c:idx val="4"/>
              <c:layout>
                <c:manualLayout>
                  <c:x val="-4.8691418137552364E-3"/>
                  <c:y val="7.948863562868417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481-4413-8182-FD9AE98113E2}"/>
                </c:ext>
              </c:extLst>
            </c:dLbl>
            <c:dLbl>
              <c:idx val="5"/>
              <c:layout>
                <c:manualLayout>
                  <c:x val="-4.8691418137553257E-3"/>
                  <c:y val="2.6496211876227086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481-4413-8182-FD9AE98113E2}"/>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Belzutifan</c:v>
                </c:pt>
                <c:pt idx="1">
                  <c:v>Everolimus</c:v>
                </c:pt>
              </c:strCache>
            </c:strRef>
          </c:cat>
          <c:val>
            <c:numRef>
              <c:f>Sheet1!$B$2:$B$3</c:f>
              <c:numCache>
                <c:formatCode>General</c:formatCode>
                <c:ptCount val="2"/>
                <c:pt idx="0">
                  <c:v>34</c:v>
                </c:pt>
                <c:pt idx="1">
                  <c:v>22</c:v>
                </c:pt>
              </c:numCache>
            </c:numRef>
          </c:val>
          <c:extLst>
            <c:ext xmlns:c16="http://schemas.microsoft.com/office/drawing/2014/chart" uri="{C3380CC4-5D6E-409C-BE32-E72D297353CC}">
              <c16:uniqueId val="{00000005-C481-4413-8182-FD9AE98113E2}"/>
            </c:ext>
          </c:extLst>
        </c:ser>
        <c:ser>
          <c:idx val="1"/>
          <c:order val="1"/>
          <c:tx>
            <c:strRef>
              <c:f>Sheet1!$C$1</c:f>
              <c:strCache>
                <c:ptCount val="1"/>
                <c:pt idx="0">
                  <c:v>SD</c:v>
                </c:pt>
              </c:strCache>
            </c:strRef>
          </c:tx>
          <c:spPr>
            <a:solidFill>
              <a:srgbClr val="008379">
                <a:alpha val="75000"/>
              </a:srgbClr>
            </a:solidFill>
            <a:ln>
              <a:noFill/>
            </a:ln>
            <a:effectLst/>
          </c:spPr>
          <c:invertIfNegative val="0"/>
          <c:dPt>
            <c:idx val="1"/>
            <c:invertIfNegative val="0"/>
            <c:bubble3D val="0"/>
            <c:spPr>
              <a:solidFill>
                <a:srgbClr val="610F10">
                  <a:alpha val="75000"/>
                </a:srgbClr>
              </a:solidFill>
              <a:ln>
                <a:noFill/>
              </a:ln>
              <a:effectLst/>
            </c:spPr>
            <c:extLst>
              <c:ext xmlns:c16="http://schemas.microsoft.com/office/drawing/2014/chart" uri="{C3380CC4-5D6E-409C-BE32-E72D297353CC}">
                <c16:uniqueId val="{00000007-C481-4413-8182-FD9AE98113E2}"/>
              </c:ext>
            </c:extLst>
          </c:dPt>
          <c:dLbls>
            <c:dLbl>
              <c:idx val="0"/>
              <c:layout>
                <c:manualLayout>
                  <c:x val="9.7382836275106514E-3"/>
                  <c:y val="4.857582728764947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481-4413-8182-FD9AE98113E2}"/>
                </c:ext>
              </c:extLst>
            </c:dLbl>
            <c:dLbl>
              <c:idx val="1"/>
              <c:layout>
                <c:manualLayout>
                  <c:x val="4.869141813755325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481-4413-8182-FD9AE98113E2}"/>
                </c:ext>
              </c:extLst>
            </c:dLbl>
            <c:dLbl>
              <c:idx val="2"/>
              <c:layout>
                <c:manualLayout>
                  <c:x val="1.2172854534388313E-2"/>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481-4413-8182-FD9AE98113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Belzutifan</c:v>
                </c:pt>
                <c:pt idx="1">
                  <c:v>Everolimus</c:v>
                </c:pt>
              </c:strCache>
            </c:strRef>
          </c:cat>
          <c:val>
            <c:numRef>
              <c:f>Sheet1!$C$2:$C$3</c:f>
              <c:numCache>
                <c:formatCode>General</c:formatCode>
                <c:ptCount val="2"/>
                <c:pt idx="0">
                  <c:v>38</c:v>
                </c:pt>
                <c:pt idx="1">
                  <c:v>66</c:v>
                </c:pt>
              </c:numCache>
            </c:numRef>
          </c:val>
          <c:extLst>
            <c:ext xmlns:c16="http://schemas.microsoft.com/office/drawing/2014/chart" uri="{C3380CC4-5D6E-409C-BE32-E72D297353CC}">
              <c16:uniqueId val="{0000000A-C481-4413-8182-FD9AE98113E2}"/>
            </c:ext>
          </c:extLst>
        </c:ser>
        <c:ser>
          <c:idx val="2"/>
          <c:order val="2"/>
          <c:tx>
            <c:strRef>
              <c:f>Sheet1!$D$1</c:f>
              <c:strCache>
                <c:ptCount val="1"/>
                <c:pt idx="0">
                  <c:v>PR</c:v>
                </c:pt>
              </c:strCache>
            </c:strRef>
          </c:tx>
          <c:spPr>
            <a:solidFill>
              <a:schemeClr val="accent1">
                <a:tint val="86000"/>
              </a:schemeClr>
            </a:solidFill>
            <a:ln>
              <a:noFill/>
            </a:ln>
            <a:effectLst/>
          </c:spPr>
          <c:invertIfNegative val="0"/>
          <c:dPt>
            <c:idx val="0"/>
            <c:invertIfNegative val="0"/>
            <c:bubble3D val="0"/>
            <c:spPr>
              <a:solidFill>
                <a:srgbClr val="008379">
                  <a:alpha val="60000"/>
                </a:srgbClr>
              </a:solidFill>
              <a:ln>
                <a:noFill/>
              </a:ln>
              <a:effectLst/>
            </c:spPr>
            <c:extLst>
              <c:ext xmlns:c16="http://schemas.microsoft.com/office/drawing/2014/chart" uri="{C3380CC4-5D6E-409C-BE32-E72D297353CC}">
                <c16:uniqueId val="{0000000A-F98C-4912-B026-C4F1351747DB}"/>
              </c:ext>
            </c:extLst>
          </c:dPt>
          <c:dPt>
            <c:idx val="1"/>
            <c:invertIfNegative val="0"/>
            <c:bubble3D val="0"/>
            <c:spPr>
              <a:solidFill>
                <a:srgbClr val="610F10">
                  <a:alpha val="60000"/>
                </a:srgbClr>
              </a:solidFill>
              <a:ln>
                <a:noFill/>
              </a:ln>
              <a:effectLst/>
            </c:spPr>
            <c:extLst>
              <c:ext xmlns:c16="http://schemas.microsoft.com/office/drawing/2014/chart" uri="{C3380CC4-5D6E-409C-BE32-E72D297353CC}">
                <c16:uniqueId val="{0000000C-C481-4413-8182-FD9AE98113E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Belzutifan</c:v>
                </c:pt>
                <c:pt idx="1">
                  <c:v>Everolimus</c:v>
                </c:pt>
              </c:strCache>
            </c:strRef>
          </c:cat>
          <c:val>
            <c:numRef>
              <c:f>Sheet1!$D$2:$D$3</c:f>
              <c:numCache>
                <c:formatCode>General</c:formatCode>
                <c:ptCount val="2"/>
                <c:pt idx="0">
                  <c:v>19</c:v>
                </c:pt>
                <c:pt idx="1">
                  <c:v>4</c:v>
                </c:pt>
              </c:numCache>
            </c:numRef>
          </c:val>
          <c:extLst>
            <c:ext xmlns:c16="http://schemas.microsoft.com/office/drawing/2014/chart" uri="{C3380CC4-5D6E-409C-BE32-E72D297353CC}">
              <c16:uniqueId val="{0000000D-C481-4413-8182-FD9AE98113E2}"/>
            </c:ext>
          </c:extLst>
        </c:ser>
        <c:ser>
          <c:idx val="3"/>
          <c:order val="3"/>
          <c:tx>
            <c:strRef>
              <c:f>Sheet1!$E$1</c:f>
              <c:strCache>
                <c:ptCount val="1"/>
                <c:pt idx="0">
                  <c:v>CR</c:v>
                </c:pt>
              </c:strCache>
            </c:strRef>
          </c:tx>
          <c:spPr>
            <a:solidFill>
              <a:srgbClr val="008379">
                <a:alpha val="40000"/>
              </a:srgbClr>
            </a:solidFill>
            <a:ln>
              <a:noFill/>
            </a:ln>
            <a:effectLst/>
          </c:spPr>
          <c:invertIfNegative val="0"/>
          <c:dPt>
            <c:idx val="1"/>
            <c:invertIfNegative val="0"/>
            <c:bubble3D val="0"/>
            <c:spPr>
              <a:solidFill>
                <a:srgbClr val="610F10">
                  <a:alpha val="40000"/>
                </a:srgbClr>
              </a:solidFill>
              <a:ln>
                <a:noFill/>
              </a:ln>
              <a:effectLst/>
            </c:spPr>
            <c:extLst>
              <c:ext xmlns:c16="http://schemas.microsoft.com/office/drawing/2014/chart" uri="{C3380CC4-5D6E-409C-BE32-E72D297353CC}">
                <c16:uniqueId val="{0000000F-C481-4413-8182-FD9AE98113E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C481-4413-8182-FD9AE98113E2}"/>
                </c:ext>
              </c:extLst>
            </c:dLbl>
            <c:dLbl>
              <c:idx val="1"/>
              <c:layout>
                <c:manualLayout>
                  <c:x val="2.6780279975654291E-2"/>
                  <c:y val="-6.511131812007114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C481-4413-8182-FD9AE98113E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Belzutifan</c:v>
                </c:pt>
                <c:pt idx="1">
                  <c:v>Everolimus</c:v>
                </c:pt>
              </c:strCache>
            </c:strRef>
          </c:cat>
          <c:val>
            <c:numRef>
              <c:f>Sheet1!$E$2:$E$3</c:f>
              <c:numCache>
                <c:formatCode>General</c:formatCode>
                <c:ptCount val="2"/>
                <c:pt idx="0">
                  <c:v>4</c:v>
                </c:pt>
                <c:pt idx="1">
                  <c:v>0</c:v>
                </c:pt>
              </c:numCache>
            </c:numRef>
          </c:val>
          <c:extLst>
            <c:ext xmlns:c16="http://schemas.microsoft.com/office/drawing/2014/chart" uri="{C3380CC4-5D6E-409C-BE32-E72D297353CC}">
              <c16:uniqueId val="{00000010-C481-4413-8182-FD9AE98113E2}"/>
            </c:ext>
          </c:extLst>
        </c:ser>
        <c:dLbls>
          <c:showLegendKey val="0"/>
          <c:showVal val="1"/>
          <c:showCatName val="0"/>
          <c:showSerName val="0"/>
          <c:showPercent val="0"/>
          <c:showBubbleSize val="0"/>
        </c:dLbls>
        <c:gapWidth val="122"/>
        <c:overlap val="100"/>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1"/>
          <c:min val="0"/>
        </c:scaling>
        <c:delete val="0"/>
        <c:axPos val="l"/>
        <c:numFmt formatCode="0%"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0.2"/>
      </c:valAx>
      <c:spPr>
        <a:noFill/>
        <a:ln w="25400">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219648941827"/>
          <c:y val="2.3051138300510147E-2"/>
          <c:w val="0.67849367996014109"/>
          <c:h val="0.87972426960553063"/>
        </c:manualLayout>
      </c:layout>
      <c:barChart>
        <c:barDir val="col"/>
        <c:grouping val="clustered"/>
        <c:varyColors val="0"/>
        <c:ser>
          <c:idx val="0"/>
          <c:order val="0"/>
          <c:tx>
            <c:strRef>
              <c:f>Sheet1!$B$1</c:f>
              <c:strCache>
                <c:ptCount val="1"/>
                <c:pt idx="0">
                  <c:v>NIVO+IPI (N=157)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 </c:v>
                </c:pt>
                <c:pt idx="1">
                  <c:v>12 mo</c:v>
                </c:pt>
                <c:pt idx="2">
                  <c:v>18 mo</c:v>
                </c:pt>
              </c:strCache>
            </c:strRef>
          </c:cat>
          <c:val>
            <c:numRef>
              <c:f>Sheet1!$B$2:$B$4</c:f>
              <c:numCache>
                <c:formatCode>General</c:formatCode>
                <c:ptCount val="3"/>
                <c:pt idx="0">
                  <c:v>95</c:v>
                </c:pt>
                <c:pt idx="1">
                  <c:v>87</c:v>
                </c:pt>
                <c:pt idx="2">
                  <c:v>77</c:v>
                </c:pt>
              </c:numCache>
            </c:numRef>
          </c:val>
          <c:extLst>
            <c:ext xmlns:c16="http://schemas.microsoft.com/office/drawing/2014/chart" uri="{C3380CC4-5D6E-409C-BE32-E72D297353CC}">
              <c16:uniqueId val="{00000000-F4CA-4981-9E65-44BF25E3783C}"/>
            </c:ext>
          </c:extLst>
        </c:ser>
        <c:ser>
          <c:idx val="1"/>
          <c:order val="1"/>
          <c:tx>
            <c:strRef>
              <c:f>Sheet1!$C$1</c:f>
              <c:strCache>
                <c:ptCount val="1"/>
                <c:pt idx="0">
                  <c:v>SOC (N=152)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 </c:v>
                </c:pt>
                <c:pt idx="1">
                  <c:v>12 mo</c:v>
                </c:pt>
                <c:pt idx="2">
                  <c:v>18 mo</c:v>
                </c:pt>
              </c:strCache>
            </c:strRef>
          </c:cat>
          <c:val>
            <c:numRef>
              <c:f>Sheet1!$C$2:$C$4</c:f>
              <c:numCache>
                <c:formatCode>General</c:formatCode>
                <c:ptCount val="3"/>
                <c:pt idx="0">
                  <c:v>90</c:v>
                </c:pt>
                <c:pt idx="1">
                  <c:v>77</c:v>
                </c:pt>
                <c:pt idx="2">
                  <c:v>69</c:v>
                </c:pt>
              </c:numCache>
            </c:numRef>
          </c:val>
          <c:extLst>
            <c:ext xmlns:c16="http://schemas.microsoft.com/office/drawing/2014/chart" uri="{C3380CC4-5D6E-409C-BE32-E72D297353CC}">
              <c16:uniqueId val="{00000001-F4CA-4981-9E65-44BF25E3783C}"/>
            </c:ext>
          </c:extLst>
        </c:ser>
        <c:dLbls>
          <c:dLblPos val="outEnd"/>
          <c:showLegendKey val="0"/>
          <c:showVal val="1"/>
          <c:showCatName val="0"/>
          <c:showSerName val="0"/>
          <c:showPercent val="0"/>
          <c:showBubbleSize val="0"/>
        </c:dLbls>
        <c:gapWidth val="219"/>
        <c:overlap val="-27"/>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in val="6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sz="1800" dirty="0"/>
                  <a:t>OS</a:t>
                </a:r>
                <a:r>
                  <a:rPr lang="en-GB" sz="1800" baseline="0" dirty="0"/>
                  <a:t> rate</a:t>
                </a:r>
                <a:r>
                  <a:rPr lang="en-GB" sz="1800" dirty="0"/>
                  <a:t>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valAx>
      <c:spPr>
        <a:noFill/>
        <a:ln>
          <a:noFill/>
        </a:ln>
        <a:effectLst/>
      </c:spPr>
    </c:plotArea>
    <c:legend>
      <c:legendPos val="r"/>
      <c:layout>
        <c:manualLayout>
          <c:xMode val="edge"/>
          <c:yMode val="edge"/>
          <c:x val="0.69465350049497665"/>
          <c:y val="7.4562961804349931E-2"/>
          <c:w val="0.29261065021190485"/>
          <c:h val="0.123650627697471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4913841072856"/>
          <c:y val="2.3051138300510147E-2"/>
          <c:w val="0.67160658085990865"/>
          <c:h val="0.87972426960553063"/>
        </c:manualLayout>
      </c:layout>
      <c:barChart>
        <c:barDir val="col"/>
        <c:grouping val="clustered"/>
        <c:varyColors val="0"/>
        <c:ser>
          <c:idx val="0"/>
          <c:order val="0"/>
          <c:tx>
            <c:strRef>
              <c:f>Sheet1!$B$1</c:f>
              <c:strCache>
                <c:ptCount val="1"/>
                <c:pt idx="0">
                  <c:v>OS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BD9-46BA-AE2D-D5E8338645E1}"/>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NIVO+IPI 
(N=157)</c:v>
                </c:pt>
                <c:pt idx="1">
                  <c:v>SOC 
(N=152)</c:v>
                </c:pt>
              </c:strCache>
            </c:strRef>
          </c:cat>
          <c:val>
            <c:numRef>
              <c:f>Sheet1!$B$2:$B$3</c:f>
              <c:numCache>
                <c:formatCode>General</c:formatCode>
                <c:ptCount val="2"/>
                <c:pt idx="0">
                  <c:v>42</c:v>
                </c:pt>
                <c:pt idx="1">
                  <c:v>34</c:v>
                </c:pt>
              </c:numCache>
            </c:numRef>
          </c:val>
          <c:extLst>
            <c:ext xmlns:c16="http://schemas.microsoft.com/office/drawing/2014/chart" uri="{C3380CC4-5D6E-409C-BE32-E72D297353CC}">
              <c16:uniqueId val="{00000002-9BD9-46BA-AE2D-D5E8338645E1}"/>
            </c:ext>
          </c:extLst>
        </c:ser>
        <c:dLbls>
          <c:dLblPos val="outEnd"/>
          <c:showLegendKey val="0"/>
          <c:showVal val="1"/>
          <c:showCatName val="0"/>
          <c:showSerName val="0"/>
          <c:showPercent val="0"/>
          <c:showBubbleSize val="0"/>
        </c:dLbls>
        <c:gapWidth val="130"/>
        <c:overlap val="-27"/>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60"/>
          <c:min val="0"/>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GB" sz="1800" dirty="0"/>
                  <a:t>Median OS</a:t>
                </a:r>
                <a:r>
                  <a:rPr lang="en-GB" sz="1800" baseline="0" dirty="0"/>
                  <a:t> </a:t>
                </a:r>
                <a:r>
                  <a:rPr lang="en-GB" sz="1800" dirty="0"/>
                  <a:t> (</a:t>
                </a:r>
                <a:r>
                  <a:rPr lang="en-GB" sz="1800" dirty="0" err="1"/>
                  <a:t>mo</a:t>
                </a:r>
                <a:r>
                  <a:rPr lang="en-GB" sz="1800"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20956000402568"/>
          <c:y val="7.9037569112346523E-2"/>
          <c:w val="0.80487930183407541"/>
          <c:h val="0.66181501568364909"/>
        </c:manualLayout>
      </c:layout>
      <c:barChart>
        <c:barDir val="col"/>
        <c:grouping val="clustered"/>
        <c:varyColors val="0"/>
        <c:ser>
          <c:idx val="0"/>
          <c:order val="0"/>
          <c:tx>
            <c:strRef>
              <c:f>Sheet1!$A$2</c:f>
              <c:strCache>
                <c:ptCount val="1"/>
                <c:pt idx="0">
                  <c:v>Cohort A</c:v>
                </c:pt>
              </c:strCache>
            </c:strRef>
          </c:tx>
          <c:spPr>
            <a:solidFill>
              <a:schemeClr val="accent1"/>
            </a:solidFill>
            <a:ln>
              <a:noFill/>
            </a:ln>
            <a:effectLst/>
          </c:spPr>
          <c:invertIfNegative val="0"/>
          <c:dPt>
            <c:idx val="0"/>
            <c:invertIfNegative val="0"/>
            <c:bubble3D val="0"/>
            <c:spPr>
              <a:solidFill>
                <a:srgbClr val="57CDD5"/>
              </a:solidFill>
              <a:ln>
                <a:noFill/>
              </a:ln>
              <a:effectLst/>
            </c:spPr>
            <c:extLst>
              <c:ext xmlns:c16="http://schemas.microsoft.com/office/drawing/2014/chart" uri="{C3380CC4-5D6E-409C-BE32-E72D297353CC}">
                <c16:uniqueId val="{00000002-7496-4854-9414-052CCB3B5F62}"/>
              </c:ext>
            </c:extLst>
          </c:dPt>
          <c:dPt>
            <c:idx val="1"/>
            <c:invertIfNegative val="0"/>
            <c:bubble3D val="0"/>
            <c:spPr>
              <a:solidFill>
                <a:srgbClr val="81A126"/>
              </a:solidFill>
              <a:ln>
                <a:noFill/>
              </a:ln>
              <a:effectLst/>
            </c:spPr>
            <c:extLst>
              <c:ext xmlns:c16="http://schemas.microsoft.com/office/drawing/2014/chart" uri="{C3380CC4-5D6E-409C-BE32-E72D297353CC}">
                <c16:uniqueId val="{00000001-71C6-4CEB-89DB-EF81532CA20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Cohort A</c:v>
                </c:pt>
                <c:pt idx="1">
                  <c:v>Cohort B</c:v>
                </c:pt>
              </c:strCache>
            </c:strRef>
          </c:cat>
          <c:val>
            <c:numRef>
              <c:f>Sheet1!$B$2:$B$3</c:f>
              <c:numCache>
                <c:formatCode>General</c:formatCode>
                <c:ptCount val="2"/>
                <c:pt idx="0">
                  <c:v>24.3</c:v>
                </c:pt>
                <c:pt idx="1">
                  <c:v>24.1</c:v>
                </c:pt>
              </c:numCache>
            </c:numRef>
          </c:val>
          <c:extLst>
            <c:ext xmlns:c16="http://schemas.microsoft.com/office/drawing/2014/chart" uri="{C3380CC4-5D6E-409C-BE32-E72D297353CC}">
              <c16:uniqueId val="{00000002-71C6-4CEB-89DB-EF81532CA20D}"/>
            </c:ext>
          </c:extLst>
        </c:ser>
        <c:dLbls>
          <c:dLblPos val="outEnd"/>
          <c:showLegendKey val="0"/>
          <c:showVal val="1"/>
          <c:showCatName val="0"/>
          <c:showSerName val="0"/>
          <c:showPercent val="0"/>
          <c:showBubbleSize val="0"/>
        </c:dLbls>
        <c:gapWidth val="219"/>
        <c:overlap val="-27"/>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dirty="0"/>
                  <a:t>Median OS (</a:t>
                </a:r>
                <a:r>
                  <a:rPr lang="en-GB" dirty="0" err="1"/>
                  <a:t>mo</a:t>
                </a:r>
                <a:r>
                  <a:rPr lang="en-GB" dirty="0"/>
                  <a:t>)</a:t>
                </a:r>
              </a:p>
            </c:rich>
          </c:tx>
          <c:layout>
            <c:manualLayout>
              <c:xMode val="edge"/>
              <c:yMode val="edge"/>
              <c:x val="1.6143122097564949E-2"/>
              <c:y val="0.29388672801441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398253626695"/>
          <c:y val="8.1900968883920247E-2"/>
          <c:w val="0.82421573748807875"/>
          <c:h val="0.67444935269720996"/>
        </c:manualLayout>
      </c:layout>
      <c:barChart>
        <c:barDir val="col"/>
        <c:grouping val="percentStacked"/>
        <c:varyColors val="0"/>
        <c:ser>
          <c:idx val="0"/>
          <c:order val="0"/>
          <c:tx>
            <c:strRef>
              <c:f>Sheet1!$B$1</c:f>
              <c:strCache>
                <c:ptCount val="1"/>
                <c:pt idx="0">
                  <c:v>PD</c:v>
                </c:pt>
              </c:strCache>
            </c:strRef>
          </c:tx>
          <c:spPr>
            <a:solidFill>
              <a:schemeClr val="accent1">
                <a:shade val="65000"/>
              </a:schemeClr>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49C6-47A0-8C5D-1780912FE7D7}"/>
              </c:ext>
            </c:extLst>
          </c:dPt>
          <c:dLbls>
            <c:dLbl>
              <c:idx val="0"/>
              <c:layout>
                <c:manualLayout>
                  <c:x val="0"/>
                  <c:y val="-5.7377971286617421E-3"/>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9C6-47A0-8C5D-1780912FE7D7}"/>
                </c:ext>
              </c:extLst>
            </c:dLbl>
            <c:dLbl>
              <c:idx val="1"/>
              <c:layout>
                <c:manualLayout>
                  <c:x val="-7.1556350626118068E-3"/>
                  <c:y val="-1.4321313438323149E-2"/>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9C6-47A0-8C5D-1780912FE7D7}"/>
                </c:ext>
              </c:extLst>
            </c:dLbl>
            <c:dLbl>
              <c:idx val="4"/>
              <c:layout>
                <c:manualLayout>
                  <c:x val="-4.8691418137552364E-3"/>
                  <c:y val="7.948863562868417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9C6-47A0-8C5D-1780912FE7D7}"/>
                </c:ext>
              </c:extLst>
            </c:dLbl>
            <c:dLbl>
              <c:idx val="5"/>
              <c:layout>
                <c:manualLayout>
                  <c:x val="-4.8691418137553257E-3"/>
                  <c:y val="2.6496211876227086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49C6-47A0-8C5D-1780912FE7D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Sheet1!$B$2:$B$3</c:f>
              <c:numCache>
                <c:formatCode>General</c:formatCode>
                <c:ptCount val="2"/>
                <c:pt idx="0">
                  <c:v>50</c:v>
                </c:pt>
                <c:pt idx="1">
                  <c:v>34</c:v>
                </c:pt>
              </c:numCache>
            </c:numRef>
          </c:val>
          <c:extLst>
            <c:ext xmlns:c16="http://schemas.microsoft.com/office/drawing/2014/chart" uri="{C3380CC4-5D6E-409C-BE32-E72D297353CC}">
              <c16:uniqueId val="{00000005-49C6-47A0-8C5D-1780912FE7D7}"/>
            </c:ext>
          </c:extLst>
        </c:ser>
        <c:ser>
          <c:idx val="1"/>
          <c:order val="1"/>
          <c:tx>
            <c:strRef>
              <c:f>Sheet1!$C$1</c:f>
              <c:strCache>
                <c:ptCount val="1"/>
                <c:pt idx="0">
                  <c:v>SD</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7-49C6-47A0-8C5D-1780912FE7D7}"/>
              </c:ext>
            </c:extLst>
          </c:dPt>
          <c:dLbls>
            <c:dLbl>
              <c:idx val="0"/>
              <c:layout>
                <c:manualLayout>
                  <c:x val="9.7382836275106514E-3"/>
                  <c:y val="4.857582728764947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9C6-47A0-8C5D-1780912FE7D7}"/>
                </c:ext>
              </c:extLst>
            </c:dLbl>
            <c:dLbl>
              <c:idx val="1"/>
              <c:layout>
                <c:manualLayout>
                  <c:x val="4.869141813755325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9C6-47A0-8C5D-1780912FE7D7}"/>
                </c:ext>
              </c:extLst>
            </c:dLbl>
            <c:dLbl>
              <c:idx val="2"/>
              <c:layout>
                <c:manualLayout>
                  <c:x val="1.2172854534388313E-2"/>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9C6-47A0-8C5D-1780912FE7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Sheet1!$C$2:$C$3</c:f>
              <c:numCache>
                <c:formatCode>General</c:formatCode>
                <c:ptCount val="2"/>
                <c:pt idx="0">
                  <c:v>15</c:v>
                </c:pt>
                <c:pt idx="1">
                  <c:v>26</c:v>
                </c:pt>
              </c:numCache>
            </c:numRef>
          </c:val>
          <c:extLst>
            <c:ext xmlns:c16="http://schemas.microsoft.com/office/drawing/2014/chart" uri="{C3380CC4-5D6E-409C-BE32-E72D297353CC}">
              <c16:uniqueId val="{0000000A-49C6-47A0-8C5D-1780912FE7D7}"/>
            </c:ext>
          </c:extLst>
        </c:ser>
        <c:ser>
          <c:idx val="2"/>
          <c:order val="2"/>
          <c:tx>
            <c:strRef>
              <c:f>Sheet1!$D$1</c:f>
              <c:strCache>
                <c:ptCount val="1"/>
                <c:pt idx="0">
                  <c:v>CR + PR</c:v>
                </c:pt>
              </c:strCache>
            </c:strRef>
          </c:tx>
          <c:spPr>
            <a:solidFill>
              <a:schemeClr val="accent1">
                <a:tint val="65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C-49C6-47A0-8C5D-1780912FE7D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Sheet1!$D$2:$D$3</c:f>
              <c:numCache>
                <c:formatCode>General</c:formatCode>
                <c:ptCount val="2"/>
                <c:pt idx="0">
                  <c:v>30</c:v>
                </c:pt>
                <c:pt idx="1">
                  <c:v>37</c:v>
                </c:pt>
              </c:numCache>
            </c:numRef>
          </c:val>
          <c:extLst>
            <c:ext xmlns:c16="http://schemas.microsoft.com/office/drawing/2014/chart" uri="{C3380CC4-5D6E-409C-BE32-E72D297353CC}">
              <c16:uniqueId val="{0000000D-49C6-47A0-8C5D-1780912FE7D7}"/>
            </c:ext>
          </c:extLst>
        </c:ser>
        <c:dLbls>
          <c:showLegendKey val="0"/>
          <c:showVal val="1"/>
          <c:showCatName val="0"/>
          <c:showSerName val="0"/>
          <c:showPercent val="0"/>
          <c:showBubbleSize val="0"/>
        </c:dLbls>
        <c:gapWidth val="122"/>
        <c:overlap val="100"/>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1"/>
          <c:min val="0"/>
        </c:scaling>
        <c:delete val="0"/>
        <c:axPos val="l"/>
        <c:numFmt formatCode="0%"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0.2"/>
      </c:valAx>
      <c:spPr>
        <a:noFill/>
        <a:ln w="25400">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398253626695"/>
          <c:y val="8.1900968883920247E-2"/>
          <c:w val="0.82421573748807875"/>
          <c:h val="0.67444935269720996"/>
        </c:manualLayout>
      </c:layout>
      <c:barChart>
        <c:barDir val="col"/>
        <c:grouping val="percentStacked"/>
        <c:varyColors val="0"/>
        <c:ser>
          <c:idx val="0"/>
          <c:order val="0"/>
          <c:tx>
            <c:strRef>
              <c:f>Sheet1!$B$1</c:f>
              <c:strCache>
                <c:ptCount val="1"/>
                <c:pt idx="0">
                  <c:v>PD</c:v>
                </c:pt>
              </c:strCache>
            </c:strRef>
          </c:tx>
          <c:spPr>
            <a:solidFill>
              <a:schemeClr val="accent1">
                <a:shade val="65000"/>
              </a:schemeClr>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7D88-45A2-9A29-C469748063B4}"/>
              </c:ext>
            </c:extLst>
          </c:dPt>
          <c:dLbls>
            <c:dLbl>
              <c:idx val="0"/>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D88-45A2-9A29-C469748063B4}"/>
                </c:ext>
              </c:extLst>
            </c:dLbl>
            <c:dLbl>
              <c:idx val="1"/>
              <c:layout>
                <c:manualLayout>
                  <c:x val="7.1556350626118068E-3"/>
                  <c:y val="-2.7064228482292542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D88-45A2-9A29-C469748063B4}"/>
                </c:ext>
              </c:extLst>
            </c:dLbl>
            <c:dLbl>
              <c:idx val="4"/>
              <c:layout>
                <c:manualLayout>
                  <c:x val="-4.8691418137552364E-3"/>
                  <c:y val="7.948863562868417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D88-45A2-9A29-C469748063B4}"/>
                </c:ext>
              </c:extLst>
            </c:dLbl>
            <c:dLbl>
              <c:idx val="5"/>
              <c:layout>
                <c:manualLayout>
                  <c:x val="-4.8691418137553257E-3"/>
                  <c:y val="2.6496211876227086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D88-45A2-9A29-C469748063B4}"/>
                </c:ext>
              </c:extLst>
            </c:dLbl>
            <c:spPr>
              <a:noFill/>
              <a:ln>
                <a:noFill/>
              </a:ln>
              <a:effectLst/>
            </c:spPr>
            <c:txPr>
              <a:bodyPr rot="0" spcFirstLastPara="1" vertOverflow="overflow" horzOverflow="overflow" vert="horz" wrap="square"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Sheet1!$B$2:$B$3</c:f>
              <c:numCache>
                <c:formatCode>General</c:formatCode>
                <c:ptCount val="2"/>
                <c:pt idx="0">
                  <c:v>24</c:v>
                </c:pt>
                <c:pt idx="1">
                  <c:v>22</c:v>
                </c:pt>
              </c:numCache>
            </c:numRef>
          </c:val>
          <c:extLst>
            <c:ext xmlns:c16="http://schemas.microsoft.com/office/drawing/2014/chart" uri="{C3380CC4-5D6E-409C-BE32-E72D297353CC}">
              <c16:uniqueId val="{00000005-7D88-45A2-9A29-C469748063B4}"/>
            </c:ext>
          </c:extLst>
        </c:ser>
        <c:ser>
          <c:idx val="1"/>
          <c:order val="1"/>
          <c:tx>
            <c:strRef>
              <c:f>Sheet1!$C$1</c:f>
              <c:strCache>
                <c:ptCount val="1"/>
                <c:pt idx="0">
                  <c:v>SD</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7-7D88-45A2-9A29-C469748063B4}"/>
              </c:ext>
            </c:extLst>
          </c:dPt>
          <c:dLbls>
            <c:dLbl>
              <c:idx val="0"/>
              <c:layout>
                <c:manualLayout>
                  <c:x val="9.7382836275106514E-3"/>
                  <c:y val="4.857582728764947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D88-45A2-9A29-C469748063B4}"/>
                </c:ext>
              </c:extLst>
            </c:dLbl>
            <c:dLbl>
              <c:idx val="1"/>
              <c:layout>
                <c:manualLayout>
                  <c:x val="4.869141813755325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D88-45A2-9A29-C469748063B4}"/>
                </c:ext>
              </c:extLst>
            </c:dLbl>
            <c:dLbl>
              <c:idx val="2"/>
              <c:layout>
                <c:manualLayout>
                  <c:x val="1.2172854534388313E-2"/>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D88-45A2-9A29-C469748063B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Sheet1!$C$2:$C$3</c:f>
              <c:numCache>
                <c:formatCode>General</c:formatCode>
                <c:ptCount val="2"/>
                <c:pt idx="0">
                  <c:v>8</c:v>
                </c:pt>
                <c:pt idx="1">
                  <c:v>33</c:v>
                </c:pt>
              </c:numCache>
            </c:numRef>
          </c:val>
          <c:extLst>
            <c:ext xmlns:c16="http://schemas.microsoft.com/office/drawing/2014/chart" uri="{C3380CC4-5D6E-409C-BE32-E72D297353CC}">
              <c16:uniqueId val="{0000000A-7D88-45A2-9A29-C469748063B4}"/>
            </c:ext>
          </c:extLst>
        </c:ser>
        <c:ser>
          <c:idx val="2"/>
          <c:order val="2"/>
          <c:tx>
            <c:strRef>
              <c:f>Sheet1!$D$1</c:f>
              <c:strCache>
                <c:ptCount val="1"/>
                <c:pt idx="0">
                  <c:v>CR + PR</c:v>
                </c:pt>
              </c:strCache>
            </c:strRef>
          </c:tx>
          <c:spPr>
            <a:solidFill>
              <a:schemeClr val="accent1">
                <a:tint val="65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C-7D88-45A2-9A29-C469748063B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Sheet1!$D$2:$D$3</c:f>
              <c:numCache>
                <c:formatCode>General</c:formatCode>
                <c:ptCount val="2"/>
                <c:pt idx="0">
                  <c:v>68</c:v>
                </c:pt>
                <c:pt idx="1">
                  <c:v>42</c:v>
                </c:pt>
              </c:numCache>
            </c:numRef>
          </c:val>
          <c:extLst>
            <c:ext xmlns:c16="http://schemas.microsoft.com/office/drawing/2014/chart" uri="{C3380CC4-5D6E-409C-BE32-E72D297353CC}">
              <c16:uniqueId val="{0000000D-7D88-45A2-9A29-C469748063B4}"/>
            </c:ext>
          </c:extLst>
        </c:ser>
        <c:dLbls>
          <c:showLegendKey val="0"/>
          <c:showVal val="1"/>
          <c:showCatName val="0"/>
          <c:showSerName val="0"/>
          <c:showPercent val="0"/>
          <c:showBubbleSize val="0"/>
        </c:dLbls>
        <c:gapWidth val="122"/>
        <c:overlap val="100"/>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1"/>
          <c:min val="0"/>
        </c:scaling>
        <c:delete val="0"/>
        <c:axPos val="l"/>
        <c:numFmt formatCode="0%"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0.2"/>
      </c:valAx>
      <c:spPr>
        <a:noFill/>
        <a:ln w="25400">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398253626695"/>
          <c:y val="8.1900968883920247E-2"/>
          <c:w val="0.82421573748807875"/>
          <c:h val="0.67444935269720996"/>
        </c:manualLayout>
      </c:layout>
      <c:barChart>
        <c:barDir val="col"/>
        <c:grouping val="percentStacked"/>
        <c:varyColors val="0"/>
        <c:ser>
          <c:idx val="0"/>
          <c:order val="0"/>
          <c:tx>
            <c:strRef>
              <c:f>Sheet1!$B$1</c:f>
              <c:strCache>
                <c:ptCount val="1"/>
                <c:pt idx="0">
                  <c:v>PD</c:v>
                </c:pt>
              </c:strCache>
            </c:strRef>
          </c:tx>
          <c:spPr>
            <a:solidFill>
              <a:schemeClr val="accent1">
                <a:shade val="65000"/>
              </a:schemeClr>
            </a:solidFill>
            <a:ln>
              <a:noFill/>
            </a:ln>
            <a:effectLst/>
          </c:spPr>
          <c:invertIfNegative val="0"/>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1-9F51-4154-8445-B6AD27E086E4}"/>
              </c:ext>
            </c:extLst>
          </c:dPt>
          <c:dLbls>
            <c:dLbl>
              <c:idx val="0"/>
              <c:layout>
                <c:manualLayout>
                  <c:x val="0"/>
                  <c:y val="-5.7377971286617421E-3"/>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F51-4154-8445-B6AD27E086E4}"/>
                </c:ext>
              </c:extLst>
            </c:dLbl>
            <c:dLbl>
              <c:idx val="1"/>
              <c:layout>
                <c:manualLayout>
                  <c:x val="-3.5778175313059034E-3"/>
                  <c:y val="-4.7263764723441647E-3"/>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51-4154-8445-B6AD27E086E4}"/>
                </c:ext>
              </c:extLst>
            </c:dLbl>
            <c:dLbl>
              <c:idx val="4"/>
              <c:layout>
                <c:manualLayout>
                  <c:x val="-4.8691418137552364E-3"/>
                  <c:y val="7.9488635628684173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F51-4154-8445-B6AD27E086E4}"/>
                </c:ext>
              </c:extLst>
            </c:dLbl>
            <c:dLbl>
              <c:idx val="5"/>
              <c:layout>
                <c:manualLayout>
                  <c:x val="-4.8691418137553257E-3"/>
                  <c:y val="2.6496211876227086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9F51-4154-8445-B6AD27E086E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Sheet1!$B$2:$B$3</c:f>
              <c:numCache>
                <c:formatCode>General</c:formatCode>
                <c:ptCount val="2"/>
                <c:pt idx="0">
                  <c:v>30</c:v>
                </c:pt>
                <c:pt idx="1">
                  <c:v>17</c:v>
                </c:pt>
              </c:numCache>
            </c:numRef>
          </c:val>
          <c:extLst>
            <c:ext xmlns:c16="http://schemas.microsoft.com/office/drawing/2014/chart" uri="{C3380CC4-5D6E-409C-BE32-E72D297353CC}">
              <c16:uniqueId val="{00000005-9F51-4154-8445-B6AD27E086E4}"/>
            </c:ext>
          </c:extLst>
        </c:ser>
        <c:ser>
          <c:idx val="1"/>
          <c:order val="1"/>
          <c:tx>
            <c:strRef>
              <c:f>Sheet1!$C$1</c:f>
              <c:strCache>
                <c:ptCount val="1"/>
                <c:pt idx="0">
                  <c:v>SD</c:v>
                </c:pt>
              </c:strCache>
            </c:strRef>
          </c:tx>
          <c:spPr>
            <a:solidFill>
              <a:schemeClr val="accent1"/>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7-9F51-4154-8445-B6AD27E086E4}"/>
              </c:ext>
            </c:extLst>
          </c:dPt>
          <c:dLbls>
            <c:dLbl>
              <c:idx val="0"/>
              <c:layout>
                <c:manualLayout>
                  <c:x val="9.7382836275106514E-3"/>
                  <c:y val="4.857582728764947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F51-4154-8445-B6AD27E086E4}"/>
                </c:ext>
              </c:extLst>
            </c:dLbl>
            <c:dLbl>
              <c:idx val="1"/>
              <c:layout>
                <c:manualLayout>
                  <c:x val="4.869141813755325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F51-4154-8445-B6AD27E086E4}"/>
                </c:ext>
              </c:extLst>
            </c:dLbl>
            <c:dLbl>
              <c:idx val="2"/>
              <c:layout>
                <c:manualLayout>
                  <c:x val="1.2172854534388313E-2"/>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F51-4154-8445-B6AD27E086E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Sheet1!$C$2:$C$3</c:f>
              <c:numCache>
                <c:formatCode>General</c:formatCode>
                <c:ptCount val="2"/>
                <c:pt idx="0">
                  <c:v>30</c:v>
                </c:pt>
                <c:pt idx="1">
                  <c:v>13</c:v>
                </c:pt>
              </c:numCache>
            </c:numRef>
          </c:val>
          <c:extLst>
            <c:ext xmlns:c16="http://schemas.microsoft.com/office/drawing/2014/chart" uri="{C3380CC4-5D6E-409C-BE32-E72D297353CC}">
              <c16:uniqueId val="{0000000A-9F51-4154-8445-B6AD27E086E4}"/>
            </c:ext>
          </c:extLst>
        </c:ser>
        <c:ser>
          <c:idx val="2"/>
          <c:order val="2"/>
          <c:tx>
            <c:strRef>
              <c:f>Sheet1!$D$1</c:f>
              <c:strCache>
                <c:ptCount val="1"/>
                <c:pt idx="0">
                  <c:v>CR + PR</c:v>
                </c:pt>
              </c:strCache>
            </c:strRef>
          </c:tx>
          <c:spPr>
            <a:solidFill>
              <a:schemeClr val="accent1">
                <a:tint val="65000"/>
              </a:schemeClr>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C-9F51-4154-8445-B6AD27E086E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 (+)</c:v>
                </c:pt>
                <c:pt idx="1">
                  <c:v>S (-)</c:v>
                </c:pt>
              </c:strCache>
            </c:strRef>
          </c:cat>
          <c:val>
            <c:numRef>
              <c:f>Sheet1!$D$2:$D$3</c:f>
              <c:numCache>
                <c:formatCode>General</c:formatCode>
                <c:ptCount val="2"/>
                <c:pt idx="0">
                  <c:v>30</c:v>
                </c:pt>
                <c:pt idx="1">
                  <c:v>60</c:v>
                </c:pt>
              </c:numCache>
            </c:numRef>
          </c:val>
          <c:extLst>
            <c:ext xmlns:c16="http://schemas.microsoft.com/office/drawing/2014/chart" uri="{C3380CC4-5D6E-409C-BE32-E72D297353CC}">
              <c16:uniqueId val="{0000000D-9F51-4154-8445-B6AD27E086E4}"/>
            </c:ext>
          </c:extLst>
        </c:ser>
        <c:dLbls>
          <c:showLegendKey val="0"/>
          <c:showVal val="1"/>
          <c:showCatName val="0"/>
          <c:showSerName val="0"/>
          <c:showPercent val="0"/>
          <c:showBubbleSize val="0"/>
        </c:dLbls>
        <c:gapWidth val="122"/>
        <c:overlap val="100"/>
        <c:axId val="784283432"/>
        <c:axId val="784278512"/>
      </c:barChart>
      <c:catAx>
        <c:axId val="784283432"/>
        <c:scaling>
          <c:orientation val="minMax"/>
        </c:scaling>
        <c:delete val="0"/>
        <c:axPos val="b"/>
        <c:numFmt formatCode="General" sourceLinked="1"/>
        <c:majorTickMark val="none"/>
        <c:minorTickMark val="none"/>
        <c:tickLblPos val="nextTo"/>
        <c:spPr>
          <a:noFill/>
          <a:ln w="9525" cap="flat" cmpd="sng" algn="ctr">
            <a:solidFill>
              <a:schemeClr val="tx1">
                <a:lumMod val="40000"/>
                <a:lumOff val="60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78512"/>
        <c:crosses val="autoZero"/>
        <c:auto val="1"/>
        <c:lblAlgn val="ctr"/>
        <c:lblOffset val="100"/>
        <c:noMultiLvlLbl val="0"/>
      </c:catAx>
      <c:valAx>
        <c:axId val="784278512"/>
        <c:scaling>
          <c:orientation val="minMax"/>
          <c:max val="1"/>
          <c:min val="0"/>
        </c:scaling>
        <c:delete val="0"/>
        <c:axPos val="l"/>
        <c:numFmt formatCode="0%" sourceLinked="1"/>
        <c:majorTickMark val="none"/>
        <c:minorTickMark val="none"/>
        <c:tickLblPos val="nextTo"/>
        <c:spPr>
          <a:noFill/>
          <a:ln>
            <a:solidFill>
              <a:schemeClr val="tx1">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4283432"/>
        <c:crosses val="autoZero"/>
        <c:crossBetween val="between"/>
        <c:majorUnit val="0.2"/>
      </c:valAx>
      <c:spPr>
        <a:noFill/>
        <a:ln w="25400">
          <a:noFill/>
        </a:ln>
        <a:effectLst/>
      </c:spPr>
    </c:plotArea>
    <c:plotVisOnly val="1"/>
    <c:dispBlanksAs val="gap"/>
    <c:showDLblsOverMax val="0"/>
    <c:extLst/>
  </c:chart>
  <c:spPr>
    <a:noFill/>
    <a:ln>
      <a:noFill/>
    </a:ln>
    <a:effectLst/>
  </c:spPr>
  <c:txPr>
    <a:bodyPr/>
    <a:lstStyle/>
    <a:p>
      <a:pPr>
        <a:defRPr sz="16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0.18642</cdr:x>
      <cdr:y>0</cdr:y>
    </cdr:from>
    <cdr:to>
      <cdr:x>0.32453</cdr:x>
      <cdr:y>0.06204</cdr:y>
    </cdr:to>
    <cdr:sp macro="" textlink="">
      <cdr:nvSpPr>
        <cdr:cNvPr id="2" name="TextBox 1">
          <a:extLst xmlns:a="http://schemas.openxmlformats.org/drawingml/2006/main">
            <a:ext uri="{FF2B5EF4-FFF2-40B4-BE49-F238E27FC236}">
              <a16:creationId xmlns:a16="http://schemas.microsoft.com/office/drawing/2014/main" id="{902CAEB6-FE9D-4F8B-A766-2D1490BCA35A}"/>
            </a:ext>
          </a:extLst>
        </cdr:cNvPr>
        <cdr:cNvSpPr txBox="1"/>
      </cdr:nvSpPr>
      <cdr:spPr>
        <a:xfrm xmlns:a="http://schemas.openxmlformats.org/drawingml/2006/main">
          <a:off x="1115374" y="-11289"/>
          <a:ext cx="826313" cy="3106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i="1" dirty="0">
              <a:solidFill>
                <a:schemeClr val="tx1"/>
              </a:solidFill>
            </a:rPr>
            <a:t>P</a:t>
          </a:r>
          <a:r>
            <a:rPr lang="en-GB" sz="1600" dirty="0">
              <a:solidFill>
                <a:schemeClr val="tx1"/>
              </a:solidFill>
            </a:rPr>
            <a:t>=0.067</a:t>
          </a:r>
        </a:p>
      </cdr:txBody>
    </cdr:sp>
  </cdr:relSizeAnchor>
  <cdr:relSizeAnchor xmlns:cdr="http://schemas.openxmlformats.org/drawingml/2006/chartDrawing">
    <cdr:from>
      <cdr:x>0.21098</cdr:x>
      <cdr:y>0.05721</cdr:y>
    </cdr:from>
    <cdr:to>
      <cdr:x>0.28572</cdr:x>
      <cdr:y>0.07762</cdr:y>
    </cdr:to>
    <cdr:sp macro="" textlink="">
      <cdr:nvSpPr>
        <cdr:cNvPr id="10" name="Left Bracket 9">
          <a:extLst xmlns:a="http://schemas.openxmlformats.org/drawingml/2006/main">
            <a:ext uri="{FF2B5EF4-FFF2-40B4-BE49-F238E27FC236}">
              <a16:creationId xmlns:a16="http://schemas.microsoft.com/office/drawing/2014/main" id="{B88E9835-E0C4-4398-A850-531EE2149797}"/>
            </a:ext>
          </a:extLst>
        </cdr:cNvPr>
        <cdr:cNvSpPr/>
      </cdr:nvSpPr>
      <cdr:spPr>
        <a:xfrm xmlns:a="http://schemas.openxmlformats.org/drawingml/2006/main" rot="5400000">
          <a:off x="1432817" y="127273"/>
          <a:ext cx="106202" cy="447170"/>
        </a:xfrm>
        <a:prstGeom xmlns:a="http://schemas.openxmlformats.org/drawingml/2006/main" prst="leftBracket">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0.42278</cdr:x>
      <cdr:y>0.17043</cdr:y>
    </cdr:from>
    <cdr:to>
      <cdr:x>0.56089</cdr:x>
      <cdr:y>0.23247</cdr:y>
    </cdr:to>
    <cdr:sp macro="" textlink="">
      <cdr:nvSpPr>
        <cdr:cNvPr id="3" name="TextBox 1">
          <a:extLst xmlns:a="http://schemas.openxmlformats.org/drawingml/2006/main">
            <a:ext uri="{FF2B5EF4-FFF2-40B4-BE49-F238E27FC236}">
              <a16:creationId xmlns:a16="http://schemas.microsoft.com/office/drawing/2014/main" id="{F44A5738-7542-8085-6D8F-74CE8A1A6488}"/>
            </a:ext>
          </a:extLst>
        </cdr:cNvPr>
        <cdr:cNvSpPr txBox="1"/>
      </cdr:nvSpPr>
      <cdr:spPr>
        <a:xfrm xmlns:a="http://schemas.openxmlformats.org/drawingml/2006/main">
          <a:off x="2529537" y="886941"/>
          <a:ext cx="826313" cy="3228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i="1" dirty="0">
              <a:solidFill>
                <a:schemeClr val="tx1"/>
              </a:solidFill>
            </a:rPr>
            <a:t>P</a:t>
          </a:r>
          <a:r>
            <a:rPr lang="en-GB" sz="1600" dirty="0">
              <a:solidFill>
                <a:schemeClr val="tx1"/>
              </a:solidFill>
            </a:rPr>
            <a:t>=0.014</a:t>
          </a:r>
        </a:p>
      </cdr:txBody>
    </cdr:sp>
  </cdr:relSizeAnchor>
  <cdr:relSizeAnchor xmlns:cdr="http://schemas.openxmlformats.org/drawingml/2006/chartDrawing">
    <cdr:from>
      <cdr:x>0.44734</cdr:x>
      <cdr:y>0.22764</cdr:y>
    </cdr:from>
    <cdr:to>
      <cdr:x>0.52208</cdr:x>
      <cdr:y>0.24805</cdr:y>
    </cdr:to>
    <cdr:sp macro="" textlink="">
      <cdr:nvSpPr>
        <cdr:cNvPr id="5" name="Left Bracket 4">
          <a:extLst xmlns:a="http://schemas.openxmlformats.org/drawingml/2006/main">
            <a:ext uri="{FF2B5EF4-FFF2-40B4-BE49-F238E27FC236}">
              <a16:creationId xmlns:a16="http://schemas.microsoft.com/office/drawing/2014/main" id="{C623E53F-4D3F-7B63-203F-7F4CDE486693}"/>
            </a:ext>
          </a:extLst>
        </cdr:cNvPr>
        <cdr:cNvSpPr/>
      </cdr:nvSpPr>
      <cdr:spPr>
        <a:xfrm xmlns:a="http://schemas.openxmlformats.org/drawingml/2006/main" rot="5400000">
          <a:off x="2846980" y="1014214"/>
          <a:ext cx="106202" cy="447170"/>
        </a:xfrm>
        <a:prstGeom xmlns:a="http://schemas.openxmlformats.org/drawingml/2006/main" prst="leftBracket">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0.66235</cdr:x>
      <cdr:y>0.38821</cdr:y>
    </cdr:from>
    <cdr:to>
      <cdr:x>0.80046</cdr:x>
      <cdr:y>0.45025</cdr:y>
    </cdr:to>
    <cdr:sp macro="" textlink="">
      <cdr:nvSpPr>
        <cdr:cNvPr id="7" name="TextBox 1">
          <a:extLst xmlns:a="http://schemas.openxmlformats.org/drawingml/2006/main">
            <a:ext uri="{FF2B5EF4-FFF2-40B4-BE49-F238E27FC236}">
              <a16:creationId xmlns:a16="http://schemas.microsoft.com/office/drawing/2014/main" id="{F44A5738-7542-8085-6D8F-74CE8A1A6488}"/>
            </a:ext>
          </a:extLst>
        </cdr:cNvPr>
        <cdr:cNvSpPr txBox="1"/>
      </cdr:nvSpPr>
      <cdr:spPr>
        <a:xfrm xmlns:a="http://schemas.openxmlformats.org/drawingml/2006/main">
          <a:off x="3962920" y="2020330"/>
          <a:ext cx="826313" cy="3228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i="1" dirty="0">
              <a:solidFill>
                <a:schemeClr val="tx1"/>
              </a:solidFill>
            </a:rPr>
            <a:t>P</a:t>
          </a:r>
          <a:r>
            <a:rPr lang="en-GB" sz="1600" dirty="0">
              <a:solidFill>
                <a:schemeClr val="tx1"/>
              </a:solidFill>
            </a:rPr>
            <a:t>=0.084</a:t>
          </a:r>
        </a:p>
      </cdr:txBody>
    </cdr:sp>
  </cdr:relSizeAnchor>
  <cdr:relSizeAnchor xmlns:cdr="http://schemas.openxmlformats.org/drawingml/2006/chartDrawing">
    <cdr:from>
      <cdr:x>0.68691</cdr:x>
      <cdr:y>0.44543</cdr:y>
    </cdr:from>
    <cdr:to>
      <cdr:x>0.76165</cdr:x>
      <cdr:y>0.46584</cdr:y>
    </cdr:to>
    <cdr:sp macro="" textlink="">
      <cdr:nvSpPr>
        <cdr:cNvPr id="9" name="Left Bracket 8">
          <a:extLst xmlns:a="http://schemas.openxmlformats.org/drawingml/2006/main">
            <a:ext uri="{FF2B5EF4-FFF2-40B4-BE49-F238E27FC236}">
              <a16:creationId xmlns:a16="http://schemas.microsoft.com/office/drawing/2014/main" id="{C623E53F-4D3F-7B63-203F-7F4CDE486693}"/>
            </a:ext>
          </a:extLst>
        </cdr:cNvPr>
        <cdr:cNvSpPr/>
      </cdr:nvSpPr>
      <cdr:spPr>
        <a:xfrm xmlns:a="http://schemas.openxmlformats.org/drawingml/2006/main" rot="5400000">
          <a:off x="4280363" y="2147603"/>
          <a:ext cx="106202" cy="447170"/>
        </a:xfrm>
        <a:prstGeom xmlns:a="http://schemas.openxmlformats.org/drawingml/2006/main" prst="leftBracket">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0.41858</cdr:x>
      <cdr:y>0.06539</cdr:y>
    </cdr:from>
    <cdr:to>
      <cdr:x>0.58142</cdr:x>
      <cdr:y>0.13194</cdr:y>
    </cdr:to>
    <cdr:sp macro="" textlink="">
      <cdr:nvSpPr>
        <cdr:cNvPr id="2" name="TextBox 1">
          <a:extLst xmlns:a="http://schemas.openxmlformats.org/drawingml/2006/main">
            <a:ext uri="{FF2B5EF4-FFF2-40B4-BE49-F238E27FC236}">
              <a16:creationId xmlns:a16="http://schemas.microsoft.com/office/drawing/2014/main" id="{902CAEB6-FE9D-4F8B-A766-2D1490BCA35A}"/>
            </a:ext>
          </a:extLst>
        </cdr:cNvPr>
        <cdr:cNvSpPr txBox="1"/>
      </cdr:nvSpPr>
      <cdr:spPr>
        <a:xfrm xmlns:a="http://schemas.openxmlformats.org/drawingml/2006/main">
          <a:off x="2323659" y="327379"/>
          <a:ext cx="903991" cy="3331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i="1" dirty="0">
              <a:solidFill>
                <a:schemeClr val="tx1"/>
              </a:solidFill>
            </a:rPr>
            <a:t>P</a:t>
          </a:r>
          <a:r>
            <a:rPr lang="en-GB" sz="1600" dirty="0">
              <a:solidFill>
                <a:schemeClr val="tx1"/>
              </a:solidFill>
            </a:rPr>
            <a:t>=0.29</a:t>
          </a:r>
        </a:p>
      </cdr:txBody>
    </cdr:sp>
  </cdr:relSizeAnchor>
  <cdr:relSizeAnchor xmlns:cdr="http://schemas.openxmlformats.org/drawingml/2006/chartDrawing">
    <cdr:from>
      <cdr:x>0.32486</cdr:x>
      <cdr:y>0.14028</cdr:y>
    </cdr:from>
    <cdr:to>
      <cdr:x>0.67056</cdr:x>
      <cdr:y>0.17928</cdr:y>
    </cdr:to>
    <cdr:sp macro="" textlink="">
      <cdr:nvSpPr>
        <cdr:cNvPr id="10" name="Left Bracket 9">
          <a:extLst xmlns:a="http://schemas.openxmlformats.org/drawingml/2006/main">
            <a:ext uri="{FF2B5EF4-FFF2-40B4-BE49-F238E27FC236}">
              <a16:creationId xmlns:a16="http://schemas.microsoft.com/office/drawing/2014/main" id="{B88E9835-E0C4-4398-A850-531EE2149797}"/>
            </a:ext>
          </a:extLst>
        </cdr:cNvPr>
        <cdr:cNvSpPr/>
      </cdr:nvSpPr>
      <cdr:spPr>
        <a:xfrm xmlns:a="http://schemas.openxmlformats.org/drawingml/2006/main" rot="5400000">
          <a:off x="2665310" y="-159558"/>
          <a:ext cx="195289" cy="1919113"/>
        </a:xfrm>
        <a:prstGeom xmlns:a="http://schemas.openxmlformats.org/drawingml/2006/main" prst="leftBracket">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0.44815</cdr:x>
      <cdr:y>0</cdr:y>
    </cdr:from>
    <cdr:to>
      <cdr:x>0.67271</cdr:x>
      <cdr:y>0.16996</cdr:y>
    </cdr:to>
    <cdr:sp macro="" textlink="">
      <cdr:nvSpPr>
        <cdr:cNvPr id="2" name="TextBox 1">
          <a:extLst xmlns:a="http://schemas.openxmlformats.org/drawingml/2006/main">
            <a:ext uri="{FF2B5EF4-FFF2-40B4-BE49-F238E27FC236}">
              <a16:creationId xmlns:a16="http://schemas.microsoft.com/office/drawing/2014/main" id="{902CAEB6-FE9D-4F8B-A766-2D1490BCA35A}"/>
            </a:ext>
          </a:extLst>
        </cdr:cNvPr>
        <cdr:cNvSpPr txBox="1"/>
      </cdr:nvSpPr>
      <cdr:spPr>
        <a:xfrm xmlns:a="http://schemas.openxmlformats.org/drawingml/2006/main">
          <a:off x="4894662" y="-1063625"/>
          <a:ext cx="2452697" cy="879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solidFill>
                <a:schemeClr val="tx1"/>
              </a:solidFill>
            </a:rPr>
            <a:t>HR=0.53</a:t>
          </a:r>
        </a:p>
        <a:p xmlns:a="http://schemas.openxmlformats.org/drawingml/2006/main">
          <a:r>
            <a:rPr lang="en-GB" sz="1800" dirty="0">
              <a:solidFill>
                <a:schemeClr val="tx1"/>
              </a:solidFill>
            </a:rPr>
            <a:t>95% CI: 0.42-0.67</a:t>
          </a:r>
        </a:p>
      </cdr:txBody>
    </cdr:sp>
  </cdr:relSizeAnchor>
  <cdr:relSizeAnchor xmlns:cdr="http://schemas.openxmlformats.org/drawingml/2006/chartDrawing">
    <cdr:from>
      <cdr:x>0.32099</cdr:x>
      <cdr:y>0.19384</cdr:y>
    </cdr:from>
    <cdr:to>
      <cdr:x>0.77394</cdr:x>
      <cdr:y>0.24041</cdr:y>
    </cdr:to>
    <cdr:sp macro="" textlink="">
      <cdr:nvSpPr>
        <cdr:cNvPr id="10" name="Left Bracket 9">
          <a:extLst xmlns:a="http://schemas.openxmlformats.org/drawingml/2006/main">
            <a:ext uri="{FF2B5EF4-FFF2-40B4-BE49-F238E27FC236}">
              <a16:creationId xmlns:a16="http://schemas.microsoft.com/office/drawing/2014/main" id="{B88E9835-E0C4-4398-A850-531EE2149797}"/>
            </a:ext>
          </a:extLst>
        </cdr:cNvPr>
        <cdr:cNvSpPr/>
      </cdr:nvSpPr>
      <cdr:spPr>
        <a:xfrm xmlns:a="http://schemas.openxmlformats.org/drawingml/2006/main" rot="5400000">
          <a:off x="5858876" y="-1349628"/>
          <a:ext cx="241042" cy="4947179"/>
        </a:xfrm>
        <a:prstGeom xmlns:a="http://schemas.openxmlformats.org/drawingml/2006/main" prst="leftBracket">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EECC821-282E-40E1-8BAD-3A667D94078C}" type="datetimeFigureOut">
              <a:rPr lang="nl-BE" smtClean="0"/>
              <a:t>9/10/2024</a:t>
            </a:fld>
            <a:endParaRPr lang="nl-BE"/>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927" y="4778722"/>
            <a:ext cx="5439410" cy="48446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AA32DE5-E8C1-4544-9987-EA0AC7353BDE}" type="slidenum">
              <a:rPr lang="nl-BE" smtClean="0"/>
              <a:t>‹#›</a:t>
            </a:fld>
            <a:endParaRPr lang="nl-BE"/>
          </a:p>
        </p:txBody>
      </p:sp>
    </p:spTree>
    <p:extLst>
      <p:ext uri="{BB962C8B-B14F-4D97-AF65-F5344CB8AC3E}">
        <p14:creationId xmlns:p14="http://schemas.microsoft.com/office/powerpoint/2010/main" val="369402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Slides are </a:t>
            </a:r>
            <a:r>
              <a:rPr lang="nl-BE" dirty="0" err="1"/>
              <a:t>thematically</a:t>
            </a:r>
            <a:r>
              <a:rPr lang="nl-BE" dirty="0"/>
              <a:t> </a:t>
            </a:r>
            <a:r>
              <a:rPr lang="nl-BE" dirty="0" err="1"/>
              <a:t>structured</a:t>
            </a:r>
            <a:r>
              <a:rPr lang="nl-BE" dirty="0"/>
              <a:t>.</a:t>
            </a:r>
          </a:p>
          <a:p>
            <a:r>
              <a:rPr lang="nl-BE" dirty="0"/>
              <a:t>The slide </a:t>
            </a:r>
            <a:r>
              <a:rPr lang="nl-BE" dirty="0" err="1"/>
              <a:t>can</a:t>
            </a:r>
            <a:r>
              <a:rPr lang="nl-BE" dirty="0"/>
              <a:t> </a:t>
            </a:r>
            <a:r>
              <a:rPr lang="nl-BE" dirty="0" err="1"/>
              <a:t>contain</a:t>
            </a:r>
            <a:r>
              <a:rPr lang="nl-BE" dirty="0"/>
              <a:t> data </a:t>
            </a:r>
            <a:r>
              <a:rPr lang="nl-BE" dirty="0" err="1"/>
              <a:t>from</a:t>
            </a:r>
            <a:r>
              <a:rPr lang="nl-BE" baseline="0" dirty="0"/>
              <a:t> posters </a:t>
            </a:r>
            <a:r>
              <a:rPr lang="nl-BE" baseline="0" dirty="0" err="1"/>
              <a:t>and</a:t>
            </a:r>
            <a:r>
              <a:rPr lang="nl-BE" baseline="0" dirty="0"/>
              <a:t>/or </a:t>
            </a:r>
            <a:r>
              <a:rPr lang="nl-BE" baseline="0" dirty="0" err="1"/>
              <a:t>presentations</a:t>
            </a:r>
            <a:r>
              <a:rPr lang="nl-BE" baseline="0" dirty="0"/>
              <a:t> (</a:t>
            </a:r>
            <a:r>
              <a:rPr lang="nl-BE" baseline="0" dirty="0" err="1"/>
              <a:t>indicated</a:t>
            </a:r>
            <a:r>
              <a:rPr lang="nl-BE" baseline="0" dirty="0"/>
              <a:t> </a:t>
            </a:r>
            <a:r>
              <a:rPr lang="nl-BE" baseline="0" dirty="0" err="1"/>
              <a:t>after</a:t>
            </a:r>
            <a:r>
              <a:rPr lang="nl-BE" baseline="0" dirty="0"/>
              <a:t> </a:t>
            </a:r>
            <a:r>
              <a:rPr lang="nl-BE" baseline="0" dirty="0" err="1"/>
              <a:t>the</a:t>
            </a:r>
            <a:r>
              <a:rPr lang="nl-BE" baseline="0" dirty="0"/>
              <a:t> </a:t>
            </a:r>
            <a:r>
              <a:rPr lang="nl-BE" baseline="0" dirty="0" err="1"/>
              <a:t>reference</a:t>
            </a:r>
            <a:r>
              <a:rPr lang="nl-BE" baseline="0" dirty="0"/>
              <a:t>; </a:t>
            </a:r>
            <a:r>
              <a:rPr lang="nl-BE" baseline="0" dirty="0" err="1"/>
              <a:t>bottom</a:t>
            </a:r>
            <a:r>
              <a:rPr lang="nl-BE" baseline="0" dirty="0"/>
              <a:t> right of </a:t>
            </a:r>
            <a:r>
              <a:rPr lang="nl-BE" baseline="0" dirty="0" err="1"/>
              <a:t>the</a:t>
            </a:r>
            <a:r>
              <a:rPr lang="nl-BE" baseline="0" dirty="0"/>
              <a:t> slide), </a:t>
            </a:r>
            <a:r>
              <a:rPr lang="nl-BE" baseline="0" dirty="0" err="1"/>
              <a:t>which</a:t>
            </a:r>
            <a:r>
              <a:rPr lang="nl-BE" baseline="0" dirty="0"/>
              <a:t> </a:t>
            </a:r>
            <a:r>
              <a:rPr lang="nl-BE" baseline="0" dirty="0" err="1"/>
              <a:t>can</a:t>
            </a:r>
            <a:r>
              <a:rPr lang="nl-BE" baseline="0" dirty="0"/>
              <a:t> </a:t>
            </a:r>
            <a:r>
              <a:rPr lang="nl-BE" baseline="0" dirty="0" err="1"/>
              <a:t>differ</a:t>
            </a:r>
            <a:r>
              <a:rPr lang="nl-BE" baseline="0" dirty="0"/>
              <a:t> </a:t>
            </a:r>
            <a:r>
              <a:rPr lang="nl-BE" baseline="0" dirty="0" err="1"/>
              <a:t>from</a:t>
            </a:r>
            <a:r>
              <a:rPr lang="nl-BE" baseline="0" dirty="0"/>
              <a:t> data in </a:t>
            </a:r>
            <a:r>
              <a:rPr lang="nl-BE" baseline="0" dirty="0" err="1"/>
              <a:t>the</a:t>
            </a:r>
            <a:r>
              <a:rPr lang="en-GB" baseline="0" dirty="0"/>
              <a:t> abstract.</a:t>
            </a:r>
            <a:endParaRPr lang="en-GB" dirty="0"/>
          </a:p>
          <a:p>
            <a:r>
              <a:rPr lang="nl-BE" dirty="0" err="1"/>
              <a:t>Note</a:t>
            </a:r>
            <a:r>
              <a:rPr lang="nl-BE" dirty="0"/>
              <a:t> pages </a:t>
            </a:r>
            <a:r>
              <a:rPr lang="nl-BE" dirty="0" err="1"/>
              <a:t>provide</a:t>
            </a:r>
            <a:r>
              <a:rPr lang="nl-BE" dirty="0"/>
              <a:t> </a:t>
            </a:r>
            <a:r>
              <a:rPr lang="nl-BE" dirty="0" err="1"/>
              <a:t>explanation</a:t>
            </a:r>
            <a:r>
              <a:rPr lang="nl-BE" dirty="0"/>
              <a:t> of </a:t>
            </a:r>
            <a:r>
              <a:rPr lang="nl-BE" dirty="0" err="1"/>
              <a:t>abbreviations</a:t>
            </a:r>
            <a:r>
              <a:rPr lang="nl-BE" baseline="0" dirty="0"/>
              <a:t> </a:t>
            </a:r>
            <a:r>
              <a:rPr lang="nl-BE" baseline="0" dirty="0" err="1"/>
              <a:t>and</a:t>
            </a:r>
            <a:r>
              <a:rPr lang="nl-BE" dirty="0"/>
              <a:t> </a:t>
            </a:r>
            <a:r>
              <a:rPr lang="nl-BE" dirty="0" err="1"/>
              <a:t>clinical</a:t>
            </a:r>
            <a:r>
              <a:rPr lang="nl-BE" dirty="0"/>
              <a:t> </a:t>
            </a:r>
            <a:r>
              <a:rPr lang="nl-BE" dirty="0" err="1"/>
              <a:t>relevance</a:t>
            </a:r>
            <a:r>
              <a:rPr lang="nl-BE" dirty="0"/>
              <a:t> </a:t>
            </a:r>
            <a:r>
              <a:rPr lang="nl-BE" dirty="0" err="1"/>
              <a:t>comments</a:t>
            </a:r>
            <a:r>
              <a:rPr lang="en-GB" dirty="0"/>
              <a:t>.</a:t>
            </a:r>
          </a:p>
          <a:p>
            <a:r>
              <a:rPr lang="en-GB" dirty="0"/>
              <a:t>To explain how the presented data can impact clinical practice, a clinical question is formulated before the evidence slides. On the final slide this clinical question is repeated and a take home message/answer is provided. This answer is not necessarily the same as the conclusion of the authors of the abstract.</a:t>
            </a:r>
          </a:p>
          <a:p>
            <a:r>
              <a:rPr lang="en-GB" dirty="0"/>
              <a:t>Comments of the experts who selected and/or reviewed these slides are grouped in the note page of the final slide with the take home message.”</a:t>
            </a:r>
          </a:p>
          <a:p>
            <a:endParaRPr lang="en-GB" dirty="0"/>
          </a:p>
        </p:txBody>
      </p:sp>
      <p:sp>
        <p:nvSpPr>
          <p:cNvPr id="4" name="Slide Number Placeholder 3"/>
          <p:cNvSpPr>
            <a:spLocks noGrp="1"/>
          </p:cNvSpPr>
          <p:nvPr>
            <p:ph type="sldNum" sz="quarter" idx="5"/>
          </p:nvPr>
        </p:nvSpPr>
        <p:spPr/>
        <p:txBody>
          <a:bodyPr/>
          <a:lstStyle/>
          <a:p>
            <a:fld id="{AAA32DE5-E8C1-4544-9987-EA0AC7353BDE}" type="slidenum">
              <a:rPr lang="nl-BE" smtClean="0"/>
              <a:t>2</a:t>
            </a:fld>
            <a:endParaRPr lang="nl-BE"/>
          </a:p>
        </p:txBody>
      </p:sp>
    </p:spTree>
    <p:extLst>
      <p:ext uri="{BB962C8B-B14F-4D97-AF65-F5344CB8AC3E}">
        <p14:creationId xmlns:p14="http://schemas.microsoft.com/office/powerpoint/2010/main" val="142918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9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TiNivo-2 </a:t>
            </a:r>
            <a:r>
              <a:rPr lang="en-GB" u="none" dirty="0"/>
              <a:t>is the 1st randomised phase III trial to evaluate the efficacy and safety of a PD-1 combination following progression on or after prior </a:t>
            </a:r>
            <a:r>
              <a:rPr lang="en-GB" u="none" dirty="0" err="1"/>
              <a:t>tx</a:t>
            </a:r>
            <a:r>
              <a:rPr lang="en-GB" u="none" dirty="0"/>
              <a:t> with PD-1/PD-L1 </a:t>
            </a:r>
            <a:r>
              <a:rPr lang="en-GB" u="none" dirty="0" err="1"/>
              <a:t>tx</a:t>
            </a:r>
            <a:r>
              <a:rPr lang="en-GB" u="none" dirty="0"/>
              <a:t>.</a:t>
            </a:r>
          </a:p>
          <a:p>
            <a:pPr marL="171450" indent="-171450">
              <a:buFont typeface="Arial" panose="020B0604020202020204" pitchFamily="34" charset="0"/>
              <a:buChar char="•"/>
            </a:pPr>
            <a:r>
              <a:rPr lang="en-US" u="none" dirty="0"/>
              <a:t>TiNivo-2 trial confirms and expands the results of CONTACT-03 trial (Pal SK et al. Lancet 2023;402(10397):185-95 [https://pubmed.ncbi.nlm.nih.gov/37290461/]) and suggests that ICI rechallenge should be generally discouraged regardless of </a:t>
            </a:r>
            <a:r>
              <a:rPr lang="en-US" u="none" dirty="0" err="1"/>
              <a:t>tx</a:t>
            </a:r>
            <a:r>
              <a:rPr lang="en-US" u="none" dirty="0"/>
              <a:t> sequence.</a:t>
            </a:r>
          </a:p>
          <a:p>
            <a:pPr marL="171450" indent="-171450">
              <a:buFont typeface="Arial" panose="020B0604020202020204" pitchFamily="34" charset="0"/>
              <a:buChar char="•"/>
            </a:pPr>
            <a:r>
              <a:rPr lang="en-US" u="none" dirty="0"/>
              <a:t>The reduced dose of TIVO in the combination arm may have impacted the efficacy reflected by the numerically lower median PFS.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Discussant Manuela </a:t>
            </a:r>
            <a:r>
              <a:rPr lang="en-US" u="none" dirty="0" err="1"/>
              <a:t>Schmidinger</a:t>
            </a:r>
            <a:r>
              <a:rPr lang="en-US" u="none" dirty="0"/>
              <a:t> </a:t>
            </a:r>
            <a:r>
              <a:rPr lang="en-GB" sz="1200" dirty="0"/>
              <a:t>noted that in all other phase III trials (incl. other disease areas) TIVO is used at a dose of 1.5 mg in combination with other drugs, and TKIs in combination are usually used at 100% of the dose which is used for TKI as a single agent. She also suggested that due to the long-term receptor occupancy, the possibility of a persistent effect of the prior ICI could hinder ICI rechallenge. This should be taken into account since 71% of pts in TiNivo-2 trial had ICI as the immediately preceding </a:t>
            </a:r>
            <a:r>
              <a:rPr lang="en-GB" sz="1200" dirty="0" err="1"/>
              <a:t>tx</a:t>
            </a:r>
            <a:r>
              <a:rPr lang="en-GB"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Besides CABO, TIVO </a:t>
            </a:r>
            <a:r>
              <a:rPr lang="en-US" u="none" dirty="0" err="1"/>
              <a:t>monotx</a:t>
            </a:r>
            <a:r>
              <a:rPr lang="en-US" u="none" dirty="0"/>
              <a:t> might be a 2nd-line option after ICI failure with less off-target toxicities due to its less broad spectrum than CABO (which inhibits VEGF-MET-AXL pathways). CABO showed higher ORR and longer PFS. Lenvatinib-pembrolizumab remains attractive, but phase III data are still missing.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Long term receptor occupancy with prior ICI may have hindering effect on ICI rechallenge; however, no difference is reported even in pts who received a non-ICI as the most recent </a:t>
            </a:r>
            <a:r>
              <a:rPr lang="en-GB" u="none" dirty="0" err="1"/>
              <a:t>tx</a:t>
            </a:r>
            <a:r>
              <a:rPr lang="en-GB" u="none" dirty="0"/>
              <a:t>.</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171450" indent="-171450">
              <a:buFont typeface="Arial" panose="020B0604020202020204" pitchFamily="34" charset="0"/>
              <a:buChar char="•"/>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19</a:t>
            </a:fld>
            <a:endParaRPr lang="nl-BE"/>
          </a:p>
        </p:txBody>
      </p:sp>
    </p:spTree>
    <p:extLst>
      <p:ext uri="{BB962C8B-B14F-4D97-AF65-F5344CB8AC3E}">
        <p14:creationId xmlns:p14="http://schemas.microsoft.com/office/powerpoint/2010/main" val="309068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err="1"/>
              <a:t>Belzutifan</a:t>
            </a:r>
            <a:r>
              <a:rPr lang="en-GB" sz="1000" dirty="0"/>
              <a:t> significantly improved progression-free survival (PFS) and objective response rate (ORR) vs </a:t>
            </a:r>
            <a:r>
              <a:rPr lang="en-GB" sz="1000" dirty="0" err="1"/>
              <a:t>everolimus</a:t>
            </a:r>
            <a:r>
              <a:rPr lang="en-GB" sz="1000" dirty="0"/>
              <a:t> in participants (pts) with advanced clear-cell renal cell carcinoma (</a:t>
            </a:r>
            <a:r>
              <a:rPr lang="en-GB" sz="1000" dirty="0" err="1"/>
              <a:t>ccRCC</a:t>
            </a:r>
            <a:r>
              <a:rPr lang="en-GB" sz="1000" dirty="0"/>
              <a:t>) after immune checkpoint and antiangiogenic agents in LITESPARK-005 (NCT04195750).</a:t>
            </a:r>
          </a:p>
          <a:p>
            <a:r>
              <a:rPr lang="en-GB" sz="1000" u="sng" dirty="0"/>
              <a:t>Material &amp; methods</a:t>
            </a:r>
          </a:p>
          <a:p>
            <a:r>
              <a:rPr lang="en-GB" sz="1000" dirty="0"/>
              <a:t>Eligible pts were adults with advanced </a:t>
            </a:r>
            <a:r>
              <a:rPr lang="en-GB" sz="1000" dirty="0" err="1"/>
              <a:t>ccRCC</a:t>
            </a:r>
            <a:r>
              <a:rPr lang="en-GB" sz="1000" dirty="0"/>
              <a:t> and 1–3 prior systemic regimens including ≥1 PD-(L)1 inhibitor and ≥1 VEGFR-TKI. Pts were randomized 1:1 to </a:t>
            </a:r>
            <a:r>
              <a:rPr lang="en-GB" sz="1000" dirty="0" err="1"/>
              <a:t>belzutifan</a:t>
            </a:r>
            <a:r>
              <a:rPr lang="en-GB" sz="1000" dirty="0"/>
              <a:t> 120 mg or </a:t>
            </a:r>
            <a:r>
              <a:rPr lang="en-GB" sz="1000" dirty="0" err="1"/>
              <a:t>everolimus</a:t>
            </a:r>
            <a:r>
              <a:rPr lang="en-GB" sz="1000" dirty="0"/>
              <a:t> 10 mg QD until progression or unacceptable AEs. PFS per RECIST 1.1 by central review and overall survival (OS) were the dual primary endpoints. ORR per RECIST 1.1 by central review was a key secondary endpoint. Duration of response (DOR) and safety were secondary endpoints. No formal statistical testing was performed at final analysis (FA) for PFS and ORR as these endpoints were positive at first interim analysis.</a:t>
            </a:r>
          </a:p>
          <a:p>
            <a:r>
              <a:rPr lang="en-GB" sz="1000" u="sng" dirty="0"/>
              <a:t>Results</a:t>
            </a:r>
          </a:p>
          <a:p>
            <a:r>
              <a:rPr lang="en-GB" sz="1000" dirty="0"/>
              <a:t>746 pts were allocated to </a:t>
            </a:r>
            <a:r>
              <a:rPr lang="en-GB" sz="1000" dirty="0" err="1"/>
              <a:t>belzutifan</a:t>
            </a:r>
            <a:r>
              <a:rPr lang="en-GB" sz="1000" dirty="0"/>
              <a:t> (n=374) or </a:t>
            </a:r>
            <a:r>
              <a:rPr lang="en-GB" sz="1000" dirty="0" err="1"/>
              <a:t>everolimus</a:t>
            </a:r>
            <a:r>
              <a:rPr lang="en-GB" sz="1000" dirty="0"/>
              <a:t> (n=372). At FA (data cutoff: April 15, 2024), median follow-up was 35.8 </a:t>
            </a:r>
            <a:r>
              <a:rPr lang="en-GB" sz="1000" dirty="0" err="1"/>
              <a:t>mo</a:t>
            </a:r>
            <a:r>
              <a:rPr lang="en-GB" sz="1000" dirty="0"/>
              <a:t> (range 26.9–49.2); 14.5% of pts had ongoing treatment with </a:t>
            </a:r>
            <a:r>
              <a:rPr lang="en-GB" sz="1000" dirty="0" err="1"/>
              <a:t>belzutifan</a:t>
            </a:r>
            <a:r>
              <a:rPr lang="en-GB" sz="1000" dirty="0"/>
              <a:t> vs 1.4% with </a:t>
            </a:r>
            <a:r>
              <a:rPr lang="en-GB" sz="1000" dirty="0" err="1"/>
              <a:t>everolimus</a:t>
            </a:r>
            <a:r>
              <a:rPr lang="en-GB" sz="1000" dirty="0"/>
              <a:t>. PFS benefit was maintained with </a:t>
            </a:r>
            <a:r>
              <a:rPr lang="en-GB" sz="1000" dirty="0" err="1"/>
              <a:t>belzutifan</a:t>
            </a:r>
            <a:r>
              <a:rPr lang="en-GB" sz="1000" dirty="0"/>
              <a:t> vs </a:t>
            </a:r>
            <a:r>
              <a:rPr lang="en-GB" sz="1000" dirty="0" err="1"/>
              <a:t>everolimus</a:t>
            </a:r>
            <a:r>
              <a:rPr lang="en-GB" sz="1000" dirty="0"/>
              <a:t> (median 5.6 </a:t>
            </a:r>
            <a:r>
              <a:rPr lang="en-GB" sz="1000" dirty="0" err="1"/>
              <a:t>mo</a:t>
            </a:r>
            <a:r>
              <a:rPr lang="en-GB" sz="1000" dirty="0"/>
              <a:t> vs 5.6 </a:t>
            </a:r>
            <a:r>
              <a:rPr lang="en-GB" sz="1000" dirty="0" err="1"/>
              <a:t>mo</a:t>
            </a:r>
            <a:r>
              <a:rPr lang="en-GB" sz="1000" dirty="0"/>
              <a:t>; HR 0.75; 95% CI 0.63–0.88); estimated PFS rate at 12 </a:t>
            </a:r>
            <a:r>
              <a:rPr lang="en-GB" sz="1000" dirty="0" err="1"/>
              <a:t>mo</a:t>
            </a:r>
            <a:r>
              <a:rPr lang="en-GB" sz="1000" dirty="0"/>
              <a:t> (33.7% vs 17.6%) and at 24 </a:t>
            </a:r>
            <a:r>
              <a:rPr lang="en-GB" sz="1000" dirty="0" err="1"/>
              <a:t>mo</a:t>
            </a:r>
            <a:r>
              <a:rPr lang="en-GB" sz="1000" dirty="0"/>
              <a:t> (17.5% vs 4.1%) </a:t>
            </a:r>
            <a:r>
              <a:rPr lang="en-GB" sz="1000" dirty="0" err="1"/>
              <a:t>favored</a:t>
            </a:r>
            <a:r>
              <a:rPr lang="en-GB" sz="1000" dirty="0"/>
              <a:t> </a:t>
            </a:r>
            <a:r>
              <a:rPr lang="en-GB" sz="1000" dirty="0" err="1"/>
              <a:t>belzutifan</a:t>
            </a:r>
            <a:r>
              <a:rPr lang="en-GB" sz="1000" dirty="0"/>
              <a:t>. Median OS was 21.4 </a:t>
            </a:r>
            <a:r>
              <a:rPr lang="en-GB" sz="1000" dirty="0" err="1"/>
              <a:t>mo</a:t>
            </a:r>
            <a:r>
              <a:rPr lang="en-GB" sz="1000" dirty="0"/>
              <a:t> with </a:t>
            </a:r>
            <a:r>
              <a:rPr lang="en-GB" sz="1000" dirty="0" err="1"/>
              <a:t>belzutifan</a:t>
            </a:r>
            <a:r>
              <a:rPr lang="en-GB" sz="1000" dirty="0"/>
              <a:t> vs 18.2 </a:t>
            </a:r>
            <a:r>
              <a:rPr lang="en-GB" sz="1000" dirty="0" err="1"/>
              <a:t>mo</a:t>
            </a:r>
            <a:r>
              <a:rPr lang="en-GB" sz="1000" dirty="0"/>
              <a:t> with </a:t>
            </a:r>
            <a:r>
              <a:rPr lang="en-GB" sz="1000" dirty="0" err="1"/>
              <a:t>everolimus</a:t>
            </a:r>
            <a:r>
              <a:rPr lang="en-GB" sz="1000" dirty="0"/>
              <a:t> (HR 0.92; 95% CI 0.77–1.10; P=0.18). Estimated OS rate was 67.9% vs 65.8% at 12 </a:t>
            </a:r>
            <a:r>
              <a:rPr lang="en-GB" sz="1000" dirty="0" err="1"/>
              <a:t>mo</a:t>
            </a:r>
            <a:r>
              <a:rPr lang="en-GB" sz="1000" dirty="0"/>
              <a:t> and 45.2% vs 41.2% at 24 mo. ORR was consistent with prior reports (22.7% vs 3.5%). Median (range) DOR was 19.3 </a:t>
            </a:r>
            <a:r>
              <a:rPr lang="en-GB" sz="1000" dirty="0" err="1"/>
              <a:t>mo</a:t>
            </a:r>
            <a:r>
              <a:rPr lang="en-GB" sz="1000" dirty="0"/>
              <a:t> (1.9+–40.1+) vs 13.7 </a:t>
            </a:r>
            <a:r>
              <a:rPr lang="en-GB" sz="1000" dirty="0" err="1"/>
              <a:t>mo</a:t>
            </a:r>
            <a:r>
              <a:rPr lang="en-GB" sz="1000" dirty="0"/>
              <a:t> (3.8–29.5+). Fewer pts discontinued </a:t>
            </a:r>
            <a:r>
              <a:rPr lang="en-GB" sz="1000" dirty="0" err="1"/>
              <a:t>belzutifan</a:t>
            </a:r>
            <a:r>
              <a:rPr lang="en-GB" sz="1000" dirty="0"/>
              <a:t> (6.2%) vs </a:t>
            </a:r>
            <a:r>
              <a:rPr lang="en-GB" sz="1000" dirty="0" err="1"/>
              <a:t>everolimus</a:t>
            </a:r>
            <a:r>
              <a:rPr lang="en-GB" sz="1000" dirty="0"/>
              <a:t> (15.3%) due to an any-cause AE. Median duration of therapy was longer with </a:t>
            </a:r>
            <a:r>
              <a:rPr lang="en-GB" sz="1000" dirty="0" err="1"/>
              <a:t>belzutifan</a:t>
            </a:r>
            <a:r>
              <a:rPr lang="en-GB" sz="1000" dirty="0"/>
              <a:t> (7.6 </a:t>
            </a:r>
            <a:r>
              <a:rPr lang="en-GB" sz="1000" dirty="0" err="1"/>
              <a:t>mo</a:t>
            </a:r>
            <a:r>
              <a:rPr lang="en-GB" sz="1000" dirty="0"/>
              <a:t> vs 3.9 </a:t>
            </a:r>
            <a:r>
              <a:rPr lang="en-GB" sz="1000" dirty="0" err="1"/>
              <a:t>mo</a:t>
            </a:r>
            <a:r>
              <a:rPr lang="en-GB" sz="1000" dirty="0"/>
              <a:t>). Rate of grade ≥3 TRAEs (39.5% vs 40.0%) was similar between arms.</a:t>
            </a:r>
          </a:p>
          <a:p>
            <a:r>
              <a:rPr lang="en-GB" sz="1000" u="sng" dirty="0"/>
              <a:t>Conclusions</a:t>
            </a:r>
          </a:p>
          <a:p>
            <a:pPr algn="l"/>
            <a:r>
              <a:rPr lang="en-GB" sz="1000" dirty="0" err="1"/>
              <a:t>Belzutifan</a:t>
            </a:r>
            <a:r>
              <a:rPr lang="en-GB" sz="1000" dirty="0"/>
              <a:t> continued to show PFS and ORR benefits vs </a:t>
            </a:r>
            <a:r>
              <a:rPr lang="en-GB" sz="1000" dirty="0" err="1"/>
              <a:t>everolimus</a:t>
            </a:r>
            <a:r>
              <a:rPr lang="en-GB" sz="1000" dirty="0"/>
              <a:t>, although significant improvement in OS was not observed. With &gt;2 </a:t>
            </a:r>
            <a:r>
              <a:rPr lang="en-GB" sz="1000" dirty="0" err="1"/>
              <a:t>yrs</a:t>
            </a:r>
            <a:r>
              <a:rPr lang="en-GB" sz="1000" dirty="0"/>
              <a:t> minimum follow-up, the safety profile of </a:t>
            </a:r>
            <a:r>
              <a:rPr lang="en-GB" sz="1000" dirty="0" err="1"/>
              <a:t>belzutifan</a:t>
            </a:r>
            <a:r>
              <a:rPr lang="en-GB" sz="1000" dirty="0"/>
              <a:t> was consistent with prior reports. Final analysis results of LITESPARK-005 support </a:t>
            </a:r>
            <a:r>
              <a:rPr lang="en-GB" sz="1000" dirty="0" err="1"/>
              <a:t>belzutifan</a:t>
            </a:r>
            <a:r>
              <a:rPr lang="en-GB" sz="1000" dirty="0"/>
              <a:t> as a treatment option in advanced </a:t>
            </a:r>
            <a:r>
              <a:rPr lang="en-GB" sz="1000" dirty="0" err="1"/>
              <a:t>ccRCC</a:t>
            </a:r>
            <a:r>
              <a:rPr lang="en-GB" sz="1000" dirty="0"/>
              <a:t> after PD-(L)1 inhibitor and VEGFR-TKI therapy. </a:t>
            </a:r>
            <a:r>
              <a:rPr lang="en-GB" sz="1000" b="0" i="0" dirty="0">
                <a:solidFill>
                  <a:srgbClr val="333333"/>
                </a:solidFill>
                <a:effectLst/>
                <a:highlight>
                  <a:srgbClr val="FFFFFF"/>
                </a:highlight>
                <a:latin typeface="Source Sans Pro" panose="020B0503030403020204" pitchFamily="34" charset="0"/>
              </a:rPr>
              <a:t>Clinical trial identification: </a:t>
            </a:r>
            <a:r>
              <a:rPr lang="en-GB" sz="1000" b="0" i="0" dirty="0">
                <a:solidFill>
                  <a:srgbClr val="555555"/>
                </a:solidFill>
                <a:effectLst/>
                <a:highlight>
                  <a:srgbClr val="FFFFFF"/>
                </a:highlight>
                <a:latin typeface="Source Sans Pro" panose="020B0503030403020204" pitchFamily="34" charset="0"/>
              </a:rPr>
              <a:t>NCT04195750.</a:t>
            </a:r>
          </a:p>
          <a:p>
            <a:endParaRPr lang="en-GB" sz="1200" dirty="0"/>
          </a:p>
        </p:txBody>
      </p:sp>
      <p:sp>
        <p:nvSpPr>
          <p:cNvPr id="4" name="Slide Number Placeholder 3"/>
          <p:cNvSpPr>
            <a:spLocks noGrp="1"/>
          </p:cNvSpPr>
          <p:nvPr>
            <p:ph type="sldNum" sz="quarter" idx="5"/>
          </p:nvPr>
        </p:nvSpPr>
        <p:spPr/>
        <p:txBody>
          <a:bodyPr/>
          <a:lstStyle/>
          <a:p>
            <a:fld id="{AAA32DE5-E8C1-4544-9987-EA0AC7353BDE}" type="slidenum">
              <a:rPr lang="nl-BE" smtClean="0"/>
              <a:t>20</a:t>
            </a:fld>
            <a:endParaRPr lang="nl-BE"/>
          </a:p>
        </p:txBody>
      </p:sp>
    </p:spTree>
    <p:extLst>
      <p:ext uri="{BB962C8B-B14F-4D97-AF65-F5344CB8AC3E}">
        <p14:creationId xmlns:p14="http://schemas.microsoft.com/office/powerpoint/2010/main" val="363741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Interim analyses 1 and 2 (IA1 and IA2) with a median FU of 18.4 and 25.7 </a:t>
            </a:r>
            <a:r>
              <a:rPr lang="en-GB" u="none" dirty="0" err="1"/>
              <a:t>mo</a:t>
            </a:r>
            <a:r>
              <a:rPr lang="en-GB" u="none" dirty="0"/>
              <a:t>, respectively: Choueiri TK et al. N Engl J Med 2024;391:710-21 [https://pubmed.ncbi.nlm.nih.gov/39167807/].</a:t>
            </a:r>
          </a:p>
          <a:p>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21</a:t>
            </a:fld>
            <a:endParaRPr lang="nl-BE"/>
          </a:p>
        </p:txBody>
      </p:sp>
    </p:spTree>
    <p:extLst>
      <p:ext uri="{BB962C8B-B14F-4D97-AF65-F5344CB8AC3E}">
        <p14:creationId xmlns:p14="http://schemas.microsoft.com/office/powerpoint/2010/main" val="396008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Clinicaltrials.gov identifier: </a:t>
            </a:r>
            <a:r>
              <a:rPr lang="en-GB" sz="1200" dirty="0"/>
              <a:t>NCT04195750.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Data cut-off: 15 April 2024.</a:t>
            </a:r>
          </a:p>
          <a:p>
            <a:pPr marL="171450" indent="-171450">
              <a:buFont typeface="Arial" panose="020B0604020202020204" pitchFamily="34" charset="0"/>
              <a:buChar char="•"/>
            </a:pPr>
            <a:r>
              <a:rPr lang="en-GB" sz="1200" dirty="0"/>
              <a:t>Mostly 3</a:t>
            </a:r>
            <a:r>
              <a:rPr lang="en-GB" sz="1200" baseline="30000" dirty="0"/>
              <a:t>rd</a:t>
            </a:r>
            <a:r>
              <a:rPr lang="en-GB" sz="1200" dirty="0"/>
              <a:t>- and 4</a:t>
            </a:r>
            <a:r>
              <a:rPr lang="en-GB" sz="1200" baseline="30000" dirty="0"/>
              <a:t>th</a:t>
            </a:r>
            <a:r>
              <a:rPr lang="en-GB" sz="1200" dirty="0"/>
              <a:t>-line therapy; highly pretreated patient population.</a:t>
            </a:r>
          </a:p>
          <a:p>
            <a:pPr marL="171450" indent="-171450">
              <a:buFont typeface="Arial" panose="020B0604020202020204" pitchFamily="34" charset="0"/>
              <a:buChar char="•"/>
            </a:pPr>
            <a:r>
              <a:rPr lang="en-GB" sz="1200" dirty="0"/>
              <a:t>Interim analysis 2 (IA2; data cut-off 13 June 2023): </a:t>
            </a:r>
            <a:r>
              <a:rPr lang="pt-BR" dirty="0"/>
              <a:t>final analysis PFS, interim analysis OS; </a:t>
            </a:r>
            <a:r>
              <a:rPr lang="da-DK" dirty="0"/>
              <a:t>Choueiri TK et al. N Engl J Med 2024;391:710-21 [https://pubmed.ncbi.nlm.nih.gov/39167807/]</a:t>
            </a:r>
            <a:r>
              <a:rPr lang="pt-BR" dirty="0"/>
              <a:t>:</a:t>
            </a:r>
          </a:p>
          <a:p>
            <a:pPr marL="0" indent="0">
              <a:buFont typeface="Arial" panose="020B0604020202020204" pitchFamily="34" charset="0"/>
              <a:buNone/>
            </a:pPr>
            <a:endParaRPr lang="pt-BR" dirty="0"/>
          </a:p>
          <a:p>
            <a:pPr marL="171450" indent="-171450">
              <a:buFont typeface="Arial" panose="020B0604020202020204" pitchFamily="34" charset="0"/>
              <a:buChar char="•"/>
            </a:pPr>
            <a:endParaRPr lang="pt-BR" dirty="0"/>
          </a:p>
          <a:p>
            <a:pPr marL="171450" indent="-171450">
              <a:buFont typeface="Arial" panose="020B0604020202020204" pitchFamily="34" charset="0"/>
              <a:buChar char="•"/>
            </a:pPr>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57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0.5% of pts in the </a:t>
            </a:r>
            <a:r>
              <a:rPr lang="en-US" u="none" dirty="0" err="1"/>
              <a:t>belzutifan</a:t>
            </a:r>
            <a:r>
              <a:rPr lang="en-US" u="none" dirty="0"/>
              <a:t> arm and 1.1% of pts in the </a:t>
            </a:r>
            <a:r>
              <a:rPr lang="en-US" u="none" dirty="0" err="1"/>
              <a:t>everolimus</a:t>
            </a:r>
            <a:r>
              <a:rPr lang="en-US" u="none" dirty="0"/>
              <a:t> arm had 4 prior lines of </a:t>
            </a:r>
            <a:r>
              <a:rPr lang="en-US" u="none" dirty="0" err="1"/>
              <a:t>tx</a:t>
            </a:r>
            <a:r>
              <a:rPr lang="en-US" u="none" dirty="0"/>
              <a:t> (protocol violation).</a:t>
            </a:r>
          </a:p>
          <a:p>
            <a:pPr marL="171450" indent="-171450">
              <a:buFont typeface="Arial" panose="020B0604020202020204" pitchFamily="34" charset="0"/>
              <a:buChar char="•"/>
            </a:pPr>
            <a:r>
              <a:rPr lang="en-US" u="none" dirty="0"/>
              <a:t>Subgroup of pts with ongoing </a:t>
            </a:r>
            <a:r>
              <a:rPr lang="en-US" u="none" dirty="0" err="1"/>
              <a:t>belzutifan</a:t>
            </a:r>
            <a:r>
              <a:rPr lang="en-US" u="none" dirty="0"/>
              <a:t> </a:t>
            </a:r>
            <a:r>
              <a:rPr lang="en-US" u="none" dirty="0" err="1"/>
              <a:t>tx</a:t>
            </a:r>
            <a:r>
              <a:rPr lang="en-US" u="none" dirty="0"/>
              <a:t> was enriched in pts with better IMDC risk and KPS, and had more pts with prior nephrectomy.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68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High rate of censoring in </a:t>
            </a:r>
            <a:r>
              <a:rPr lang="en-US" u="none" dirty="0" err="1"/>
              <a:t>everolimus</a:t>
            </a:r>
            <a:r>
              <a:rPr lang="en-US" u="none" dirty="0"/>
              <a:t> arm at 6 mo.</a:t>
            </a: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24</a:t>
            </a:fld>
            <a:endParaRPr lang="nl-BE"/>
          </a:p>
        </p:txBody>
      </p:sp>
    </p:spTree>
    <p:extLst>
      <p:ext uri="{BB962C8B-B14F-4D97-AF65-F5344CB8AC3E}">
        <p14:creationId xmlns:p14="http://schemas.microsoft.com/office/powerpoint/2010/main" val="398951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TRAE deaths: multiple organ dysfunction syndrome (n=1) in the </a:t>
            </a:r>
            <a:r>
              <a:rPr lang="en-US" u="none" dirty="0" err="1"/>
              <a:t>belzutifan</a:t>
            </a:r>
            <a:r>
              <a:rPr lang="en-US" u="none" dirty="0"/>
              <a:t> arm; sepsis (n=1) and acute kidney injury (n=1) in the </a:t>
            </a:r>
            <a:r>
              <a:rPr lang="en-US" u="none" dirty="0" err="1"/>
              <a:t>everolimus</a:t>
            </a:r>
            <a:r>
              <a:rPr lang="en-US" u="none" dirty="0"/>
              <a:t> arm.</a:t>
            </a: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09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27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Discussant Manuela </a:t>
            </a:r>
            <a:r>
              <a:rPr lang="en-US" u="none" dirty="0" err="1"/>
              <a:t>Schmidinger</a:t>
            </a:r>
            <a:r>
              <a:rPr lang="en-US" u="none" dirty="0"/>
              <a:t> pointed out that LITESPARK-005 is the only trial in which almost half (45.2%) of the pts were in a 4</a:t>
            </a:r>
            <a:r>
              <a:rPr lang="en-US" u="none" baseline="30000" dirty="0"/>
              <a:t>th</a:t>
            </a:r>
            <a:r>
              <a:rPr lang="en-US" u="none" dirty="0"/>
              <a:t>-line setting. Drugs/strategies which demonstrated higher ORR or longer PFS had either less-pretreated pts or were combinations. The challenge in this study was not the comparator, but the disease stage. In this stage </a:t>
            </a:r>
            <a:r>
              <a:rPr lang="en-US" u="none" dirty="0" err="1"/>
              <a:t>intratumour</a:t>
            </a:r>
            <a:r>
              <a:rPr lang="en-US" u="none" dirty="0"/>
              <a:t> heterogeneity, accumulation of genetic alterations and adaptive resistance of the </a:t>
            </a:r>
            <a:r>
              <a:rPr lang="en-US" u="none" dirty="0" err="1"/>
              <a:t>tumour</a:t>
            </a:r>
            <a:r>
              <a:rPr lang="en-US" u="none" dirty="0"/>
              <a:t> are more present, and a significant OS benefit might have been an </a:t>
            </a:r>
            <a:r>
              <a:rPr lang="en-US" u="none" dirty="0" err="1"/>
              <a:t>idealised</a:t>
            </a:r>
            <a:r>
              <a:rPr lang="en-US" u="none" dirty="0"/>
              <a:t> expectation. </a:t>
            </a:r>
          </a:p>
          <a:p>
            <a:pPr marL="171450" indent="-171450">
              <a:buFont typeface="Arial" panose="020B0604020202020204" pitchFamily="34" charset="0"/>
              <a:buChar char="•"/>
            </a:pPr>
            <a:r>
              <a:rPr lang="en-US" u="none" dirty="0" err="1"/>
              <a:t>Belzutifan</a:t>
            </a:r>
            <a:r>
              <a:rPr lang="en-US" u="none" dirty="0"/>
              <a:t> is the only targeted agent which can be used at a full dose in combination with TKI; </a:t>
            </a:r>
            <a:r>
              <a:rPr lang="en-US" u="none" dirty="0" err="1"/>
              <a:t>belzutifan</a:t>
            </a:r>
            <a:r>
              <a:rPr lang="en-US" u="none" dirty="0"/>
              <a:t> combinations may drive the next breakthrough in RCC.</a:t>
            </a: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30</a:t>
            </a:fld>
            <a:endParaRPr lang="nl-BE"/>
          </a:p>
        </p:txBody>
      </p:sp>
    </p:spTree>
    <p:extLst>
      <p:ext uri="{BB962C8B-B14F-4D97-AF65-F5344CB8AC3E}">
        <p14:creationId xmlns:p14="http://schemas.microsoft.com/office/powerpoint/2010/main" val="30268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A32DE5-E8C1-4544-9987-EA0AC7353BDE}" type="slidenum">
              <a:rPr lang="nl-BE" smtClean="0"/>
              <a:t>5</a:t>
            </a:fld>
            <a:endParaRPr lang="nl-BE"/>
          </a:p>
        </p:txBody>
      </p:sp>
    </p:spTree>
    <p:extLst>
      <p:ext uri="{BB962C8B-B14F-4D97-AF65-F5344CB8AC3E}">
        <p14:creationId xmlns:p14="http://schemas.microsoft.com/office/powerpoint/2010/main" val="373154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a:t>Non-clear cell renal cell cancers (</a:t>
            </a:r>
            <a:r>
              <a:rPr lang="en-GB" sz="1000" dirty="0" err="1"/>
              <a:t>nccRCC</a:t>
            </a:r>
            <a:r>
              <a:rPr lang="en-GB" sz="1000" dirty="0"/>
              <a:t>) are a rare and heterogeneous group of more than 20 histological and molecular defined entities. The rarity of these entities contributed to the dearth of large randomized trials and uncertainties for optimal treatment recommendations. Here, we report the final results of the prospective randomised European trial SUNNIFORECAST in therapy-naïve patients with advanced </a:t>
            </a:r>
            <a:r>
              <a:rPr lang="en-GB" sz="1000" dirty="0" err="1"/>
              <a:t>nccRCC</a:t>
            </a:r>
            <a:r>
              <a:rPr lang="en-GB" sz="1000" dirty="0"/>
              <a:t>.</a:t>
            </a:r>
          </a:p>
          <a:p>
            <a:r>
              <a:rPr lang="en-GB" sz="1000" u="sng" dirty="0"/>
              <a:t>Material &amp; methods</a:t>
            </a:r>
          </a:p>
          <a:p>
            <a:r>
              <a:rPr lang="en-GB" sz="1000" dirty="0"/>
              <a:t>We randomly assigned patients (pts) with </a:t>
            </a:r>
            <a:r>
              <a:rPr lang="en-GB" sz="1000" dirty="0" err="1"/>
              <a:t>nccRCC</a:t>
            </a:r>
            <a:r>
              <a:rPr lang="en-GB" sz="1000" dirty="0"/>
              <a:t> in a 1:1 ratio to receive either nivolumab 3 mg/kg IV combined with ipilimumab 1 mg/kg IV every 3 weeks for 4 doses followed by a flat dose of 240 mg IV every 2 weeks or 480 mg every 4 weeks versus SOC by investigators choice until disease progression or intolerance occurred. Pts were stratified in papillary vs. non-papillary </a:t>
            </a:r>
            <a:r>
              <a:rPr lang="en-GB" sz="1000" dirty="0" err="1"/>
              <a:t>nccRCC</a:t>
            </a:r>
            <a:r>
              <a:rPr lang="en-GB" sz="1000" dirty="0"/>
              <a:t> and according to the IMDC risk score. Central pathology was mandatory to confirm the diagnosis and </a:t>
            </a:r>
            <a:r>
              <a:rPr lang="en-GB" sz="1000" dirty="0" err="1"/>
              <a:t>nccRCC</a:t>
            </a:r>
            <a:r>
              <a:rPr lang="en-GB" sz="1000" dirty="0"/>
              <a:t> subtype according to the WHO classification 2022. The primary endpoint was OS rate at 12 mos.</a:t>
            </a:r>
          </a:p>
          <a:p>
            <a:r>
              <a:rPr lang="en-GB" sz="1000" u="sng" dirty="0"/>
              <a:t>Results</a:t>
            </a:r>
          </a:p>
          <a:p>
            <a:r>
              <a:rPr lang="en-GB" sz="1000" dirty="0"/>
              <a:t>A total of 316 pts were screened in 7 European countries and 31 </a:t>
            </a:r>
            <a:r>
              <a:rPr lang="en-GB" sz="1000" dirty="0" err="1"/>
              <a:t>centers</a:t>
            </a:r>
            <a:r>
              <a:rPr lang="en-GB" sz="1000" dirty="0"/>
              <a:t>. The randomized population of 309 pts (70.9% male, 29.1% female) - randomized to receive either nivolumab plus ipilimumab (157 pts) or SOC (152 pts; 124 x TKI, 17 x TKI/IO, 2x others, 9 pts did not receive any study medication). 178 pts (57.6%) had papillary, 60 pts (19.4%) a chromophobe, 12 pts (3.9%) a MIT, 9 (2.9%) a collecting duct carcinoma and 50 had other subtypes. According to the IMDC score, 23.9% were of low, 51.8% of intermediate and 24.3% of high risk. The 12 </a:t>
            </a:r>
            <a:r>
              <a:rPr lang="en-GB" sz="1000" dirty="0" err="1"/>
              <a:t>mos</a:t>
            </a:r>
            <a:r>
              <a:rPr lang="en-GB" sz="1000" dirty="0"/>
              <a:t> OS rate for the entire population was 82.5%. The 12 </a:t>
            </a:r>
            <a:r>
              <a:rPr lang="en-GB" sz="1000" dirty="0" err="1"/>
              <a:t>mos</a:t>
            </a:r>
            <a:r>
              <a:rPr lang="en-GB" sz="1000" dirty="0"/>
              <a:t> OS rate for </a:t>
            </a:r>
            <a:r>
              <a:rPr lang="en-GB" sz="1000" dirty="0" err="1"/>
              <a:t>Nivo</a:t>
            </a:r>
            <a:r>
              <a:rPr lang="en-GB" sz="1000" dirty="0"/>
              <a:t>/</a:t>
            </a:r>
            <a:r>
              <a:rPr lang="en-GB" sz="1000" dirty="0" err="1"/>
              <a:t>Ipi</a:t>
            </a:r>
            <a:r>
              <a:rPr lang="en-GB" sz="1000" dirty="0"/>
              <a:t> 86.9% (95%-CI 80.2%-91.5%) was statistically significant superior to the SOC 76.8% (95%-CI 68.6%-83.1%) (p=0.014). Median OS was 42.4 </a:t>
            </a:r>
            <a:r>
              <a:rPr lang="en-GB" sz="1000" dirty="0" err="1"/>
              <a:t>mos</a:t>
            </a:r>
            <a:r>
              <a:rPr lang="en-GB" sz="1000" dirty="0"/>
              <a:t> for the </a:t>
            </a:r>
            <a:r>
              <a:rPr lang="en-GB" sz="1000" dirty="0" err="1"/>
              <a:t>Ipi</a:t>
            </a:r>
            <a:r>
              <a:rPr lang="en-GB" sz="1000" dirty="0"/>
              <a:t>/</a:t>
            </a:r>
            <a:r>
              <a:rPr lang="en-GB" sz="1000" dirty="0" err="1"/>
              <a:t>Nivo</a:t>
            </a:r>
            <a:r>
              <a:rPr lang="en-GB" sz="1000" dirty="0"/>
              <a:t> arm and 33.9 </a:t>
            </a:r>
            <a:r>
              <a:rPr lang="en-GB" sz="1000" dirty="0" err="1"/>
              <a:t>mos</a:t>
            </a:r>
            <a:r>
              <a:rPr lang="en-GB" sz="1000" dirty="0"/>
              <a:t> for the SOC arm. The ORR of 25.4% [ 95%-CI 15.8, 37.1] vs. 23.3% [ 15.1, 33.4]) and the median PFS of 5.09 [2.91–6.05] </a:t>
            </a:r>
            <a:r>
              <a:rPr lang="en-GB" sz="1000" dirty="0" err="1"/>
              <a:t>mos</a:t>
            </a:r>
            <a:r>
              <a:rPr lang="en-GB" sz="1000" dirty="0"/>
              <a:t> vs 5.55 [5.29–7.21) </a:t>
            </a:r>
            <a:r>
              <a:rPr lang="en-GB" sz="1000" dirty="0" err="1"/>
              <a:t>mos</a:t>
            </a:r>
            <a:r>
              <a:rPr lang="en-GB" sz="1000" dirty="0"/>
              <a:t> was not statistically significant different between </a:t>
            </a:r>
            <a:r>
              <a:rPr lang="en-GB" sz="1000" dirty="0" err="1"/>
              <a:t>Nivo</a:t>
            </a:r>
            <a:r>
              <a:rPr lang="en-GB" sz="1000" dirty="0"/>
              <a:t>/</a:t>
            </a:r>
            <a:r>
              <a:rPr lang="en-GB" sz="1000" dirty="0" err="1"/>
              <a:t>Ipi</a:t>
            </a:r>
            <a:r>
              <a:rPr lang="en-GB" sz="1000" dirty="0"/>
              <a:t> and SOC.</a:t>
            </a:r>
          </a:p>
          <a:p>
            <a:r>
              <a:rPr lang="en-GB" sz="1000" u="sng" dirty="0"/>
              <a:t>Conclusions</a:t>
            </a:r>
          </a:p>
          <a:p>
            <a:pPr algn="l"/>
            <a:r>
              <a:rPr lang="en-GB" sz="1000" dirty="0"/>
              <a:t>OS rate at 12 </a:t>
            </a:r>
            <a:r>
              <a:rPr lang="en-GB" sz="1000" dirty="0" err="1"/>
              <a:t>mos</a:t>
            </a:r>
            <a:r>
              <a:rPr lang="en-GB" sz="1000" dirty="0"/>
              <a:t> was significantly higher with nivolumab plus ipilimumab than with SOC in </a:t>
            </a:r>
            <a:r>
              <a:rPr lang="en-GB" sz="1000" dirty="0" err="1"/>
              <a:t>nccRCC</a:t>
            </a:r>
            <a:r>
              <a:rPr lang="en-GB" sz="1000" dirty="0"/>
              <a:t> pts. Additionally, pts in the </a:t>
            </a:r>
            <a:r>
              <a:rPr lang="en-GB" sz="1000" dirty="0" err="1"/>
              <a:t>Nivo</a:t>
            </a:r>
            <a:r>
              <a:rPr lang="en-GB" sz="1000" dirty="0"/>
              <a:t>/</a:t>
            </a:r>
            <a:r>
              <a:rPr lang="en-GB" sz="1000" dirty="0" err="1"/>
              <a:t>Ipi</a:t>
            </a:r>
            <a:r>
              <a:rPr lang="en-GB" sz="1000" dirty="0"/>
              <a:t> arm had a longer median OS, especially in the papillary high-risk group. </a:t>
            </a:r>
            <a:r>
              <a:rPr lang="en-GB" sz="1000" b="0" i="0" dirty="0">
                <a:solidFill>
                  <a:srgbClr val="333333"/>
                </a:solidFill>
                <a:effectLst/>
                <a:highlight>
                  <a:srgbClr val="FFFFFF"/>
                </a:highlight>
                <a:latin typeface="Source Sans Pro" panose="020B0503030403020204" pitchFamily="34" charset="0"/>
              </a:rPr>
              <a:t>Clinical trial identification: </a:t>
            </a:r>
            <a:r>
              <a:rPr lang="en-GB" sz="1000" b="0" i="0" dirty="0">
                <a:solidFill>
                  <a:srgbClr val="555555"/>
                </a:solidFill>
                <a:effectLst/>
                <a:highlight>
                  <a:srgbClr val="FFFFFF"/>
                </a:highlight>
                <a:latin typeface="Source Sans Pro" panose="020B0503030403020204" pitchFamily="34" charset="0"/>
              </a:rPr>
              <a:t>EudraCT 2016-000706-12; NCT03075423.</a:t>
            </a:r>
          </a:p>
          <a:p>
            <a:endParaRPr lang="en-GB" dirty="0"/>
          </a:p>
        </p:txBody>
      </p:sp>
      <p:sp>
        <p:nvSpPr>
          <p:cNvPr id="4" name="Slide Number Placeholder 3"/>
          <p:cNvSpPr>
            <a:spLocks noGrp="1"/>
          </p:cNvSpPr>
          <p:nvPr>
            <p:ph type="sldNum" sz="quarter" idx="5"/>
          </p:nvPr>
        </p:nvSpPr>
        <p:spPr/>
        <p:txBody>
          <a:bodyPr/>
          <a:lstStyle/>
          <a:p>
            <a:fld id="{AAA32DE5-E8C1-4544-9987-EA0AC7353BDE}" type="slidenum">
              <a:rPr lang="nl-BE" smtClean="0"/>
              <a:t>31</a:t>
            </a:fld>
            <a:endParaRPr lang="nl-BE"/>
          </a:p>
        </p:txBody>
      </p:sp>
    </p:spTree>
    <p:extLst>
      <p:ext uri="{BB962C8B-B14F-4D97-AF65-F5344CB8AC3E}">
        <p14:creationId xmlns:p14="http://schemas.microsoft.com/office/powerpoint/2010/main" val="109415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Data supporting the role of NIVO+IPI in pts </a:t>
            </a:r>
            <a:r>
              <a:rPr lang="en-GB" u="none" dirty="0"/>
              <a:t>with metastatic non-</a:t>
            </a:r>
            <a:r>
              <a:rPr lang="en-GB" u="none" dirty="0" err="1"/>
              <a:t>ccRCC</a:t>
            </a:r>
            <a:r>
              <a:rPr lang="en-GB" u="none" dirty="0"/>
              <a:t>, non-papillary RCC and predominantly </a:t>
            </a:r>
            <a:r>
              <a:rPr lang="en-GB" u="none" dirty="0" err="1"/>
              <a:t>sarcomatoid</a:t>
            </a:r>
            <a:r>
              <a:rPr lang="en-GB" u="none" dirty="0"/>
              <a:t> RCC are scarce.</a:t>
            </a:r>
          </a:p>
        </p:txBody>
      </p:sp>
      <p:sp>
        <p:nvSpPr>
          <p:cNvPr id="4" name="Slide Number Placeholder 3"/>
          <p:cNvSpPr>
            <a:spLocks noGrp="1"/>
          </p:cNvSpPr>
          <p:nvPr>
            <p:ph type="sldNum" sz="quarter" idx="5"/>
          </p:nvPr>
        </p:nvSpPr>
        <p:spPr/>
        <p:txBody>
          <a:bodyPr/>
          <a:lstStyle/>
          <a:p>
            <a:fld id="{AAA32DE5-E8C1-4544-9987-EA0AC7353BDE}" type="slidenum">
              <a:rPr lang="nl-BE" smtClean="0"/>
              <a:t>32</a:t>
            </a:fld>
            <a:endParaRPr lang="nl-BE"/>
          </a:p>
        </p:txBody>
      </p:sp>
    </p:spTree>
    <p:extLst>
      <p:ext uri="{BB962C8B-B14F-4D97-AF65-F5344CB8AC3E}">
        <p14:creationId xmlns:p14="http://schemas.microsoft.com/office/powerpoint/2010/main" val="16362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Clinicaltrials.gov </a:t>
            </a:r>
            <a:r>
              <a:rPr lang="en-US" sz="1200" b="0" i="0" kern="1200" dirty="0">
                <a:solidFill>
                  <a:schemeClr val="tx1"/>
                </a:solidFill>
                <a:effectLst/>
                <a:latin typeface="+mn-lt"/>
                <a:ea typeface="+mn-ea"/>
                <a:cs typeface="+mn-cs"/>
              </a:rPr>
              <a:t>identifier: </a:t>
            </a:r>
            <a:r>
              <a:rPr lang="en-GB" sz="1200" b="0" i="0" kern="1200" dirty="0">
                <a:solidFill>
                  <a:schemeClr val="tx1"/>
                </a:solidFill>
                <a:effectLst/>
                <a:latin typeface="+mn-lt"/>
                <a:ea typeface="+mn-ea"/>
                <a:cs typeface="+mn-cs"/>
              </a:rPr>
              <a:t>NCT03075423; EudraCT 2016-000706-12.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Trial was designed to show superiority of NIVO+IPI over SOC.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Tx was continued </a:t>
            </a:r>
            <a:r>
              <a:rPr lang="en-US" sz="1200" b="0" i="0" kern="1200" dirty="0">
                <a:solidFill>
                  <a:schemeClr val="tx1"/>
                </a:solidFill>
                <a:effectLst/>
                <a:latin typeface="+mn-lt"/>
                <a:ea typeface="+mn-ea"/>
                <a:cs typeface="+mn-cs"/>
              </a:rPr>
              <a:t>until progression, </a:t>
            </a:r>
            <a:r>
              <a:rPr lang="en-US" sz="1200" dirty="0"/>
              <a:t>unacceptable toxicity, or withdrawal of consent (pts may be treated beyond progression under protocol-defined circumstances)</a:t>
            </a:r>
            <a:r>
              <a:rPr lang="en-GB"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Study was not blinded.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indent="0">
              <a:buFont typeface="Arial" panose="020B0604020202020204" pitchFamily="34" charset="0"/>
              <a:buNone/>
            </a:pPr>
            <a:endParaRPr lang="pt-BR" dirty="0"/>
          </a:p>
          <a:p>
            <a:pPr marL="171450" indent="-171450">
              <a:buFont typeface="Arial" panose="020B0604020202020204" pitchFamily="34" charset="0"/>
              <a:buChar char="•"/>
            </a:pPr>
            <a:endParaRPr lang="pt-BR" dirty="0"/>
          </a:p>
          <a:p>
            <a:pPr marL="171450" indent="-171450">
              <a:buFont typeface="Arial" panose="020B0604020202020204" pitchFamily="34" charset="0"/>
              <a:buChar char="•"/>
            </a:pPr>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12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87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81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Comments experts</a:t>
            </a:r>
          </a:p>
          <a:p>
            <a:pPr marL="171450" indent="-171450">
              <a:buFont typeface="Arial" panose="020B0604020202020204" pitchFamily="34" charset="0"/>
              <a:buChar char="•"/>
            </a:pPr>
            <a:r>
              <a:rPr lang="en-GB" dirty="0"/>
              <a:t>Primary endpoint OS rate at 12 </a:t>
            </a:r>
            <a:r>
              <a:rPr lang="en-GB" dirty="0" err="1"/>
              <a:t>mo</a:t>
            </a:r>
            <a:r>
              <a:rPr lang="en-GB" dirty="0"/>
              <a:t> was met.</a:t>
            </a:r>
            <a:endParaRPr lang="nl-BE" dirty="0"/>
          </a:p>
        </p:txBody>
      </p:sp>
      <p:sp>
        <p:nvSpPr>
          <p:cNvPr id="4" name="Slide Number Placeholder 3"/>
          <p:cNvSpPr>
            <a:spLocks noGrp="1"/>
          </p:cNvSpPr>
          <p:nvPr>
            <p:ph type="sldNum" sz="quarter" idx="5"/>
          </p:nvPr>
        </p:nvSpPr>
        <p:spPr/>
        <p:txBody>
          <a:bodyPr/>
          <a:lstStyle/>
          <a:p>
            <a:fld id="{AAA32DE5-E8C1-4544-9987-EA0AC7353BDE}" type="slidenum">
              <a:rPr lang="nl-BE" smtClean="0"/>
              <a:t>36</a:t>
            </a:fld>
            <a:endParaRPr lang="nl-BE"/>
          </a:p>
        </p:txBody>
      </p:sp>
    </p:spTree>
    <p:extLst>
      <p:ext uri="{BB962C8B-B14F-4D97-AF65-F5344CB8AC3E}">
        <p14:creationId xmlns:p14="http://schemas.microsoft.com/office/powerpoint/2010/main" val="557622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Discussant Manuela </a:t>
            </a:r>
            <a:r>
              <a:rPr lang="en-US" u="none" dirty="0" err="1"/>
              <a:t>Schmidinger</a:t>
            </a:r>
            <a:r>
              <a:rPr lang="en-US" u="none" dirty="0"/>
              <a:t> noted a disbalance in the PDL-1 expression between NIVO+IPI and SOC arm (higher in the SOC arm). This might have caused underperformance of SOC, since it is reported previously that PD-L1 expression in </a:t>
            </a:r>
            <a:r>
              <a:rPr lang="en-US" u="none" dirty="0" err="1"/>
              <a:t>ccRCC</a:t>
            </a:r>
            <a:r>
              <a:rPr lang="en-US" u="none" dirty="0"/>
              <a:t> is associated with poor outcomes after TKI </a:t>
            </a:r>
            <a:r>
              <a:rPr lang="en-US" u="none" dirty="0" err="1"/>
              <a:t>tx</a:t>
            </a:r>
            <a:r>
              <a:rPr lang="en-US" u="none" dirty="0"/>
              <a:t>. </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49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The highest ORR benefit was reported in patients with non-papillary RCC (difference of about 20% in </a:t>
            </a:r>
            <a:r>
              <a:rPr lang="en-US" u="none" dirty="0" err="1"/>
              <a:t>favour</a:t>
            </a:r>
            <a:r>
              <a:rPr lang="en-US" u="none" dirty="0"/>
              <a:t> of NIVO+IPI vs SOC).</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887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A32DE5-E8C1-4544-9987-EA0AC7353BDE}" type="slidenum">
              <a:rPr lang="nl-BE" smtClean="0"/>
              <a:t>40</a:t>
            </a:fld>
            <a:endParaRPr lang="nl-BE"/>
          </a:p>
        </p:txBody>
      </p:sp>
    </p:spTree>
    <p:extLst>
      <p:ext uri="{BB962C8B-B14F-4D97-AF65-F5344CB8AC3E}">
        <p14:creationId xmlns:p14="http://schemas.microsoft.com/office/powerpoint/2010/main" val="342597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16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u="sng" dirty="0"/>
              <a:t>Background</a:t>
            </a:r>
          </a:p>
          <a:p>
            <a:r>
              <a:rPr lang="en-GB" sz="1050" dirty="0"/>
              <a:t>The selective VEGFR TKI tivozanib has demonstrated single agent activity following VEGFR TKI and immune checkpoint inhibitor (ICI), and in combination with ICI. TiNivo-2 was designed to test the combination of the PD-1 inhibitor nivolumab and tivozanib vs tivozanib monotherapy following </a:t>
            </a:r>
            <a:r>
              <a:rPr lang="en-GB" sz="1050" dirty="0" err="1"/>
              <a:t>tumor</a:t>
            </a:r>
            <a:r>
              <a:rPr lang="en-GB" sz="1050" dirty="0"/>
              <a:t> progression on prior ICI-based therapy.</a:t>
            </a:r>
          </a:p>
          <a:p>
            <a:r>
              <a:rPr lang="en-GB" sz="1050" u="sng" dirty="0"/>
              <a:t>Material &amp; methods</a:t>
            </a:r>
          </a:p>
          <a:p>
            <a:r>
              <a:rPr lang="en-GB" sz="1050" dirty="0"/>
              <a:t>TiNivo-2 enrolled pts with advanced clear-cell renal cell carcinoma (RCC) who had 1–2 prior lines of therapy, including an ICI. Pts were randomized to receive tivozanib (0.89 mg) plus nivolumab or tivozanib alone (1.34 mg). The primary endpoint was PFS by independent radiology review (IRR); the key secondary endpoint was OS, other secondary endpoints included investigator-assessed PFS, ORR, </a:t>
            </a:r>
            <a:r>
              <a:rPr lang="en-GB" sz="1050" dirty="0" err="1"/>
              <a:t>DoR</a:t>
            </a:r>
            <a:r>
              <a:rPr lang="en-GB" sz="1050" dirty="0"/>
              <a:t>, and safety/tolerability. A sample size of 343 pts with 220 events provided ≥80% power to detect a 50% improvement in PFS, 12 m vs 8 m, assessed by IRR.</a:t>
            </a:r>
          </a:p>
          <a:p>
            <a:r>
              <a:rPr lang="en-GB" sz="1050" u="sng" dirty="0"/>
              <a:t>Results</a:t>
            </a:r>
          </a:p>
          <a:p>
            <a:r>
              <a:rPr lang="en-GB" sz="1050" dirty="0"/>
              <a:t>343 pts were randomized to tivozanib–nivolumab (n=171) or tivozanib (n=172). Baseline characteristics were well balanced. With a median IRR-assessed PFS of 5.7 m for tivozanib–nivolumab and 7.4 m for tivozanib (HR 1.10 [95% CI 0.82. 1.43]), the study did not meet its primary endpoint. Among those with ICI as immediate prior therapy (n=244), </a:t>
            </a:r>
            <a:r>
              <a:rPr lang="en-GB" sz="1050" dirty="0" err="1"/>
              <a:t>mPFS</a:t>
            </a:r>
            <a:r>
              <a:rPr lang="en-GB" sz="1050" dirty="0"/>
              <a:t> was 7.4 m (95% CI, 5·55-9·56) with tivozanib–nivolumab and 9.2 m (95% CI, 7·43-9·99) with tivozanib. Data for subgroups and OS and ORR are in the table. 205 (60%) pts experienced a grade 3 or higher AE, the most common was hypertension (22% both arms; others &lt;5%). AEs leading to death occurred in 7 (4.2%) pts with tivozanib–nivolumab and 5 (2.9%) with tivozanib; 1 (tivozanib arm) was deemed treatment related.</a:t>
            </a:r>
          </a:p>
          <a:p>
            <a:r>
              <a:rPr lang="en-GB" sz="1050" u="sng" dirty="0"/>
              <a:t>Conclusions</a:t>
            </a:r>
          </a:p>
          <a:p>
            <a:r>
              <a:rPr lang="en-GB" sz="1050" dirty="0"/>
              <a:t>ICI combination rechallenge did not improve clinical outcomes, suggesting the avoidance of sequential ICI in advanced RCC outside of clinical trials. These results support tivozanib monotherapy at 1.34 mg daily as 2nd-line therapy for pts following progression on previous ICI combination therapy. Clinical trial identification: NCT04987203.</a:t>
            </a:r>
          </a:p>
        </p:txBody>
      </p:sp>
      <p:sp>
        <p:nvSpPr>
          <p:cNvPr id="4" name="Slide Number Placeholder 3"/>
          <p:cNvSpPr>
            <a:spLocks noGrp="1"/>
          </p:cNvSpPr>
          <p:nvPr>
            <p:ph type="sldNum" sz="quarter" idx="5"/>
          </p:nvPr>
        </p:nvSpPr>
        <p:spPr/>
        <p:txBody>
          <a:bodyPr/>
          <a:lstStyle/>
          <a:p>
            <a:fld id="{AAA32DE5-E8C1-4544-9987-EA0AC7353BDE}" type="slidenum">
              <a:rPr lang="nl-BE" smtClean="0"/>
              <a:t>9</a:t>
            </a:fld>
            <a:endParaRPr lang="nl-BE"/>
          </a:p>
        </p:txBody>
      </p:sp>
    </p:spTree>
    <p:extLst>
      <p:ext uri="{BB962C8B-B14F-4D97-AF65-F5344CB8AC3E}">
        <p14:creationId xmlns:p14="http://schemas.microsoft.com/office/powerpoint/2010/main" val="11654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SUNNIFORECAST is the 1</a:t>
            </a:r>
            <a:r>
              <a:rPr lang="en-US" u="none" baseline="30000" dirty="0"/>
              <a:t>st</a:t>
            </a:r>
            <a:r>
              <a:rPr lang="en-US" u="none" dirty="0"/>
              <a:t> </a:t>
            </a:r>
            <a:r>
              <a:rPr lang="en-US" u="none" dirty="0" err="1"/>
              <a:t>randomised</a:t>
            </a:r>
            <a:r>
              <a:rPr lang="en-US" u="none" dirty="0"/>
              <a:t> phase II trial comparing dual ICI </a:t>
            </a:r>
            <a:r>
              <a:rPr lang="en-US" u="none" dirty="0" err="1"/>
              <a:t>tx</a:t>
            </a:r>
            <a:r>
              <a:rPr lang="en-US" u="none" dirty="0"/>
              <a:t> with SOC in pts with non-</a:t>
            </a:r>
            <a:r>
              <a:rPr lang="en-US" u="none" dirty="0" err="1"/>
              <a:t>ccRCC</a:t>
            </a:r>
            <a:r>
              <a:rPr lang="en-US" u="none" dirty="0"/>
              <a:t>.</a:t>
            </a:r>
          </a:p>
          <a:p>
            <a:pPr marL="171450" indent="-171450">
              <a:buFont typeface="Arial" panose="020B0604020202020204" pitchFamily="34" charset="0"/>
              <a:buChar char="•"/>
            </a:pPr>
            <a:r>
              <a:rPr lang="en-US" u="none" dirty="0"/>
              <a:t>Discussant Manuela </a:t>
            </a:r>
            <a:r>
              <a:rPr lang="en-US" u="none" dirty="0" err="1"/>
              <a:t>Schmidinger</a:t>
            </a:r>
            <a:r>
              <a:rPr lang="en-US" u="none" dirty="0"/>
              <a:t> pointed out that the OS rate benefit was not maintained at 18 </a:t>
            </a:r>
            <a:r>
              <a:rPr lang="en-US" u="none" dirty="0" err="1"/>
              <a:t>mo</a:t>
            </a:r>
            <a:r>
              <a:rPr lang="en-US" u="none" dirty="0"/>
              <a:t> (in contrast to </a:t>
            </a:r>
            <a:r>
              <a:rPr lang="en-US" u="none" dirty="0" err="1"/>
              <a:t>ccRCC</a:t>
            </a:r>
            <a:r>
              <a:rPr lang="en-US" u="none" dirty="0"/>
              <a:t>).</a:t>
            </a:r>
          </a:p>
          <a:p>
            <a:pPr marL="171450" indent="-171450">
              <a:buFont typeface="Arial" panose="020B0604020202020204" pitchFamily="34" charset="0"/>
              <a:buChar char="•"/>
            </a:pPr>
            <a:r>
              <a:rPr lang="en-US" u="none" dirty="0"/>
              <a:t>The study suffers from double heterogeneity: mix of </a:t>
            </a:r>
            <a:r>
              <a:rPr lang="en-US" u="none" dirty="0" err="1"/>
              <a:t>histologies</a:t>
            </a:r>
            <a:r>
              <a:rPr lang="en-US" u="none" dirty="0"/>
              <a:t> and mix of </a:t>
            </a:r>
            <a:r>
              <a:rPr lang="en-US" u="none" dirty="0" err="1"/>
              <a:t>tx</a:t>
            </a:r>
            <a:r>
              <a:rPr lang="en-US" u="none" dirty="0"/>
              <a:t> in the comparator arm.</a:t>
            </a:r>
          </a:p>
          <a:p>
            <a:pPr marL="171450" indent="-171450">
              <a:buFont typeface="Arial" panose="020B0604020202020204" pitchFamily="34" charset="0"/>
              <a:buChar char="•"/>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42</a:t>
            </a:fld>
            <a:endParaRPr lang="nl-BE"/>
          </a:p>
        </p:txBody>
      </p:sp>
    </p:spTree>
    <p:extLst>
      <p:ext uri="{BB962C8B-B14F-4D97-AF65-F5344CB8AC3E}">
        <p14:creationId xmlns:p14="http://schemas.microsoft.com/office/powerpoint/2010/main" val="1126038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err="1"/>
              <a:t>CheckMate</a:t>
            </a:r>
            <a:r>
              <a:rPr lang="en-GB" sz="1000" dirty="0"/>
              <a:t> 67T (NCT04810078) is a </a:t>
            </a:r>
            <a:r>
              <a:rPr lang="en-GB" sz="1000" dirty="0" err="1"/>
              <a:t>multicenter</a:t>
            </a:r>
            <a:r>
              <a:rPr lang="en-GB" sz="1000" dirty="0"/>
              <a:t>, randomized, open-label, phase 3 trial of subcutaneous nivolumab (NIVO SC) vs intravenous nivolumab (NIVO IV) in previously treated patients (pts) with advanced/metastatic clear-cell renal cell carcinoma (</a:t>
            </a:r>
            <a:r>
              <a:rPr lang="en-GB" sz="1000" dirty="0" err="1"/>
              <a:t>ccRCC</a:t>
            </a:r>
            <a:r>
              <a:rPr lang="en-GB" sz="1000" dirty="0"/>
              <a:t>). In the primary data analysis (min. 8 months follow-up), NIVO SC demonstrated noninferiority of the co-primary pharmacokinetic endpoints and key powered secondary efficacy endpoint (objective response rate [ORR] by blinded independent central review [BICR]) vs NIVO IV (ASCO GU 2024). Safety outcomes and health-related quality of life (ASCO 2024) were consistent between NIVO SC and NIVO IV. We report updated efficacy, safety, and immunogenicity data after a min. 15 month follow-up.</a:t>
            </a:r>
          </a:p>
          <a:p>
            <a:r>
              <a:rPr lang="en-GB" sz="1000" u="sng" dirty="0"/>
              <a:t>Material &amp; methods</a:t>
            </a:r>
          </a:p>
          <a:p>
            <a:r>
              <a:rPr lang="en-GB" sz="1000" dirty="0"/>
              <a:t>Pts were randomized 1:1 to receive NIVO SC 1200 mg + recombinant human hyaluronidase PH20 Q4W or NIVO IV 3 mg/kg Q2W until disease progression, unacceptable toxicity, withdrawal of consent, completion of 2 years’ treatment, or death. ORR by BICR was a key powered secondary endpoint. Other secondary objectives included safety, efficacy, and immunogenicity outcomes.</a:t>
            </a:r>
          </a:p>
          <a:p>
            <a:r>
              <a:rPr lang="en-GB" sz="1000" u="sng" dirty="0"/>
              <a:t>Results</a:t>
            </a:r>
          </a:p>
          <a:p>
            <a:r>
              <a:rPr lang="en-GB" sz="1000" dirty="0"/>
              <a:t>A total of 495 pts were randomized to NIVO SC (n = 248) or NIVO IV (n = 247). With longer follow-up, additional responses were observed leading to an increased ORR in both arms (table). Safety reported with NIVO SC was similar or numerically lower than NIVO IV across safety categories. Study drug toxicity led to 3/2 deaths with NIVO SC/IV, which includes one additional death in the IV arm since the primary analysis. Updated anti-NIVO antibody (ANA) analyses with longer follow-up are shown in the table.</a:t>
            </a:r>
          </a:p>
          <a:p>
            <a:r>
              <a:rPr lang="en-GB" sz="1000" u="sng" dirty="0"/>
              <a:t>Conclusions</a:t>
            </a:r>
          </a:p>
          <a:p>
            <a:r>
              <a:rPr lang="en-GB" sz="1000" dirty="0"/>
              <a:t>Efficacy and safety profiles of NIVO SC in this analysis are comparable to those of NIVO IV, consistent with the primary analysis. Immunogenicity data were consistent with the primary analysis. These updated results continue to support NIVO SC as a new option to improve pt experience and healthcare efficiency. Clinical trial identification: NCT04810078.</a:t>
            </a:r>
          </a:p>
        </p:txBody>
      </p:sp>
      <p:sp>
        <p:nvSpPr>
          <p:cNvPr id="4" name="Slide Number Placeholder 3"/>
          <p:cNvSpPr>
            <a:spLocks noGrp="1"/>
          </p:cNvSpPr>
          <p:nvPr>
            <p:ph type="sldNum" sz="quarter" idx="5"/>
          </p:nvPr>
        </p:nvSpPr>
        <p:spPr/>
        <p:txBody>
          <a:bodyPr/>
          <a:lstStyle/>
          <a:p>
            <a:fld id="{AAA32DE5-E8C1-4544-9987-EA0AC7353BDE}" type="slidenum">
              <a:rPr lang="nl-BE" smtClean="0"/>
              <a:t>43</a:t>
            </a:fld>
            <a:endParaRPr lang="nl-BE"/>
          </a:p>
        </p:txBody>
      </p:sp>
    </p:spTree>
    <p:extLst>
      <p:ext uri="{BB962C8B-B14F-4D97-AF65-F5344CB8AC3E}">
        <p14:creationId xmlns:p14="http://schemas.microsoft.com/office/powerpoint/2010/main" val="254614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Previous results: </a:t>
            </a:r>
          </a:p>
          <a:p>
            <a:pPr marL="628650" lvl="1" indent="-171450">
              <a:buFont typeface="Arial" panose="020B0604020202020204" pitchFamily="34" charset="0"/>
              <a:buChar char="•"/>
            </a:pPr>
            <a:r>
              <a:rPr lang="en-GB" u="none" dirty="0"/>
              <a:t>NIVO </a:t>
            </a:r>
            <a:r>
              <a:rPr lang="en-GB" u="none" dirty="0" err="1"/>
              <a:t>sc</a:t>
            </a:r>
            <a:r>
              <a:rPr lang="en-GB" u="none" dirty="0"/>
              <a:t> showed similar blood concentrations and ORR vs NIVO iv: George S. J Clin Oncol 2024;42(</a:t>
            </a:r>
            <a:r>
              <a:rPr lang="en-GB" u="none" dirty="0" err="1"/>
              <a:t>suppl</a:t>
            </a:r>
            <a:r>
              <a:rPr lang="en-GB" u="none" dirty="0"/>
              <a:t> 4):abs.LBA360 [https://ascopubs.org/doi/10.1200/JCO.2024.42.4_suppl.LBA360]</a:t>
            </a:r>
          </a:p>
          <a:p>
            <a:pPr marL="628650" lvl="1" indent="-171450">
              <a:buFont typeface="Arial" panose="020B0604020202020204" pitchFamily="34" charset="0"/>
              <a:buChar char="•"/>
            </a:pPr>
            <a:r>
              <a:rPr lang="en-GB" u="none" dirty="0"/>
              <a:t>Safety outcomes and </a:t>
            </a:r>
            <a:r>
              <a:rPr lang="en-GB" u="none" dirty="0" err="1"/>
              <a:t>HRQoL</a:t>
            </a:r>
            <a:r>
              <a:rPr lang="en-GB" u="none" dirty="0"/>
              <a:t> were consistent between NIVO </a:t>
            </a:r>
            <a:r>
              <a:rPr lang="en-GB" u="none" dirty="0" err="1"/>
              <a:t>sc</a:t>
            </a:r>
            <a:r>
              <a:rPr lang="en-GB" u="none" dirty="0"/>
              <a:t> and NIVO iv: </a:t>
            </a:r>
            <a:r>
              <a:rPr lang="fr-FR" u="none" dirty="0"/>
              <a:t>Bourlon MT et al. J Clin </a:t>
            </a:r>
            <a:r>
              <a:rPr lang="fr-FR" u="none" dirty="0" err="1"/>
              <a:t>Oncol</a:t>
            </a:r>
            <a:r>
              <a:rPr lang="fr-FR" u="none" dirty="0"/>
              <a:t> 2024;42(</a:t>
            </a:r>
            <a:r>
              <a:rPr lang="fr-FR" u="none" dirty="0" err="1"/>
              <a:t>suppl</a:t>
            </a:r>
            <a:r>
              <a:rPr lang="fr-FR" u="none" dirty="0"/>
              <a:t> 16):abs.4532 [https://ascopubs.org/doi/10.1200/JCO.2024.42.16_suppl.4532] and </a:t>
            </a:r>
            <a:r>
              <a:rPr lang="en-GB" u="none" dirty="0"/>
              <a:t>George S et al. J Clin Oncol 2024;42(</a:t>
            </a:r>
            <a:r>
              <a:rPr lang="en-GB" u="none" dirty="0" err="1"/>
              <a:t>suppl</a:t>
            </a:r>
            <a:r>
              <a:rPr lang="en-GB" u="none" dirty="0"/>
              <a:t> 16):abs.4535 [https://ascopubs.org/doi/10.1200/JCO.2024.42.16_suppl.4535]</a:t>
            </a:r>
          </a:p>
          <a:p>
            <a:pPr marL="171450" lvl="0" indent="-171450">
              <a:buFont typeface="Arial" panose="020B0604020202020204" pitchFamily="34" charset="0"/>
              <a:buChar char="•"/>
            </a:pPr>
            <a:r>
              <a:rPr lang="en-GB" u="none" dirty="0"/>
              <a:t>First database lock: 21 August 2023 (min 8 </a:t>
            </a:r>
            <a:r>
              <a:rPr lang="en-GB" u="none" dirty="0" err="1"/>
              <a:t>mo</a:t>
            </a:r>
            <a:r>
              <a:rPr lang="en-GB" u="none" dirty="0"/>
              <a:t> FU)</a:t>
            </a:r>
          </a:p>
          <a:p>
            <a:pPr marL="171450" lvl="0" indent="-171450">
              <a:buFont typeface="Arial" panose="020B0604020202020204" pitchFamily="34" charset="0"/>
              <a:buChar char="•"/>
            </a:pPr>
            <a:r>
              <a:rPr lang="en-GB" u="none" dirty="0"/>
              <a:t>Second database lock: 18 March 2024 (min 15 </a:t>
            </a:r>
            <a:r>
              <a:rPr lang="en-GB" u="none" dirty="0" err="1"/>
              <a:t>mo</a:t>
            </a:r>
            <a:r>
              <a:rPr lang="en-GB" u="none" dirty="0"/>
              <a:t> FU)</a:t>
            </a:r>
            <a:endParaRPr lang="fr-FR" u="none" dirty="0"/>
          </a:p>
          <a:p>
            <a:pPr marL="457200" lvl="1" indent="0">
              <a:buFont typeface="Arial" panose="020B0604020202020204" pitchFamily="34" charset="0"/>
              <a:buNone/>
            </a:pPr>
            <a:endParaRPr lang="en-GB" u="none" dirty="0"/>
          </a:p>
          <a:p>
            <a:pPr marL="171450" indent="-171450">
              <a:buFont typeface="Arial" panose="020B0604020202020204" pitchFamily="34" charset="0"/>
              <a:buChar char="•"/>
            </a:pPr>
            <a:endParaRPr lang="en-GB" u="sng" dirty="0"/>
          </a:p>
        </p:txBody>
      </p:sp>
      <p:sp>
        <p:nvSpPr>
          <p:cNvPr id="4" name="Slide Number Placeholder 3"/>
          <p:cNvSpPr>
            <a:spLocks noGrp="1"/>
          </p:cNvSpPr>
          <p:nvPr>
            <p:ph type="sldNum" sz="quarter" idx="5"/>
          </p:nvPr>
        </p:nvSpPr>
        <p:spPr/>
        <p:txBody>
          <a:bodyPr/>
          <a:lstStyle/>
          <a:p>
            <a:fld id="{AAA32DE5-E8C1-4544-9987-EA0AC7353BDE}" type="slidenum">
              <a:rPr lang="nl-BE" smtClean="0"/>
              <a:t>44</a:t>
            </a:fld>
            <a:endParaRPr lang="nl-BE"/>
          </a:p>
        </p:txBody>
      </p:sp>
    </p:spTree>
    <p:extLst>
      <p:ext uri="{BB962C8B-B14F-4D97-AF65-F5344CB8AC3E}">
        <p14:creationId xmlns:p14="http://schemas.microsoft.com/office/powerpoint/2010/main" val="24147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Comments experts</a:t>
            </a:r>
          </a:p>
          <a:p>
            <a:pPr marL="171450" indent="-171450">
              <a:buFont typeface="Arial" panose="020B0604020202020204" pitchFamily="34" charset="0"/>
              <a:buChar char="•"/>
            </a:pPr>
            <a:r>
              <a:rPr lang="en-GB" sz="1200" dirty="0"/>
              <a:t>Clinicaltrials.gov identifier:</a:t>
            </a:r>
            <a:r>
              <a:rPr lang="en-GB" sz="1200" b="0" i="0" dirty="0">
                <a:effectLst/>
              </a:rPr>
              <a:t> </a:t>
            </a:r>
            <a:r>
              <a:rPr lang="en-GB" dirty="0"/>
              <a:t>NCT04810078.</a:t>
            </a:r>
          </a:p>
          <a:p>
            <a:pPr marL="171450" indent="-171450">
              <a:buFont typeface="Arial" panose="020B0604020202020204" pitchFamily="34" charset="0"/>
              <a:buChar char="•"/>
            </a:pPr>
            <a:r>
              <a:rPr lang="en-GB" dirty="0"/>
              <a:t>73 sites in 17 countries.</a:t>
            </a:r>
          </a:p>
          <a:p>
            <a:pPr marL="171450" indent="-171450">
              <a:buFont typeface="Arial" panose="020B0604020202020204" pitchFamily="34" charset="0"/>
              <a:buChar char="•"/>
            </a:pPr>
            <a:r>
              <a:rPr lang="en-GB" dirty="0"/>
              <a:t>Secondary database lock: 18 March 2024.</a:t>
            </a:r>
          </a:p>
          <a:p>
            <a:pPr marL="171450" indent="-171450">
              <a:buFont typeface="Arial" panose="020B0604020202020204" pitchFamily="34" charset="0"/>
              <a:buChar char="•"/>
            </a:pPr>
            <a:r>
              <a:rPr lang="en-GB" dirty="0"/>
              <a:t>Tx until disease progression, unacceptable toxicity, withdrawal of consent, completion of 2 </a:t>
            </a:r>
            <a:r>
              <a:rPr lang="en-GB" dirty="0" err="1"/>
              <a:t>yr</a:t>
            </a:r>
            <a:r>
              <a:rPr lang="en-GB" dirty="0"/>
              <a:t> </a:t>
            </a:r>
            <a:r>
              <a:rPr lang="en-GB" dirty="0" err="1"/>
              <a:t>tx</a:t>
            </a:r>
            <a:r>
              <a:rPr lang="en-GB" dirty="0"/>
              <a:t>, or death</a:t>
            </a:r>
          </a:p>
          <a:p>
            <a:pPr marL="171450" indent="-171450">
              <a:buFont typeface="Arial" panose="020B0604020202020204" pitchFamily="34" charset="0"/>
              <a:buChar char="•"/>
            </a:pPr>
            <a:r>
              <a:rPr lang="en-GB" dirty="0"/>
              <a:t>Co-primary non-inferiority endpoints of exposure (time-averaged serum concentration over the first 28 days and trough serum concentration at steady state) and efficacy (ORR by BICR) were met. Safety was comparable in the SC vs IV arms. NIVO-related immunogenicity was as expected for SC administration.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895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961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48</a:t>
            </a:fld>
            <a:endParaRPr lang="nl-BE"/>
          </a:p>
        </p:txBody>
      </p:sp>
    </p:spTree>
    <p:extLst>
      <p:ext uri="{BB962C8B-B14F-4D97-AF65-F5344CB8AC3E}">
        <p14:creationId xmlns:p14="http://schemas.microsoft.com/office/powerpoint/2010/main" val="2269242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Data about pts who received immune-modulatory medication are from the primary database lock (21 August 2023) with min FU 8 </a:t>
            </a:r>
            <a:r>
              <a:rPr lang="en-US" u="none" dirty="0" err="1"/>
              <a:t>mo</a:t>
            </a:r>
            <a:r>
              <a:rPr lang="en-US" u="none" dirty="0"/>
              <a:t> for pts who experienced ≥1 </a:t>
            </a:r>
            <a:r>
              <a:rPr lang="en-US" u="none" dirty="0" err="1"/>
              <a:t>irAE</a:t>
            </a:r>
            <a:r>
              <a:rPr lang="en-US" u="none" dirty="0"/>
              <a:t>.</a:t>
            </a:r>
          </a:p>
          <a:p>
            <a:pPr marL="171450" indent="-171450">
              <a:buFont typeface="Arial" panose="020B0604020202020204" pitchFamily="34" charset="0"/>
              <a:buChar char="•"/>
            </a:pPr>
            <a:r>
              <a:rPr lang="en-US" u="none" dirty="0"/>
              <a:t>The incidence of anti-NIVO antibodies in the NIVO </a:t>
            </a:r>
            <a:r>
              <a:rPr lang="en-US" u="none" dirty="0" err="1"/>
              <a:t>sc</a:t>
            </a:r>
            <a:r>
              <a:rPr lang="en-US" u="none" dirty="0"/>
              <a:t> arm was within historical rates seen across NIVO iv </a:t>
            </a:r>
            <a:r>
              <a:rPr lang="en-US" u="none" dirty="0" err="1"/>
              <a:t>monotx</a:t>
            </a:r>
            <a:r>
              <a:rPr lang="en-US" u="none" dirty="0"/>
              <a:t> studies and had no apparent clinically meaningful impact on pharmacokinetics, efficacy and safety.</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4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dirty="0"/>
              <a:t>Background</a:t>
            </a:r>
          </a:p>
          <a:p>
            <a:r>
              <a:rPr lang="en-GB" sz="1100" dirty="0"/>
              <a:t>We report final data from </a:t>
            </a:r>
            <a:r>
              <a:rPr lang="en-GB" sz="1100" dirty="0" err="1"/>
              <a:t>CaboPoint</a:t>
            </a:r>
            <a:r>
              <a:rPr lang="en-GB" sz="1100" dirty="0"/>
              <a:t>, a prospective study of second-line (2L) </a:t>
            </a:r>
            <a:r>
              <a:rPr lang="en-GB" sz="1100" dirty="0" err="1"/>
              <a:t>cabozantinib</a:t>
            </a:r>
            <a:r>
              <a:rPr lang="en-GB" sz="1100" dirty="0"/>
              <a:t> in advanced renal cell carcinoma (</a:t>
            </a:r>
            <a:r>
              <a:rPr lang="en-GB" sz="1100" dirty="0" err="1"/>
              <a:t>aRCC</a:t>
            </a:r>
            <a:r>
              <a:rPr lang="en-GB" sz="1100" dirty="0"/>
              <a:t>) after first-line (1L) standard of care checkpoint inhibitor (CPI)-based therapy.</a:t>
            </a:r>
          </a:p>
          <a:p>
            <a:r>
              <a:rPr lang="en-GB" sz="1100" u="sng" dirty="0"/>
              <a:t>Material &amp; methods</a:t>
            </a:r>
          </a:p>
          <a:p>
            <a:r>
              <a:rPr lang="en-GB" sz="1100" dirty="0" err="1"/>
              <a:t>CaboPoint</a:t>
            </a:r>
            <a:r>
              <a:rPr lang="en-GB" sz="1100" dirty="0"/>
              <a:t> (NCT03945773) is a </a:t>
            </a:r>
            <a:r>
              <a:rPr lang="en-GB" sz="1100" dirty="0" err="1"/>
              <a:t>multicenter</a:t>
            </a:r>
            <a:r>
              <a:rPr lang="en-GB" sz="1100" dirty="0"/>
              <a:t>, open-label trial in adults with locally advanced, or metastatic clear cell RCC with progression on 1L CPI-based therapy. Patients (pts) started 2L </a:t>
            </a:r>
            <a:r>
              <a:rPr lang="en-GB" sz="1100" dirty="0" err="1"/>
              <a:t>cabozantinib</a:t>
            </a:r>
            <a:r>
              <a:rPr lang="en-GB" sz="1100" dirty="0"/>
              <a:t> at 60 mg/day after 1L nivolumab + ipilimumab (cohort A) and 1L CPI + VEGF-targeted therapy (cohort B). Primary endpoint: objective response rate (ORR) by independent review committee (IRC) in cohort A (per RECIST 1.1). Secondary endpoints: ORR by IRC in cohort B, ORR by investigator review (IR), disease control rate (DCR), progression-free survival (PFS), overall survival (OS) and safety.</a:t>
            </a:r>
          </a:p>
          <a:p>
            <a:r>
              <a:rPr lang="en-GB" sz="1100" u="sng" dirty="0"/>
              <a:t>Results</a:t>
            </a:r>
          </a:p>
          <a:p>
            <a:r>
              <a:rPr lang="en-GB" sz="1100" dirty="0"/>
              <a:t>127 pts were included (cohort: A, 85; B, 42) and median follow-up was 19.3 months. Baseline characteristics were similar in cohorts A and B: mean age, 63.2 and 66.2 years; male, 74% and 79%; IMDC risk, favourable, 4% and 18%, intermediate, 47% and 39%, poor, 12% and 13%, unknown, 38% and 31%. Efficacy results are in the table. In cohorts A and B: common (&gt;10% of pts) grade 3/4 treatment-emergent adverse events (TEAEs) were hypertension (38% and 21%) and diarrhoea (12% and 10%); TEAEs led to treatment interruption in 88% and 76% of pts and discontinuation in 19% and 19%; treatment-related serious TEAEs occurred in 29% and 17%.</a:t>
            </a:r>
          </a:p>
          <a:p>
            <a:r>
              <a:rPr lang="en-GB" sz="1100" u="sng" dirty="0"/>
              <a:t>Conclusions</a:t>
            </a:r>
          </a:p>
          <a:p>
            <a:r>
              <a:rPr lang="en-GB" sz="1100" dirty="0"/>
              <a:t>2L </a:t>
            </a:r>
            <a:r>
              <a:rPr lang="en-GB" sz="1100" dirty="0" err="1"/>
              <a:t>cabozantinib</a:t>
            </a:r>
            <a:r>
              <a:rPr lang="en-GB" sz="1100" dirty="0"/>
              <a:t> was effective in </a:t>
            </a:r>
            <a:r>
              <a:rPr lang="en-GB" sz="1100" dirty="0" err="1"/>
              <a:t>aRCC</a:t>
            </a:r>
            <a:r>
              <a:rPr lang="en-GB" sz="1100" dirty="0"/>
              <a:t> pts in the post-CPI combination setting and had no new safety signals. Clinical trial identification: NCT03945773.</a:t>
            </a:r>
          </a:p>
        </p:txBody>
      </p:sp>
      <p:sp>
        <p:nvSpPr>
          <p:cNvPr id="4" name="Slide Number Placeholder 3"/>
          <p:cNvSpPr>
            <a:spLocks noGrp="1"/>
          </p:cNvSpPr>
          <p:nvPr>
            <p:ph type="sldNum" sz="quarter" idx="5"/>
          </p:nvPr>
        </p:nvSpPr>
        <p:spPr/>
        <p:txBody>
          <a:bodyPr/>
          <a:lstStyle/>
          <a:p>
            <a:fld id="{AAA32DE5-E8C1-4544-9987-EA0AC7353BDE}" type="slidenum">
              <a:rPr lang="nl-BE" smtClean="0"/>
              <a:t>51</a:t>
            </a:fld>
            <a:endParaRPr lang="nl-BE"/>
          </a:p>
        </p:txBody>
      </p:sp>
    </p:spTree>
    <p:extLst>
      <p:ext uri="{BB962C8B-B14F-4D97-AF65-F5344CB8AC3E}">
        <p14:creationId xmlns:p14="http://schemas.microsoft.com/office/powerpoint/2010/main" val="713752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Interim analysis: </a:t>
            </a:r>
            <a:r>
              <a:rPr lang="en-US" dirty="0" err="1"/>
              <a:t>Albiges</a:t>
            </a:r>
            <a:r>
              <a:rPr lang="en-US" dirty="0"/>
              <a:t> L et al. J Clin </a:t>
            </a:r>
            <a:r>
              <a:rPr lang="en-US" dirty="0" err="1"/>
              <a:t>Oncolo</a:t>
            </a:r>
            <a:r>
              <a:rPr lang="en-US" dirty="0"/>
              <a:t> 2023;41(suppl 6):606 [https://meetings.asco.org/abstracts-presentations/217382].</a:t>
            </a:r>
          </a:p>
          <a:p>
            <a:endParaRPr lang="en-GB" u="sng" dirty="0"/>
          </a:p>
        </p:txBody>
      </p:sp>
      <p:sp>
        <p:nvSpPr>
          <p:cNvPr id="4" name="Slide Number Placeholder 3"/>
          <p:cNvSpPr>
            <a:spLocks noGrp="1"/>
          </p:cNvSpPr>
          <p:nvPr>
            <p:ph type="sldNum" sz="quarter" idx="5"/>
          </p:nvPr>
        </p:nvSpPr>
        <p:spPr/>
        <p:txBody>
          <a:bodyPr/>
          <a:lstStyle/>
          <a:p>
            <a:fld id="{AAA32DE5-E8C1-4544-9987-EA0AC7353BDE}" type="slidenum">
              <a:rPr lang="nl-BE" smtClean="0"/>
              <a:t>52</a:t>
            </a:fld>
            <a:endParaRPr lang="nl-BE"/>
          </a:p>
        </p:txBody>
      </p:sp>
    </p:spTree>
    <p:extLst>
      <p:ext uri="{BB962C8B-B14F-4D97-AF65-F5344CB8AC3E}">
        <p14:creationId xmlns:p14="http://schemas.microsoft.com/office/powerpoint/2010/main" val="82345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Comments experts</a:t>
            </a:r>
          </a:p>
          <a:p>
            <a:pPr marL="171450" indent="-171450">
              <a:buFont typeface="Arial" panose="020B0604020202020204" pitchFamily="34" charset="0"/>
              <a:buChar char="•"/>
            </a:pPr>
            <a:r>
              <a:rPr lang="en-US" b="0" i="0" dirty="0">
                <a:solidFill>
                  <a:srgbClr val="4D4D4D"/>
                </a:solidFill>
                <a:effectLst/>
                <a:latin typeface="Roboto" panose="02000000000000000000" pitchFamily="2" charset="0"/>
              </a:rPr>
              <a:t>Clinicaltrials.gov identifier: </a:t>
            </a:r>
            <a:r>
              <a:rPr lang="en-US" dirty="0"/>
              <a:t>NCT03945773.</a:t>
            </a:r>
          </a:p>
          <a:p>
            <a:pPr marL="171450" indent="-171450">
              <a:buFont typeface="Arial" panose="020B0604020202020204" pitchFamily="34" charset="0"/>
              <a:buChar char="•"/>
            </a:pPr>
            <a:r>
              <a:rPr lang="en-US" dirty="0"/>
              <a:t>50 </a:t>
            </a:r>
            <a:r>
              <a:rPr lang="en-US" dirty="0" err="1"/>
              <a:t>centres</a:t>
            </a:r>
            <a:r>
              <a:rPr lang="en-US" dirty="0"/>
              <a:t> across Austria, France, Germany, the Netherlands, Spain, Switzerland and the UK.</a:t>
            </a:r>
          </a:p>
          <a:p>
            <a:pPr marL="171450" indent="-171450">
              <a:buFont typeface="Arial" panose="020B0604020202020204" pitchFamily="34" charset="0"/>
              <a:buChar char="•"/>
            </a:pPr>
            <a:r>
              <a:rPr lang="en-US" dirty="0"/>
              <a:t>Rationale and study design described in </a:t>
            </a:r>
            <a:r>
              <a:rPr lang="en-US" dirty="0" err="1"/>
              <a:t>Albiges</a:t>
            </a:r>
            <a:r>
              <a:rPr lang="en-US" dirty="0"/>
              <a:t> L et al. Future Oncol 2022;18:915-26 [https://pubmed.ncbi.nlm.nih.gov/34911359/].</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CONTACT-03 trial: Pal SK et al. Lancet 2023;402(10397):185-95 [https://pubmed.ncbi.nlm.nih.gov/37290461/].</a:t>
            </a:r>
          </a:p>
          <a:p>
            <a:pPr marL="171450" indent="-171450">
              <a:buFont typeface="Arial" panose="020B0604020202020204" pitchFamily="34" charset="0"/>
              <a:buChar char="•"/>
            </a:pPr>
            <a:r>
              <a:rPr lang="en-US" u="none" dirty="0"/>
              <a:t>The results of phase 1/2 </a:t>
            </a:r>
            <a:r>
              <a:rPr lang="en-US" u="none" dirty="0" err="1"/>
              <a:t>TiNivo</a:t>
            </a:r>
            <a:r>
              <a:rPr lang="en-US" u="none" dirty="0"/>
              <a:t> study: </a:t>
            </a:r>
            <a:r>
              <a:rPr lang="en-US" u="none" dirty="0" err="1"/>
              <a:t>Albiges</a:t>
            </a:r>
            <a:r>
              <a:rPr lang="en-US" u="none" dirty="0"/>
              <a:t> L et al. Ann Oncol 2021;32:97-102 [https://pubmed.ncbi.nlm.nih.gov/33010459/].</a:t>
            </a:r>
          </a:p>
          <a:p>
            <a:pPr marL="0" indent="0">
              <a:buFont typeface="Arial" panose="020B0604020202020204" pitchFamily="34" charset="0"/>
              <a:buNone/>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10</a:t>
            </a:fld>
            <a:endParaRPr lang="nl-BE"/>
          </a:p>
        </p:txBody>
      </p:sp>
    </p:spTree>
    <p:extLst>
      <p:ext uri="{BB962C8B-B14F-4D97-AF65-F5344CB8AC3E}">
        <p14:creationId xmlns:p14="http://schemas.microsoft.com/office/powerpoint/2010/main" val="2113235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Only 1 CR was reported, in cohort B.</a:t>
            </a:r>
          </a:p>
          <a:p>
            <a:pPr marL="171450" indent="-171450">
              <a:buFont typeface="Arial" panose="020B0604020202020204" pitchFamily="34" charset="0"/>
              <a:buChar char="•"/>
            </a:pPr>
            <a:r>
              <a:rPr lang="en-US" u="none" dirty="0"/>
              <a:t>Post-hoc analysis of confirmed ORR (95% CI) by ICR was 34% (24-46%; 27/79 pts) in cohort A and 20% (9-36%; 8/40 pts) in cohort B.</a:t>
            </a:r>
          </a:p>
          <a:p>
            <a:pPr marL="171450" indent="-171450">
              <a:buFont typeface="Arial" panose="020B0604020202020204" pitchFamily="34" charset="0"/>
              <a:buChar char="•"/>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55</a:t>
            </a:fld>
            <a:endParaRPr lang="nl-BE"/>
          </a:p>
        </p:txBody>
      </p:sp>
    </p:spTree>
    <p:extLst>
      <p:ext uri="{BB962C8B-B14F-4D97-AF65-F5344CB8AC3E}">
        <p14:creationId xmlns:p14="http://schemas.microsoft.com/office/powerpoint/2010/main" val="1113220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56</a:t>
            </a:fld>
            <a:endParaRPr lang="nl-BE"/>
          </a:p>
        </p:txBody>
      </p:sp>
    </p:spTree>
    <p:extLst>
      <p:ext uri="{BB962C8B-B14F-4D97-AF65-F5344CB8AC3E}">
        <p14:creationId xmlns:p14="http://schemas.microsoft.com/office/powerpoint/2010/main" val="2317684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DOR, PFS and TTR evaluated by independent reviewer were similar to ICR assessment (data not shown).</a:t>
            </a:r>
          </a:p>
        </p:txBody>
      </p:sp>
      <p:sp>
        <p:nvSpPr>
          <p:cNvPr id="4" name="Slide Number Placeholder 3"/>
          <p:cNvSpPr>
            <a:spLocks noGrp="1"/>
          </p:cNvSpPr>
          <p:nvPr>
            <p:ph type="sldNum" sz="quarter" idx="5"/>
          </p:nvPr>
        </p:nvSpPr>
        <p:spPr/>
        <p:txBody>
          <a:bodyPr/>
          <a:lstStyle/>
          <a:p>
            <a:fld id="{AAA32DE5-E8C1-4544-9987-EA0AC7353BDE}" type="slidenum">
              <a:rPr lang="nl-BE" smtClean="0"/>
              <a:t>57</a:t>
            </a:fld>
            <a:endParaRPr lang="nl-BE"/>
          </a:p>
        </p:txBody>
      </p:sp>
    </p:spTree>
    <p:extLst>
      <p:ext uri="{BB962C8B-B14F-4D97-AF65-F5344CB8AC3E}">
        <p14:creationId xmlns:p14="http://schemas.microsoft.com/office/powerpoint/2010/main" val="2077755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a:t>The phase III TIVO-3 study demonstrated improvement in progression-free survival (PFS) with tivozanib compared to sorafenib in patients with 2-3 prior systemic therapies for metastatic renal cell carcinoma (</a:t>
            </a:r>
            <a:r>
              <a:rPr lang="en-GB" sz="1000" dirty="0" err="1"/>
              <a:t>mRCC</a:t>
            </a:r>
            <a:r>
              <a:rPr lang="en-GB" sz="1000" dirty="0"/>
              <a:t>). In the present analysis, we updated outcomes of patients with prior checkpoint inhibitor (CPI) exposure in the TIVO-3 study.</a:t>
            </a:r>
          </a:p>
          <a:p>
            <a:r>
              <a:rPr lang="en-GB" sz="1000" u="sng" dirty="0"/>
              <a:t>Material &amp; methods</a:t>
            </a:r>
          </a:p>
          <a:p>
            <a:r>
              <a:rPr lang="en-GB" sz="1000" dirty="0"/>
              <a:t>The TIVO-3 trial enrolled patients with measurable </a:t>
            </a:r>
            <a:r>
              <a:rPr lang="en-GB" sz="1000" dirty="0" err="1"/>
              <a:t>mRCC</a:t>
            </a:r>
            <a:r>
              <a:rPr lang="en-GB" sz="1000" dirty="0"/>
              <a:t> who had received 2-3 prior systemic therapies, including a vascular endothelial growth factor tyrosine kinase inhibitor (VEGF-TKI). Patients were stratified by International Metastatic RCC Database Consortium (IMDC) risk score and type of prior treatment and were randomized 1:1 to receive tivozanib or sorafenib. Efficacy was assessed using RECIST 1.1 criteria, with PFS as the primary endpoint. Safety was evaluated using CTCAE v4.03, and statistical analyses included Cox regression for overall survival (OS) and descriptive statistics for duration of response (DOR). Central to the current post-hoc analysis was assessment of OS in the previously stratified subpopulation of patients with prior CPI exposure.</a:t>
            </a:r>
          </a:p>
          <a:p>
            <a:r>
              <a:rPr lang="en-GB" sz="1000" u="sng" dirty="0"/>
              <a:t>Results</a:t>
            </a:r>
          </a:p>
          <a:p>
            <a:r>
              <a:rPr lang="en-GB" sz="1000" dirty="0"/>
              <a:t>Between May 2016, and August 2017, 350 patients were randomized, of which 26% had prior CPI exposure, with final analysis data cut off on June 21, 2021. In patients previously treated with CPIs, the median PFS of tivozanib was 7.3 months versus 5.1 months with sorafenib, hazard ratio (HR) of 0·55 (95% CI 0·32–0·94). The OS HR in the CPI-treated subset was 0.67 (95%CI: 0.42-1.08). Tivozanib also demonstrated a longer median DOR of 20.3 months versus 5.7 months in the subset previously treated with CPIs. The safety profile </a:t>
            </a:r>
            <a:r>
              <a:rPr lang="en-GB" sz="1000" dirty="0" err="1"/>
              <a:t>favored</a:t>
            </a:r>
            <a:r>
              <a:rPr lang="en-GB" sz="1000" dirty="0"/>
              <a:t> tivozanib, with lower rates of VEGF-TKI class related grade ≥3 adverse events compared to sorafenib. However, in the subset of patients previously treated with CPIs, the incidence of grade ≥3 adverse events was higher, at 58% for tivozanib and 67% for sorafenib, compared to 41% and 51%, respectively, in those without prior CPI therapy.</a:t>
            </a:r>
          </a:p>
          <a:p>
            <a:r>
              <a:rPr lang="en-GB" sz="1000" u="sng" dirty="0"/>
              <a:t>Conclusions</a:t>
            </a:r>
          </a:p>
          <a:p>
            <a:r>
              <a:rPr lang="en-GB" sz="1000" dirty="0"/>
              <a:t>In this updated analysis of the TIVO-3 trial, we show that in CPI-refractory </a:t>
            </a:r>
            <a:r>
              <a:rPr lang="en-GB" sz="1000" dirty="0" err="1"/>
              <a:t>mRCC</a:t>
            </a:r>
            <a:r>
              <a:rPr lang="en-GB" sz="1000" dirty="0"/>
              <a:t>, the PFS benefit of tivozanib over sorafenib is accompanied with a trend towards improved OS and durable responses. These data underscore tivozanib's value as a treatment option in CPI-refractory </a:t>
            </a:r>
            <a:r>
              <a:rPr lang="en-GB" sz="1000" dirty="0" err="1"/>
              <a:t>mRCC</a:t>
            </a:r>
            <a:r>
              <a:rPr lang="en-GB" sz="1000" dirty="0"/>
              <a:t>. Clinical trial identification: NCT02627963.</a:t>
            </a:r>
          </a:p>
        </p:txBody>
      </p:sp>
      <p:sp>
        <p:nvSpPr>
          <p:cNvPr id="4" name="Slide Number Placeholder 3"/>
          <p:cNvSpPr>
            <a:spLocks noGrp="1"/>
          </p:cNvSpPr>
          <p:nvPr>
            <p:ph type="sldNum" sz="quarter" idx="5"/>
          </p:nvPr>
        </p:nvSpPr>
        <p:spPr/>
        <p:txBody>
          <a:bodyPr/>
          <a:lstStyle/>
          <a:p>
            <a:fld id="{AAA32DE5-E8C1-4544-9987-EA0AC7353BDE}" type="slidenum">
              <a:rPr lang="nl-BE" smtClean="0"/>
              <a:t>60</a:t>
            </a:fld>
            <a:endParaRPr lang="nl-BE"/>
          </a:p>
        </p:txBody>
      </p:sp>
    </p:spTree>
    <p:extLst>
      <p:ext uri="{BB962C8B-B14F-4D97-AF65-F5344CB8AC3E}">
        <p14:creationId xmlns:p14="http://schemas.microsoft.com/office/powerpoint/2010/main" val="1635540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TIVO activity in pts previously treated with sorafenib: Rini BI et al. Lancet Oncol 2020;21:95-104 [https://pubmed.ncbi.nlm.nih.gov/31810797/].</a:t>
            </a:r>
          </a:p>
          <a:p>
            <a:pPr marL="171450" indent="-171450">
              <a:buFont typeface="Arial" panose="020B0604020202020204" pitchFamily="34" charset="0"/>
              <a:buChar char="•"/>
            </a:pPr>
            <a:r>
              <a:rPr lang="en-US" u="none" dirty="0"/>
              <a:t>TIVO activity in pts previously treated with </a:t>
            </a:r>
            <a:r>
              <a:rPr lang="en-US" u="none" dirty="0" err="1"/>
              <a:t>axitinib</a:t>
            </a:r>
            <a:r>
              <a:rPr lang="en-US" u="none" dirty="0"/>
              <a:t>: Meza L et al. Oncologist 2023;28:e167-e170 [https://pubmed.ncbi.nlm.nih.gov/36576430/].</a:t>
            </a:r>
          </a:p>
          <a:p>
            <a:pPr marL="171450" indent="-171450">
              <a:buFont typeface="Arial" panose="020B0604020202020204" pitchFamily="34" charset="0"/>
              <a:buChar char="•"/>
            </a:pPr>
            <a:r>
              <a:rPr lang="en-GB" u="none" dirty="0"/>
              <a:t>Previous long-term PFS data indicate that pts without disease progression at 12 </a:t>
            </a:r>
            <a:r>
              <a:rPr lang="en-GB" u="none" dirty="0" err="1"/>
              <a:t>mo</a:t>
            </a:r>
            <a:r>
              <a:rPr lang="en-GB" u="none" dirty="0"/>
              <a:t> often derive substantial, durable benefits from TIVO.</a:t>
            </a:r>
          </a:p>
        </p:txBody>
      </p:sp>
      <p:sp>
        <p:nvSpPr>
          <p:cNvPr id="4" name="Slide Number Placeholder 3"/>
          <p:cNvSpPr>
            <a:spLocks noGrp="1"/>
          </p:cNvSpPr>
          <p:nvPr>
            <p:ph type="sldNum" sz="quarter" idx="5"/>
          </p:nvPr>
        </p:nvSpPr>
        <p:spPr/>
        <p:txBody>
          <a:bodyPr/>
          <a:lstStyle/>
          <a:p>
            <a:fld id="{AAA32DE5-E8C1-4544-9987-EA0AC7353BDE}" type="slidenum">
              <a:rPr lang="nl-BE" smtClean="0"/>
              <a:t>61</a:t>
            </a:fld>
            <a:endParaRPr lang="nl-BE"/>
          </a:p>
        </p:txBody>
      </p:sp>
    </p:spTree>
    <p:extLst>
      <p:ext uri="{BB962C8B-B14F-4D97-AF65-F5344CB8AC3E}">
        <p14:creationId xmlns:p14="http://schemas.microsoft.com/office/powerpoint/2010/main" val="3005246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Roboto" panose="02000000000000000000" pitchFamily="2" charset="0"/>
                <a:ea typeface="+mn-ea"/>
                <a:cs typeface="+mn-cs"/>
              </a:rPr>
              <a:t>Clinicaltrials.gov identifier: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NCT02627963.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cut-off: 21 June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AAA32DE5-E8C1-4544-9987-EA0AC7353BDE}" type="slidenum">
              <a:rPr lang="nl-BE" smtClean="0"/>
              <a:t>62</a:t>
            </a:fld>
            <a:endParaRPr lang="nl-BE"/>
          </a:p>
        </p:txBody>
      </p:sp>
    </p:spTree>
    <p:extLst>
      <p:ext uri="{BB962C8B-B14F-4D97-AF65-F5344CB8AC3E}">
        <p14:creationId xmlns:p14="http://schemas.microsoft.com/office/powerpoint/2010/main" val="676329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9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The safety profile favoured TIVO, with lower rates of grade ≥3 AEs compared to sorafenib. However, in the subset of pts previously treated with ICIs, the incidence of grade ≥3 AEs was higher (58% for TIVO and 67% for sorafenib) compared to pts without prior ICI </a:t>
            </a:r>
            <a:r>
              <a:rPr lang="en-GB" u="none" dirty="0" err="1"/>
              <a:t>tx</a:t>
            </a:r>
            <a:r>
              <a:rPr lang="en-GB" u="none" dirty="0"/>
              <a:t> (41% for TIVO and 51% for sorafenib).</a:t>
            </a:r>
          </a:p>
        </p:txBody>
      </p:sp>
      <p:sp>
        <p:nvSpPr>
          <p:cNvPr id="4" name="Slide Number Placeholder 3"/>
          <p:cNvSpPr>
            <a:spLocks noGrp="1"/>
          </p:cNvSpPr>
          <p:nvPr>
            <p:ph type="sldNum" sz="quarter" idx="5"/>
          </p:nvPr>
        </p:nvSpPr>
        <p:spPr/>
        <p:txBody>
          <a:bodyPr/>
          <a:lstStyle/>
          <a:p>
            <a:fld id="{AAA32DE5-E8C1-4544-9987-EA0AC7353BDE}" type="slidenum">
              <a:rPr lang="nl-BE" smtClean="0"/>
              <a:t>65</a:t>
            </a:fld>
            <a:endParaRPr lang="nl-BE"/>
          </a:p>
        </p:txBody>
      </p:sp>
    </p:spTree>
    <p:extLst>
      <p:ext uri="{BB962C8B-B14F-4D97-AF65-F5344CB8AC3E}">
        <p14:creationId xmlns:p14="http://schemas.microsoft.com/office/powerpoint/2010/main" val="4155761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a:t>The BIONIKK trial showed promising efficacy of N+/-I and TKI in the first-line (L1) metastatic renal cell carcinoma (</a:t>
            </a:r>
            <a:r>
              <a:rPr lang="en-GB" sz="1000" dirty="0" err="1"/>
              <a:t>mRCC</a:t>
            </a:r>
            <a:r>
              <a:rPr lang="en-GB" sz="1000" dirty="0"/>
              <a:t>) according to </a:t>
            </a:r>
            <a:r>
              <a:rPr lang="en-GB" sz="1000" dirty="0" err="1"/>
              <a:t>tumor</a:t>
            </a:r>
            <a:r>
              <a:rPr lang="en-GB" sz="1000" dirty="0"/>
              <a:t> molecular group. </a:t>
            </a:r>
            <a:r>
              <a:rPr lang="en-GB" sz="1000" dirty="0" err="1"/>
              <a:t>Sarcomatoid</a:t>
            </a:r>
            <a:r>
              <a:rPr lang="en-GB" sz="1000" dirty="0"/>
              <a:t> (S)/rhabdoid (R) components (comp.) are associated with poor prognosis but conversely may predict the efficacy of immune checkpoint inhibitors. We report on the impact of S/R on the efficacy of L1 in the BIONIKK trial.</a:t>
            </a:r>
          </a:p>
          <a:p>
            <a:r>
              <a:rPr lang="en-GB" sz="1000" u="sng" dirty="0"/>
              <a:t>Material &amp; methods</a:t>
            </a:r>
          </a:p>
          <a:p>
            <a:r>
              <a:rPr lang="en-GB" sz="1000" dirty="0"/>
              <a:t>Patients (pts) with </a:t>
            </a:r>
            <a:r>
              <a:rPr lang="en-GB" sz="1000" dirty="0" err="1"/>
              <a:t>mRCC</a:t>
            </a:r>
            <a:r>
              <a:rPr lang="en-GB" sz="1000" dirty="0"/>
              <a:t> were randomized according to ccrcc1-4 molecular group to receive nivolumab (N) (58), nivolumab/ipilimumab (NI) (101) or TKI (40) in L1. Centralized pathological review was performed to identify ISUP grade, to quantify S/R comp. and the immune infiltrate (scale 0 to 3). Endpoints were objective response rate (ORR), progression-free survival (PFS) and overall survival (OS) according to S/R. Median follow-up was 46.6 months (IQR: 41.2-54.4).</a:t>
            </a:r>
          </a:p>
          <a:p>
            <a:r>
              <a:rPr lang="en-GB" sz="1000" u="sng" dirty="0"/>
              <a:t>Results</a:t>
            </a:r>
          </a:p>
          <a:p>
            <a:r>
              <a:rPr lang="en-GB" sz="1000" u="none" dirty="0"/>
              <a:t>Of the 199 pts included, S, R and S+R was found in 23 (27.6%), 23 and 32 (co-presence: 58%) </a:t>
            </a:r>
            <a:r>
              <a:rPr lang="en-GB" sz="1000" u="none" dirty="0" err="1"/>
              <a:t>tumors</a:t>
            </a:r>
            <a:r>
              <a:rPr lang="en-GB" sz="1000" u="none" dirty="0"/>
              <a:t> respectively. Compared to pts with non-S/R </a:t>
            </a:r>
            <a:r>
              <a:rPr lang="en-GB" sz="1000" u="none" dirty="0" err="1"/>
              <a:t>tumors</a:t>
            </a:r>
            <a:r>
              <a:rPr lang="en-GB" sz="1000" u="none" dirty="0"/>
              <a:t>, those with S/R are more often IMDC </a:t>
            </a:r>
            <a:r>
              <a:rPr lang="en-GB" sz="1000" u="none" dirty="0" err="1"/>
              <a:t>int+poor</a:t>
            </a:r>
            <a:r>
              <a:rPr lang="en-GB" sz="1000" u="none" dirty="0"/>
              <a:t> (82%/78% vs 63%), have their </a:t>
            </a:r>
            <a:r>
              <a:rPr lang="en-GB" sz="1000" u="none" dirty="0" err="1"/>
              <a:t>tumors</a:t>
            </a:r>
            <a:r>
              <a:rPr lang="en-GB" sz="1000" u="none" dirty="0"/>
              <a:t> enriched in ccrcc1+4 (78%/69% vs 50%) and more immune infiltrates (2+3 in 87% vs 57%). Compared with pts without S, S-</a:t>
            </a:r>
            <a:r>
              <a:rPr lang="en-GB" sz="1000" u="none" dirty="0" err="1"/>
              <a:t>mRCC</a:t>
            </a:r>
            <a:r>
              <a:rPr lang="en-GB" sz="1000" u="none" dirty="0"/>
              <a:t> pts treated with N tended to have a higher rate of progressive disease (50% vs 34%), a shorter PFS (HR 1.23 [95%CI 0.68-2.22]), and a shorter OS (HR 2.56 [95%CI 1.28-5]), as did pts treated with TKI. Conversely, S-</a:t>
            </a:r>
            <a:r>
              <a:rPr lang="en-GB" sz="1000" u="none" dirty="0" err="1"/>
              <a:t>mRCC</a:t>
            </a:r>
            <a:r>
              <a:rPr lang="en-GB" sz="1000" u="none" dirty="0"/>
              <a:t> pts treated with NI had a higher ORR (68% vs. 42%), a longer PFS (HR 0.73 [95%CI 0.43-1.23]), and a similar OS (HR 1.03 [95%CI 0.52-2.04]). Compared with ISUP 4 </a:t>
            </a:r>
            <a:r>
              <a:rPr lang="en-GB" sz="1000" u="none" dirty="0" err="1"/>
              <a:t>tumors</a:t>
            </a:r>
            <a:r>
              <a:rPr lang="en-GB" sz="1000" u="none" dirty="0"/>
              <a:t> without S/R, S/R were associated with shorter PFS and OS with N or with TKI, and a higher ORR, PFS and OS with NI (table).</a:t>
            </a:r>
          </a:p>
          <a:p>
            <a:r>
              <a:rPr lang="en-GB" sz="1000" u="sng" dirty="0"/>
              <a:t>Conclusions</a:t>
            </a:r>
          </a:p>
          <a:p>
            <a:r>
              <a:rPr lang="en-GB" sz="1000" dirty="0"/>
              <a:t>Within the BIONIKK study, we confirm the high co-occurrence of S and R comp. in </a:t>
            </a:r>
            <a:r>
              <a:rPr lang="en-GB" sz="1000" dirty="0" err="1"/>
              <a:t>mRCC</a:t>
            </a:r>
            <a:r>
              <a:rPr lang="en-GB" sz="1000" dirty="0"/>
              <a:t>, as well as a poor prognosis associated with the S comp. We also confirmed the particular efficacy of NI, but not N alone in S-</a:t>
            </a:r>
            <a:r>
              <a:rPr lang="en-GB" sz="1000" dirty="0" err="1"/>
              <a:t>mRCC</a:t>
            </a:r>
            <a:r>
              <a:rPr lang="en-GB" sz="1000" dirty="0"/>
              <a:t>. Results by </a:t>
            </a:r>
            <a:r>
              <a:rPr lang="en-GB" sz="1000" dirty="0" err="1"/>
              <a:t>ccrcc</a:t>
            </a:r>
            <a:r>
              <a:rPr lang="en-GB" sz="1000" dirty="0"/>
              <a:t> group, R comp. and %S/R will be presented. Clinical trial identification: NCT02960906.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305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b="0" i="0" dirty="0" err="1">
                <a:solidFill>
                  <a:srgbClr val="212121"/>
                </a:solidFill>
                <a:effectLst/>
                <a:highlight>
                  <a:srgbClr val="FFFFFF"/>
                </a:highlight>
                <a:latin typeface="BlinkMacSystemFont"/>
              </a:rPr>
              <a:t>Vano</a:t>
            </a:r>
            <a:r>
              <a:rPr lang="en-GB" b="0" i="0" dirty="0">
                <a:solidFill>
                  <a:srgbClr val="212121"/>
                </a:solidFill>
                <a:effectLst/>
                <a:highlight>
                  <a:srgbClr val="FFFFFF"/>
                </a:highlight>
                <a:latin typeface="BlinkMacSystemFont"/>
              </a:rPr>
              <a:t> YA et al. Lancet Oncol 2022;23:e318 [https://pubmed.ncbi.nlm.nih.gov/35772460/].</a:t>
            </a:r>
            <a:endParaRPr lang="en-GB"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72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Clinicaltrials.gov identifier: </a:t>
            </a:r>
            <a:r>
              <a:rPr lang="en-GB" sz="1200" dirty="0"/>
              <a:t>NCT04987203.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Tx was continued until progression or unacceptable toxicity; NIVO was discontinued in all pts after 2 years of </a:t>
            </a:r>
            <a:r>
              <a:rPr lang="en-GB" sz="1200" dirty="0" err="1"/>
              <a:t>tx</a:t>
            </a:r>
            <a:r>
              <a:rPr lang="en-GB"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Stratification according to prior </a:t>
            </a:r>
            <a:r>
              <a:rPr lang="en-GB" sz="1200" dirty="0" err="1"/>
              <a:t>tx</a:t>
            </a:r>
            <a:r>
              <a:rPr lang="en-GB" sz="1200" dirty="0"/>
              <a:t> (ICI as most recent </a:t>
            </a:r>
            <a:r>
              <a:rPr lang="en-GB" sz="1200" dirty="0" err="1"/>
              <a:t>tx</a:t>
            </a:r>
            <a:r>
              <a:rPr lang="en-GB" sz="1200" dirty="0"/>
              <a:t> or not): to test if ICI break/resensitising the immune system to ICI </a:t>
            </a:r>
            <a:r>
              <a:rPr lang="en-GB" sz="1200" dirty="0" err="1"/>
              <a:t>tx</a:t>
            </a:r>
            <a:r>
              <a:rPr lang="en-GB" sz="1200" dirty="0"/>
              <a:t> impacts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Discussant Manuela </a:t>
            </a:r>
            <a:r>
              <a:rPr lang="en-GB" sz="1200" dirty="0" err="1"/>
              <a:t>Schmidinger</a:t>
            </a:r>
            <a:r>
              <a:rPr lang="en-GB" sz="1200" dirty="0"/>
              <a:t> pointed out that the dose reduction of TIVO in the combi arm was agreed with authorities, but it is unlikely that hypertension would be more of an issue when TIVO is combined with NIVO. Hypertension is usually very well managed.</a:t>
            </a:r>
            <a:endParaRPr lang="pt-BR" dirty="0"/>
          </a:p>
          <a:p>
            <a:pPr marL="171450" indent="-171450">
              <a:buFont typeface="Arial" panose="020B0604020202020204" pitchFamily="34" charset="0"/>
              <a:buChar char="•"/>
            </a:pPr>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286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Comments experts</a:t>
            </a:r>
          </a:p>
          <a:p>
            <a:pPr marL="171450" indent="-171450">
              <a:buFont typeface="Arial" panose="020B0604020202020204" pitchFamily="34" charset="0"/>
              <a:buChar char="•"/>
            </a:pPr>
            <a:r>
              <a:rPr lang="en-US" b="0" i="0" dirty="0">
                <a:solidFill>
                  <a:srgbClr val="4D4D4D"/>
                </a:solidFill>
                <a:effectLst/>
                <a:latin typeface="Roboto" panose="02000000000000000000" pitchFamily="2" charset="0"/>
              </a:rPr>
              <a:t>Clinicaltrials.gov identifier: </a:t>
            </a:r>
            <a:r>
              <a:rPr lang="en-US" dirty="0"/>
              <a:t>NCT02960906.</a:t>
            </a:r>
          </a:p>
          <a:p>
            <a:pPr marL="171450" indent="-171450">
              <a:buFont typeface="Arial" panose="020B0604020202020204" pitchFamily="34" charset="0"/>
              <a:buChar char="•"/>
            </a:pPr>
            <a:r>
              <a:rPr lang="en-US" dirty="0"/>
              <a:t>N= 199 pts in total.</a:t>
            </a:r>
          </a:p>
          <a:p>
            <a:pPr marL="171450" indent="-171450">
              <a:buFont typeface="Arial" panose="020B0604020202020204" pitchFamily="34" charset="0"/>
              <a:buChar char="•"/>
            </a:pPr>
            <a:r>
              <a:rPr lang="en-US" dirty="0"/>
              <a:t>N= 55 pts with S component (28% of 199); N= 55 pts with R component (28% of 199); N= 78 pts had S and/or R component; N=32 pts had S and R component; 32/55= 58% of pts with S component also had R component.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314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Compared to pts with non-S/R tumours, those with S/R component had more often intermediate or poor IMDC risk (82%/78% vs 63%) and had tumours enriched in ccrcc1+4 (78%/69% vs 50%).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211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Tumours with S component had a non-significant trend for a lower ORR (CR+PR) and a higher upfront PD with NIVO or TKI.</a:t>
            </a:r>
          </a:p>
          <a:p>
            <a:pPr marL="171450" indent="-171450">
              <a:buFont typeface="Arial" panose="020B0604020202020204" pitchFamily="34" charset="0"/>
              <a:buChar char="•"/>
            </a:pPr>
            <a:r>
              <a:rPr lang="en-GB" u="none" dirty="0"/>
              <a:t>On the contrary, S component was associated with a significantly higher ORR with NIVO+IPI (68% vs 42% in pts without S, </a:t>
            </a:r>
            <a:r>
              <a:rPr lang="en-GB" i="1" u="none" dirty="0"/>
              <a:t>P</a:t>
            </a:r>
            <a:r>
              <a:rPr lang="en-GB" u="none" dirty="0"/>
              <a:t>=0.041), irrespective of </a:t>
            </a:r>
            <a:r>
              <a:rPr lang="en-GB" u="none" dirty="0" err="1"/>
              <a:t>ccrcc</a:t>
            </a:r>
            <a:r>
              <a:rPr lang="en-GB" u="none" dirty="0"/>
              <a:t> group.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030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393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dirty="0"/>
              <a:t>Background</a:t>
            </a:r>
          </a:p>
          <a:p>
            <a:r>
              <a:rPr lang="en-GB" sz="1100" dirty="0" err="1"/>
              <a:t>Benmelstobart（BMSB</a:t>
            </a:r>
            <a:r>
              <a:rPr lang="en-GB" sz="1100" dirty="0"/>
              <a:t>, TQB2450) is a humanized monoclonal antibody against PD-L1 and </a:t>
            </a:r>
            <a:r>
              <a:rPr lang="en-GB" sz="1100" dirty="0" err="1"/>
              <a:t>Anlotinib</a:t>
            </a:r>
            <a:r>
              <a:rPr lang="en-GB" sz="1100" dirty="0"/>
              <a:t> (ALTN) is an anti-angiogenic oral multi-target tyrosine kinase inhibitor. Here, we report the interim analysis results of a randomized, open label, phase 3 trial (NCT04523272) comparing BMSB plus ALTN with sunitinib as first-line treatment for advanced renal cell carcinoma (RCC) patients (pts).</a:t>
            </a:r>
          </a:p>
          <a:p>
            <a:r>
              <a:rPr lang="en-GB" sz="1100" u="sng" dirty="0"/>
              <a:t>Material &amp; methods</a:t>
            </a:r>
          </a:p>
          <a:p>
            <a:r>
              <a:rPr lang="en-GB" sz="1100" dirty="0"/>
              <a:t>Eligible pts had untreated unresectable or metastatic clear cell RCC and were </a:t>
            </a:r>
            <a:r>
              <a:rPr lang="en-GB" sz="1100" dirty="0" err="1"/>
              <a:t>favorable</a:t>
            </a:r>
            <a:r>
              <a:rPr lang="en-GB" sz="1100" dirty="0"/>
              <a:t>, intermediate or poor risk per IMDC criteria. Pts were randomized in a 1:1 ratio to receive BMSB (1200mg) intravenously once every 3 weeks plus ALTN (12mg) orally once daily (2-week on/1-week off) or sunitinib (50mg) orally once daily (4-week on/2-week off). The primary endpoint was progression-free survival (PFS) assessed by the blinded independent central review per RECIST version 1.1.</a:t>
            </a:r>
          </a:p>
          <a:p>
            <a:r>
              <a:rPr lang="en-GB" sz="1100" u="sng" dirty="0"/>
              <a:t>Results</a:t>
            </a:r>
          </a:p>
          <a:p>
            <a:r>
              <a:rPr lang="en-GB" sz="1100" dirty="0"/>
              <a:t>A total of 531 pts were randomized: 266 to BMSB + ALTN, 265 to sunitinib. As of </a:t>
            </a:r>
            <a:r>
              <a:rPr lang="en-GB" sz="1100" dirty="0" err="1"/>
              <a:t>Janurary</a:t>
            </a:r>
            <a:r>
              <a:rPr lang="en-GB" sz="1100" dirty="0"/>
              <a:t> 31, 2024, BMSB + ALTN significantly improved PFS (HR 0.53 [95% CI 0.42-0.67]; P&lt; 0.0001; median 18.96 vs 9.76 </a:t>
            </a:r>
            <a:r>
              <a:rPr lang="en-GB" sz="1100" dirty="0" err="1"/>
              <a:t>mo</a:t>
            </a:r>
            <a:r>
              <a:rPr lang="en-GB" sz="1100" dirty="0"/>
              <a:t>), and ORR (71.59% vs 25.10%; P&lt; 0.0001) after a median follow-up of 19.52 </a:t>
            </a:r>
            <a:r>
              <a:rPr lang="en-GB" sz="1100" dirty="0" err="1"/>
              <a:t>mo.The</a:t>
            </a:r>
            <a:r>
              <a:rPr lang="en-GB" sz="1100" dirty="0"/>
              <a:t> median overall survival was not reached in both arms (HR=0.66 [95% CI: 0.48-0.92]). The BMSB + ALTN benefit was observed in all subgroups tested, including all IMDC risk and PD-L1 expression subgroups. The incidence of Grade ≥3 adverse events (AEs) (75.0% vs 74.62%), AEs leading to discontinuation of treatment (12.50% vs 6.44%), fatal AEs (4.92% vs 2.27%) were similar between two arms.</a:t>
            </a:r>
          </a:p>
          <a:p>
            <a:r>
              <a:rPr lang="en-GB" sz="1100" u="sng" dirty="0"/>
              <a:t>Conclusions</a:t>
            </a:r>
          </a:p>
          <a:p>
            <a:r>
              <a:rPr lang="en-GB" sz="1100" dirty="0" err="1"/>
              <a:t>Benmelstobart</a:t>
            </a:r>
            <a:r>
              <a:rPr lang="en-GB" sz="1100" dirty="0"/>
              <a:t> plus </a:t>
            </a:r>
            <a:r>
              <a:rPr lang="en-GB" sz="1100" dirty="0" err="1"/>
              <a:t>Anlotinib</a:t>
            </a:r>
            <a:r>
              <a:rPr lang="en-GB" sz="1100" dirty="0"/>
              <a:t> provided superior PFS and ORR compared with sunitinib, and had manageable safety in pts with previously untreated advanced RCC. These results support the use of </a:t>
            </a:r>
            <a:r>
              <a:rPr lang="en-GB" sz="1100" dirty="0" err="1"/>
              <a:t>Benmelstobart</a:t>
            </a:r>
            <a:r>
              <a:rPr lang="en-GB" sz="1100" dirty="0"/>
              <a:t> plus </a:t>
            </a:r>
            <a:r>
              <a:rPr lang="en-GB" sz="1100" dirty="0" err="1"/>
              <a:t>anlotinib</a:t>
            </a:r>
            <a:r>
              <a:rPr lang="en-GB" sz="1100" dirty="0"/>
              <a:t> as a new first-line treatment for advanced RCC. Clinical trial identification: NCT04523272.</a:t>
            </a:r>
          </a:p>
        </p:txBody>
      </p:sp>
      <p:sp>
        <p:nvSpPr>
          <p:cNvPr id="4" name="Slide Number Placeholder 3"/>
          <p:cNvSpPr>
            <a:spLocks noGrp="1"/>
          </p:cNvSpPr>
          <p:nvPr>
            <p:ph type="sldNum" sz="quarter" idx="5"/>
          </p:nvPr>
        </p:nvSpPr>
        <p:spPr/>
        <p:txBody>
          <a:bodyPr/>
          <a:lstStyle/>
          <a:p>
            <a:fld id="{AAA32DE5-E8C1-4544-9987-EA0AC7353BDE}" type="slidenum">
              <a:rPr lang="nl-BE" smtClean="0"/>
              <a:t>74</a:t>
            </a:fld>
            <a:endParaRPr lang="nl-BE"/>
          </a:p>
        </p:txBody>
      </p:sp>
    </p:spTree>
    <p:extLst>
      <p:ext uri="{BB962C8B-B14F-4D97-AF65-F5344CB8AC3E}">
        <p14:creationId xmlns:p14="http://schemas.microsoft.com/office/powerpoint/2010/main" val="2335092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err="1"/>
              <a:t>Anlotinib</a:t>
            </a:r>
            <a:r>
              <a:rPr lang="en-US" u="none" dirty="0"/>
              <a:t>: 3</a:t>
            </a:r>
            <a:r>
              <a:rPr lang="en-US" u="none" baseline="30000" dirty="0"/>
              <a:t>rd</a:t>
            </a:r>
            <a:r>
              <a:rPr lang="en-US" u="none" dirty="0"/>
              <a:t> generation VEGFT-TKI (similar to AXI and TIVO), high selectivity towards VEGFR2 =&gt; less off-target TRAEs. It has an extremely long half-life of 96h – good for scheduling optimization and maintaining angiogenesis over time, but in case of AEs it is necessary to discontinue drug for a long time.</a:t>
            </a:r>
          </a:p>
          <a:p>
            <a:pPr marL="171450" indent="-171450">
              <a:buFont typeface="Arial" panose="020B0604020202020204" pitchFamily="34" charset="0"/>
              <a:buChar char="•"/>
            </a:pPr>
            <a:r>
              <a:rPr lang="en-US" u="none" dirty="0" err="1"/>
              <a:t>Benmelstobart</a:t>
            </a:r>
            <a:r>
              <a:rPr lang="en-US" u="none" dirty="0"/>
              <a:t>: </a:t>
            </a:r>
            <a:r>
              <a:rPr lang="en-US" u="none" dirty="0" err="1"/>
              <a:t>humanised</a:t>
            </a:r>
            <a:r>
              <a:rPr lang="en-US" u="none" dirty="0"/>
              <a:t> anti-PD-L1 monoclonal antibody with significant sequence divergence from other anti-PD-L1 benchmark antibodies (ATEZO, Durvalumab, Avelumab) and no Fc activity. With very high K</a:t>
            </a:r>
            <a:r>
              <a:rPr lang="en-US" u="none" baseline="-25000" dirty="0"/>
              <a:t>D</a:t>
            </a:r>
            <a:r>
              <a:rPr lang="en-US" u="none" dirty="0"/>
              <a:t> , it may be the best-in-class VEGFR-TKI.</a:t>
            </a: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75</a:t>
            </a:fld>
            <a:endParaRPr lang="nl-BE"/>
          </a:p>
        </p:txBody>
      </p:sp>
    </p:spTree>
    <p:extLst>
      <p:ext uri="{BB962C8B-B14F-4D97-AF65-F5344CB8AC3E}">
        <p14:creationId xmlns:p14="http://schemas.microsoft.com/office/powerpoint/2010/main" val="2229609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Roboto" panose="02000000000000000000" pitchFamily="2" charset="0"/>
                <a:ea typeface="+mn-ea"/>
                <a:cs typeface="+mn-cs"/>
              </a:rPr>
              <a:t>Clinicaltrials.gov identifier: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NCT04523272.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Data cut-off: 31 January 2024.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56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253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Very low anti-</a:t>
            </a:r>
            <a:r>
              <a:rPr lang="en-US" u="none" dirty="0" err="1"/>
              <a:t>tumour</a:t>
            </a:r>
            <a:r>
              <a:rPr lang="en-US" u="none" dirty="0"/>
              <a:t> activity of </a:t>
            </a:r>
            <a:r>
              <a:rPr lang="en-US" u="none" dirty="0" err="1"/>
              <a:t>anlotinib</a:t>
            </a:r>
            <a:r>
              <a:rPr lang="en-US" u="none" dirty="0"/>
              <a:t> + </a:t>
            </a:r>
            <a:r>
              <a:rPr lang="en-US" u="none" dirty="0" err="1"/>
              <a:t>benmelstobart</a:t>
            </a:r>
            <a:r>
              <a:rPr lang="en-US" u="none" dirty="0"/>
              <a:t> (just 1.1% CR).</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79</a:t>
            </a:fld>
            <a:endParaRPr lang="nl-BE"/>
          </a:p>
        </p:txBody>
      </p:sp>
    </p:spTree>
    <p:extLst>
      <p:ext uri="{BB962C8B-B14F-4D97-AF65-F5344CB8AC3E}">
        <p14:creationId xmlns:p14="http://schemas.microsoft.com/office/powerpoint/2010/main" val="24246100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Short follow-up – early OS data; Good distribution of pts among 3 IMDC groups; PFS similar to other ICI+TKI combinations; Low CR (possibly because it is PD-L1 inhibitor).</a:t>
            </a:r>
          </a:p>
          <a:p>
            <a:pPr marL="171450" indent="-171450">
              <a:buFont typeface="Arial" panose="020B0604020202020204" pitchFamily="34" charset="0"/>
              <a:buChar char="•"/>
            </a:pPr>
            <a:r>
              <a:rPr lang="en-US" u="none" dirty="0"/>
              <a:t>Discussant Camillo Porta commented that</a:t>
            </a:r>
          </a:p>
          <a:p>
            <a:pPr marL="628650" lvl="1" indent="-171450">
              <a:buFont typeface="Arial" panose="020B0604020202020204" pitchFamily="34" charset="0"/>
              <a:buChar char="•"/>
            </a:pPr>
            <a:r>
              <a:rPr lang="en-US" u="none" dirty="0" err="1"/>
              <a:t>anlotinib’s</a:t>
            </a:r>
            <a:r>
              <a:rPr lang="en-US" u="none" dirty="0"/>
              <a:t> selectivity and long half-life might be beneficial features</a:t>
            </a:r>
          </a:p>
          <a:p>
            <a:pPr marL="628650" lvl="1" indent="-171450">
              <a:buFont typeface="Arial" panose="020B0604020202020204" pitchFamily="34" charset="0"/>
              <a:buChar char="•"/>
            </a:pPr>
            <a:r>
              <a:rPr lang="en-US" u="none" dirty="0" err="1"/>
              <a:t>benmelstobart</a:t>
            </a:r>
            <a:r>
              <a:rPr lang="en-US" u="none" dirty="0"/>
              <a:t> has structural and pharmacokinetic properties which put it atop the list of PD-L1 inhibitors</a:t>
            </a:r>
          </a:p>
          <a:p>
            <a:pPr marL="628650" lvl="1" indent="-171450">
              <a:buFont typeface="Arial" panose="020B0604020202020204" pitchFamily="34" charset="0"/>
              <a:buChar char="•"/>
            </a:pPr>
            <a:r>
              <a:rPr lang="en-US" u="none" dirty="0"/>
              <a:t>in case of global distribution and in case the price on the market would be very </a:t>
            </a:r>
            <a:r>
              <a:rPr lang="en-US" u="none" dirty="0" err="1"/>
              <a:t>favourable</a:t>
            </a:r>
            <a:r>
              <a:rPr lang="en-US" u="none" dirty="0"/>
              <a:t>, there might be a place for this combination. </a:t>
            </a: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81</a:t>
            </a:fld>
            <a:endParaRPr lang="nl-BE"/>
          </a:p>
        </p:txBody>
      </p:sp>
    </p:spTree>
    <p:extLst>
      <p:ext uri="{BB962C8B-B14F-4D97-AF65-F5344CB8AC3E}">
        <p14:creationId xmlns:p14="http://schemas.microsoft.com/office/powerpoint/2010/main" val="303464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About 1/3 of pts in both arms did not receive ICI as the most recent </a:t>
            </a:r>
            <a:r>
              <a:rPr lang="en-US" u="none" dirty="0" err="1"/>
              <a:t>tx</a:t>
            </a:r>
            <a:r>
              <a:rPr lang="en-US" u="none" dirty="0"/>
              <a:t>.</a:t>
            </a:r>
          </a:p>
          <a:p>
            <a:pPr marL="171450" indent="-171450">
              <a:buFont typeface="Arial" panose="020B0604020202020204" pitchFamily="34" charset="0"/>
              <a:buChar char="•"/>
            </a:pPr>
            <a:r>
              <a:rPr lang="en-US" u="none" dirty="0"/>
              <a:t>About 1/3 of pts in both arms did not receive prior VEGFR-TKI.</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961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a:t>Background</a:t>
            </a:r>
          </a:p>
          <a:p>
            <a:r>
              <a:rPr lang="en-GB" sz="1000" dirty="0"/>
              <a:t>Combinations of VEGFR-TKIs plus immune checkpoint inhibitors (ICIs) anti-PD-1 are the standard first-line therapy for patients (pts) with metastatic renal cell carcinoma (</a:t>
            </a:r>
            <a:r>
              <a:rPr lang="en-GB" sz="1000" dirty="0" err="1"/>
              <a:t>mRCC</a:t>
            </a:r>
            <a:r>
              <a:rPr lang="en-GB" sz="1000" dirty="0"/>
              <a:t>). Intestinal microbiota composition could influence ICIs activity in </a:t>
            </a:r>
            <a:r>
              <a:rPr lang="en-GB" sz="1000" dirty="0" err="1"/>
              <a:t>mRCC</a:t>
            </a:r>
            <a:r>
              <a:rPr lang="en-GB" sz="1000" dirty="0"/>
              <a:t> </a:t>
            </a:r>
            <a:r>
              <a:rPr lang="en-GB" sz="1000" kern="1200" dirty="0">
                <a:solidFill>
                  <a:schemeClr val="tx1"/>
                </a:solidFill>
                <a:latin typeface="+mn-lt"/>
                <a:ea typeface="+mn-ea"/>
                <a:cs typeface="+mn-cs"/>
              </a:rPr>
              <a:t>and other cancers, while faecal microbiota transplantation (FMT) is </a:t>
            </a:r>
            <a:r>
              <a:rPr lang="en-GB" sz="1000" dirty="0"/>
              <a:t>currently used to regulate microbiota-related diseases. TACITO trial (NCT04758507) investigated whether FMT could increase the efficacy of VEGFR-TKI+ICI combinations in </a:t>
            </a:r>
            <a:r>
              <a:rPr lang="en-GB" sz="1000" dirty="0" err="1"/>
              <a:t>mRCC</a:t>
            </a:r>
            <a:r>
              <a:rPr lang="en-GB" sz="1000" dirty="0"/>
              <a:t>.</a:t>
            </a:r>
          </a:p>
          <a:p>
            <a:r>
              <a:rPr lang="en-GB" sz="1000" u="sng" dirty="0"/>
              <a:t>Material &amp; methods</a:t>
            </a:r>
          </a:p>
          <a:p>
            <a:r>
              <a:rPr lang="en-GB" sz="1000" dirty="0" err="1"/>
              <a:t>mRCC</a:t>
            </a:r>
            <a:r>
              <a:rPr lang="en-GB" sz="1000" dirty="0"/>
              <a:t> pts treated with </a:t>
            </a:r>
            <a:r>
              <a:rPr lang="en-GB" sz="1000" dirty="0" err="1"/>
              <a:t>axitinib+pembrolizumab</a:t>
            </a:r>
            <a:r>
              <a:rPr lang="en-GB" sz="1000" dirty="0"/>
              <a:t> (</a:t>
            </a:r>
            <a:r>
              <a:rPr lang="en-GB" sz="1000" dirty="0" err="1"/>
              <a:t>axi+pembro</a:t>
            </a:r>
            <a:r>
              <a:rPr lang="en-GB" sz="1000" dirty="0"/>
              <a:t>) in first-line were randomized (1:1) to FMT or placebo (</a:t>
            </a:r>
            <a:r>
              <a:rPr lang="en-GB" sz="1000" dirty="0" err="1"/>
              <a:t>pbo</a:t>
            </a:r>
            <a:r>
              <a:rPr lang="en-GB" sz="1000" dirty="0"/>
              <a:t>). Pts received direct infusion in the colon of stools from a donor or </a:t>
            </a:r>
            <a:r>
              <a:rPr lang="en-GB" sz="1000" dirty="0" err="1"/>
              <a:t>pbo</a:t>
            </a:r>
            <a:r>
              <a:rPr lang="en-GB" sz="1000" dirty="0"/>
              <a:t> at baseline (within 8 weeks from the start of </a:t>
            </a:r>
            <a:r>
              <a:rPr lang="en-GB" sz="1000" dirty="0" err="1"/>
              <a:t>axi+pembro</a:t>
            </a:r>
            <a:r>
              <a:rPr lang="en-GB" sz="1000" dirty="0"/>
              <a:t>, FMT1), followed by oral capsules with the same frozen stools or </a:t>
            </a:r>
            <a:r>
              <a:rPr lang="en-GB" sz="1000" dirty="0" err="1"/>
              <a:t>pbo</a:t>
            </a:r>
            <a:r>
              <a:rPr lang="en-GB" sz="1000" dirty="0"/>
              <a:t> at 90 (FMT2), and 180 days (FMT3), respectively. The donor was a </a:t>
            </a:r>
            <a:r>
              <a:rPr lang="en-GB" sz="1000" dirty="0" err="1"/>
              <a:t>mRCC</a:t>
            </a:r>
            <a:r>
              <a:rPr lang="en-GB" sz="1000" dirty="0"/>
              <a:t> patient (pt) who achieved complete and long-lasting response to ICIs. The primary endpoint was to increase of ≥20% the rate of pts with no disease progression at one year (1-year PFS rate) with FMT vs. </a:t>
            </a:r>
            <a:r>
              <a:rPr lang="en-GB" sz="1000" dirty="0" err="1"/>
              <a:t>pbo</a:t>
            </a:r>
            <a:r>
              <a:rPr lang="en-GB" sz="1000" dirty="0"/>
              <a:t>. Secondary endpoints were median PFS, overall survival (OS), objective response rate (ORR), and microbiota characterization.</a:t>
            </a:r>
          </a:p>
          <a:p>
            <a:r>
              <a:rPr lang="en-GB" sz="1000" u="sng" dirty="0"/>
              <a:t>Results</a:t>
            </a:r>
          </a:p>
          <a:p>
            <a:r>
              <a:rPr lang="en-GB" sz="1000" dirty="0"/>
              <a:t>50 pts were randomized to FMT (IMDC risk: 28% </a:t>
            </a:r>
            <a:r>
              <a:rPr lang="en-GB" sz="1000" dirty="0" err="1"/>
              <a:t>favorable</a:t>
            </a:r>
            <a:r>
              <a:rPr lang="en-GB" sz="1000" dirty="0"/>
              <a:t>, 72% intermediate-poor) or </a:t>
            </a:r>
            <a:r>
              <a:rPr lang="en-GB" sz="1000" dirty="0" err="1"/>
              <a:t>pbo</a:t>
            </a:r>
            <a:r>
              <a:rPr lang="en-GB" sz="1000" dirty="0"/>
              <a:t> (32% </a:t>
            </a:r>
            <a:r>
              <a:rPr lang="en-GB" sz="1000" dirty="0" err="1"/>
              <a:t>favorable</a:t>
            </a:r>
            <a:r>
              <a:rPr lang="en-GB" sz="1000" dirty="0"/>
              <a:t>, 68% intermediate-poor). 44 pts were evaluable for the primary endpoint (24 in the FMT group and 20 in the </a:t>
            </a:r>
            <a:r>
              <a:rPr lang="en-GB" sz="1000" dirty="0" err="1"/>
              <a:t>pbo</a:t>
            </a:r>
            <a:r>
              <a:rPr lang="en-GB" sz="1000" dirty="0"/>
              <a:t>). The 1-year PFS rate was 66.7% with FMT vs. 35.0% with </a:t>
            </a:r>
            <a:r>
              <a:rPr lang="en-GB" sz="1000" dirty="0" err="1"/>
              <a:t>pbo</a:t>
            </a:r>
            <a:r>
              <a:rPr lang="en-GB" sz="1000" dirty="0"/>
              <a:t>, p=0.036. In the overall population, after a median follow-up of 28.0 </a:t>
            </a:r>
            <a:r>
              <a:rPr lang="en-GB" sz="1000" dirty="0" err="1"/>
              <a:t>mos</a:t>
            </a:r>
            <a:r>
              <a:rPr lang="en-GB" sz="1000" dirty="0"/>
              <a:t>, the </a:t>
            </a:r>
            <a:r>
              <a:rPr lang="en-GB" sz="1000" dirty="0" err="1"/>
              <a:t>mPFS</a:t>
            </a:r>
            <a:r>
              <a:rPr lang="en-GB" sz="1000" dirty="0"/>
              <a:t> was 14.2 (95%CI, 0.9–27.6) vs. 9.2 (95%CI, 3.0–15.4) </a:t>
            </a:r>
            <a:r>
              <a:rPr lang="en-GB" sz="1000" dirty="0" err="1"/>
              <a:t>mos</a:t>
            </a:r>
            <a:r>
              <a:rPr lang="en-GB" sz="1000" dirty="0"/>
              <a:t> and the </a:t>
            </a:r>
            <a:r>
              <a:rPr lang="en-GB" sz="1000" dirty="0" err="1"/>
              <a:t>mOS</a:t>
            </a:r>
            <a:r>
              <a:rPr lang="en-GB" sz="1000" dirty="0"/>
              <a:t> was not reached vs. 25.3 (95%CI, 17.1–33.6) </a:t>
            </a:r>
            <a:r>
              <a:rPr lang="en-GB" sz="1000" dirty="0" err="1"/>
              <a:t>mos</a:t>
            </a:r>
            <a:r>
              <a:rPr lang="en-GB" sz="1000" dirty="0"/>
              <a:t> with FMT and </a:t>
            </a:r>
            <a:r>
              <a:rPr lang="en-GB" sz="1000" dirty="0" err="1"/>
              <a:t>pbo</a:t>
            </a:r>
            <a:r>
              <a:rPr lang="en-GB" sz="1000" dirty="0"/>
              <a:t>, respectively. The ORR was 54% vs. 28% in the FMT arm compared to </a:t>
            </a:r>
            <a:r>
              <a:rPr lang="en-GB" sz="1000" dirty="0" err="1"/>
              <a:t>pbo</a:t>
            </a:r>
            <a:r>
              <a:rPr lang="en-GB" sz="1000" dirty="0"/>
              <a:t>; 38% vs. 44% had SD and 8% vs. 28% had PD. Safety: only 1 pt in the </a:t>
            </a:r>
            <a:r>
              <a:rPr lang="en-GB" sz="1000" dirty="0" err="1"/>
              <a:t>pbo</a:t>
            </a:r>
            <a:r>
              <a:rPr lang="en-GB" sz="1000" dirty="0"/>
              <a:t> arm reported FMT/</a:t>
            </a:r>
            <a:r>
              <a:rPr lang="en-GB" sz="1000" dirty="0" err="1"/>
              <a:t>pbo</a:t>
            </a:r>
            <a:r>
              <a:rPr lang="en-GB" sz="1000" dirty="0"/>
              <a:t>-related adverse event (grade 3 oral mucositis) and discontinued capsules assumption.</a:t>
            </a:r>
          </a:p>
          <a:p>
            <a:r>
              <a:rPr lang="en-GB" sz="1000" u="sng" dirty="0"/>
              <a:t>Conclusions</a:t>
            </a:r>
          </a:p>
          <a:p>
            <a:pPr algn="l"/>
            <a:r>
              <a:rPr lang="en-GB" sz="1000" dirty="0"/>
              <a:t>The preliminary results of TACITO trial show for the first time the role of FMT in increasing the activity of ICIs-based therapies in </a:t>
            </a:r>
            <a:r>
              <a:rPr lang="en-GB" sz="1000" dirty="0" err="1"/>
              <a:t>mRCC</a:t>
            </a:r>
            <a:r>
              <a:rPr lang="en-GB" sz="1000" dirty="0"/>
              <a:t> pts. </a:t>
            </a:r>
            <a:r>
              <a:rPr lang="en-GB" sz="1000" b="0" i="0" dirty="0">
                <a:solidFill>
                  <a:srgbClr val="333333"/>
                </a:solidFill>
                <a:effectLst/>
                <a:highlight>
                  <a:srgbClr val="FFFFFF"/>
                </a:highlight>
                <a:latin typeface="Source Sans Pro" panose="020B0503030403020204" pitchFamily="34" charset="0"/>
              </a:rPr>
              <a:t>Clinical trial identification: </a:t>
            </a:r>
            <a:r>
              <a:rPr lang="en-GB" sz="1000" b="0" i="0" dirty="0">
                <a:solidFill>
                  <a:srgbClr val="555555"/>
                </a:solidFill>
                <a:effectLst/>
                <a:highlight>
                  <a:srgbClr val="FFFFFF"/>
                </a:highlight>
                <a:latin typeface="Source Sans Pro" panose="020B0503030403020204" pitchFamily="34" charset="0"/>
              </a:rPr>
              <a:t>NCT04758507.</a:t>
            </a:r>
          </a:p>
          <a:p>
            <a:endParaRPr lang="en-GB" dirty="0"/>
          </a:p>
        </p:txBody>
      </p:sp>
      <p:sp>
        <p:nvSpPr>
          <p:cNvPr id="4" name="Slide Number Placeholder 3"/>
          <p:cNvSpPr>
            <a:spLocks noGrp="1"/>
          </p:cNvSpPr>
          <p:nvPr>
            <p:ph type="sldNum" sz="quarter" idx="5"/>
          </p:nvPr>
        </p:nvSpPr>
        <p:spPr/>
        <p:txBody>
          <a:bodyPr/>
          <a:lstStyle/>
          <a:p>
            <a:fld id="{AAA32DE5-E8C1-4544-9987-EA0AC7353BDE}" type="slidenum">
              <a:rPr lang="nl-BE" smtClean="0"/>
              <a:t>82</a:t>
            </a:fld>
            <a:endParaRPr lang="nl-BE"/>
          </a:p>
        </p:txBody>
      </p:sp>
    </p:spTree>
    <p:extLst>
      <p:ext uri="{BB962C8B-B14F-4D97-AF65-F5344CB8AC3E}">
        <p14:creationId xmlns:p14="http://schemas.microsoft.com/office/powerpoint/2010/main" val="31768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FMT as a tool for overcoming ICI resistance: </a:t>
            </a:r>
          </a:p>
          <a:p>
            <a:pPr marL="628650" lvl="1" indent="-171450">
              <a:buFont typeface="Arial" panose="020B0604020202020204" pitchFamily="34" charset="0"/>
              <a:buChar char="•"/>
            </a:pPr>
            <a:r>
              <a:rPr lang="en-US" u="none" dirty="0"/>
              <a:t>Baruch EN et al. Science 2021;371:602-9 [https://pubmed.ncbi.nlm.nih.gov/33303685/]</a:t>
            </a:r>
          </a:p>
          <a:p>
            <a:pPr marL="628650" lvl="1" indent="-171450">
              <a:buFont typeface="Arial" panose="020B0604020202020204" pitchFamily="34" charset="0"/>
              <a:buChar char="•"/>
            </a:pPr>
            <a:r>
              <a:rPr lang="en-US" u="none" dirty="0" err="1"/>
              <a:t>Routy</a:t>
            </a:r>
            <a:r>
              <a:rPr lang="en-US" u="none" dirty="0"/>
              <a:t> B et al. Nat Med 2023;29:2121-32 [https://pubmed.ncbi.nlm.nih.gov/37414899/]</a:t>
            </a:r>
          </a:p>
          <a:p>
            <a:pPr marL="628650" lvl="1" indent="-171450">
              <a:buFont typeface="Arial" panose="020B0604020202020204" pitchFamily="34" charset="0"/>
              <a:buChar char="•"/>
            </a:pPr>
            <a:r>
              <a:rPr lang="en-GB" b="0" i="0" dirty="0">
                <a:solidFill>
                  <a:srgbClr val="212121"/>
                </a:solidFill>
                <a:effectLst/>
                <a:highlight>
                  <a:srgbClr val="FFFFFF"/>
                </a:highlight>
                <a:latin typeface="BlinkMacSystemFont"/>
              </a:rPr>
              <a:t>Kim Y et al. Cell Host Microbe 2024;32:1380-93 [https://pubmed.ncbi.nlm.nih.gov/39059396/]</a:t>
            </a:r>
            <a:endParaRPr lang="en-GB" b="0" i="0" u="none" dirty="0">
              <a:solidFill>
                <a:srgbClr val="212121"/>
              </a:solidFill>
              <a:effectLst/>
              <a:highlight>
                <a:srgbClr val="FFFFFF"/>
              </a:highlight>
              <a:latin typeface="BlinkMacSystemFont"/>
            </a:endParaRPr>
          </a:p>
          <a:p>
            <a:pPr marL="171450" lvl="0" indent="-171450">
              <a:buFont typeface="Arial" panose="020B0604020202020204" pitchFamily="34" charset="0"/>
              <a:buChar char="•"/>
            </a:pPr>
            <a:r>
              <a:rPr lang="en-GB" b="0" i="0" u="none" dirty="0">
                <a:solidFill>
                  <a:srgbClr val="212121"/>
                </a:solidFill>
                <a:effectLst/>
                <a:highlight>
                  <a:srgbClr val="FFFFFF"/>
                </a:highlight>
                <a:latin typeface="BlinkMacSystemFont"/>
              </a:rPr>
              <a:t>Discussant Camillo Porta noted that according to the literature, faeces from healthy volunteers seems to have better effects than faeces from pts experiencing CR or PR after ICI </a:t>
            </a:r>
            <a:r>
              <a:rPr lang="en-GB" b="0" i="0" u="none" dirty="0" err="1">
                <a:solidFill>
                  <a:srgbClr val="212121"/>
                </a:solidFill>
                <a:effectLst/>
                <a:highlight>
                  <a:srgbClr val="FFFFFF"/>
                </a:highlight>
                <a:latin typeface="BlinkMacSystemFont"/>
              </a:rPr>
              <a:t>tx</a:t>
            </a:r>
            <a:r>
              <a:rPr lang="en-GB" b="0" i="0" u="none" dirty="0">
                <a:solidFill>
                  <a:srgbClr val="212121"/>
                </a:solidFill>
                <a:effectLst/>
                <a:highlight>
                  <a:srgbClr val="FFFFFF"/>
                </a:highlight>
                <a:latin typeface="BlinkMacSystemFont"/>
              </a:rPr>
              <a:t>.</a:t>
            </a:r>
            <a:endParaRPr lang="en-GB" b="0" i="0" dirty="0">
              <a:solidFill>
                <a:srgbClr val="212121"/>
              </a:solidFill>
              <a:effectLst/>
              <a:highlight>
                <a:srgbClr val="FFFFFF"/>
              </a:highlight>
              <a:latin typeface="BlinkMacSystemFont"/>
            </a:endParaRPr>
          </a:p>
        </p:txBody>
      </p:sp>
      <p:sp>
        <p:nvSpPr>
          <p:cNvPr id="4" name="Slide Number Placeholder 3"/>
          <p:cNvSpPr>
            <a:spLocks noGrp="1"/>
          </p:cNvSpPr>
          <p:nvPr>
            <p:ph type="sldNum" sz="quarter" idx="5"/>
          </p:nvPr>
        </p:nvSpPr>
        <p:spPr/>
        <p:txBody>
          <a:bodyPr/>
          <a:lstStyle/>
          <a:p>
            <a:fld id="{AAA32DE5-E8C1-4544-9987-EA0AC7353BDE}" type="slidenum">
              <a:rPr lang="nl-BE" smtClean="0"/>
              <a:t>83</a:t>
            </a:fld>
            <a:endParaRPr lang="nl-BE"/>
          </a:p>
        </p:txBody>
      </p:sp>
    </p:spTree>
    <p:extLst>
      <p:ext uri="{BB962C8B-B14F-4D97-AF65-F5344CB8AC3E}">
        <p14:creationId xmlns:p14="http://schemas.microsoft.com/office/powerpoint/2010/main" val="1963591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Calibri" panose="020F0502020204030204"/>
                <a:ea typeface="+mn-ea"/>
                <a:cs typeface="+mn-cs"/>
              </a:rPr>
              <a:t>Comments experts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Roboto" panose="02000000000000000000" pitchFamily="2" charset="0"/>
                <a:ea typeface="+mn-ea"/>
                <a:cs typeface="+mn-cs"/>
              </a:rPr>
              <a:t>Clinicaltrials.gov identifier: </a:t>
            </a:r>
            <a:r>
              <a:rPr lang="en-GB" sz="1200" dirty="0"/>
              <a:t>NCT04758507</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9890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GB" u="none" dirty="0"/>
              <a:t>At the cut-off date, 16/25 pts progressed in the FMT group and 15/25 in the PBO group. 5/25 pts in the FMT group and 10/25 pts in the PBO group died.</a:t>
            </a:r>
          </a:p>
          <a:p>
            <a:pPr marL="171450" indent="-171450">
              <a:buFont typeface="Arial" panose="020B0604020202020204" pitchFamily="34" charset="0"/>
              <a:buChar char="•"/>
            </a:pPr>
            <a:r>
              <a:rPr lang="en-GB" u="none" dirty="0"/>
              <a:t>No CRs were reported in either group.</a:t>
            </a:r>
          </a:p>
        </p:txBody>
      </p:sp>
      <p:sp>
        <p:nvSpPr>
          <p:cNvPr id="4" name="Slide Number Placeholder 3"/>
          <p:cNvSpPr>
            <a:spLocks noGrp="1"/>
          </p:cNvSpPr>
          <p:nvPr>
            <p:ph type="sldNum" sz="quarter" idx="5"/>
          </p:nvPr>
        </p:nvSpPr>
        <p:spPr/>
        <p:txBody>
          <a:bodyPr/>
          <a:lstStyle/>
          <a:p>
            <a:fld id="{AAA32DE5-E8C1-4544-9987-EA0AC7353BDE}" type="slidenum">
              <a:rPr lang="nl-BE" smtClean="0"/>
              <a:t>87</a:t>
            </a:fld>
            <a:endParaRPr lang="nl-BE"/>
          </a:p>
        </p:txBody>
      </p:sp>
    </p:spTree>
    <p:extLst>
      <p:ext uri="{BB962C8B-B14F-4D97-AF65-F5344CB8AC3E}">
        <p14:creationId xmlns:p14="http://schemas.microsoft.com/office/powerpoint/2010/main" val="712710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88</a:t>
            </a:fld>
            <a:endParaRPr lang="nl-BE"/>
          </a:p>
        </p:txBody>
      </p:sp>
    </p:spTree>
    <p:extLst>
      <p:ext uri="{BB962C8B-B14F-4D97-AF65-F5344CB8AC3E}">
        <p14:creationId xmlns:p14="http://schemas.microsoft.com/office/powerpoint/2010/main" val="4129746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err="1"/>
              <a:t>Characterisation</a:t>
            </a:r>
            <a:r>
              <a:rPr lang="en-US" u="none" dirty="0"/>
              <a:t> of microbiota composition prior and after FMT through microbiome analysis with shotgun sequencing techniques is ongoing.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Discussant Camillo Porta noted the importance of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faecal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microbiota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characterisation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an option of live bacterial supplementation as an alternative to FMT (to overcome procedure difficulties). </a:t>
            </a:r>
          </a:p>
          <a:p>
            <a:pPr marL="171450" indent="-171450">
              <a:buFont typeface="Arial" panose="020B0604020202020204" pitchFamily="34" charset="0"/>
              <a:buChar char="•"/>
            </a:pP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89</a:t>
            </a:fld>
            <a:endParaRPr lang="nl-BE"/>
          </a:p>
        </p:txBody>
      </p:sp>
    </p:spTree>
    <p:extLst>
      <p:ext uri="{BB962C8B-B14F-4D97-AF65-F5344CB8AC3E}">
        <p14:creationId xmlns:p14="http://schemas.microsoft.com/office/powerpoint/2010/main" val="321926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Comments experts</a:t>
            </a:r>
          </a:p>
          <a:p>
            <a:pPr marL="171450" indent="-171450">
              <a:buFont typeface="Arial" panose="020B0604020202020204" pitchFamily="34" charset="0"/>
              <a:buChar char="•"/>
            </a:pPr>
            <a:r>
              <a:rPr lang="en-GB" dirty="0"/>
              <a:t>No subgroup was identified that benefitted from the addition of NIVO.</a:t>
            </a:r>
          </a:p>
          <a:p>
            <a:pPr marL="171450" indent="-171450">
              <a:buFont typeface="Arial" panose="020B0604020202020204" pitchFamily="34" charset="0"/>
              <a:buChar char="•"/>
            </a:pPr>
            <a:r>
              <a:rPr lang="en-GB" dirty="0"/>
              <a:t>Data suggest that TIVO full dose seems to be crucial rather than reduced dose.</a:t>
            </a:r>
            <a:endParaRPr lang="nl-BE" dirty="0"/>
          </a:p>
        </p:txBody>
      </p:sp>
      <p:sp>
        <p:nvSpPr>
          <p:cNvPr id="4" name="Slide Number Placeholder 3"/>
          <p:cNvSpPr>
            <a:spLocks noGrp="1"/>
          </p:cNvSpPr>
          <p:nvPr>
            <p:ph type="sldNum" sz="quarter" idx="5"/>
          </p:nvPr>
        </p:nvSpPr>
        <p:spPr/>
        <p:txBody>
          <a:bodyPr/>
          <a:lstStyle/>
          <a:p>
            <a:fld id="{AAA32DE5-E8C1-4544-9987-EA0AC7353BDE}" type="slidenum">
              <a:rPr lang="nl-BE" smtClean="0"/>
              <a:t>13</a:t>
            </a:fld>
            <a:endParaRPr lang="nl-BE"/>
          </a:p>
        </p:txBody>
      </p:sp>
    </p:spTree>
    <p:extLst>
      <p:ext uri="{BB962C8B-B14F-4D97-AF65-F5344CB8AC3E}">
        <p14:creationId xmlns:p14="http://schemas.microsoft.com/office/powerpoint/2010/main" val="411296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Comments experts</a:t>
            </a:r>
          </a:p>
          <a:p>
            <a:pPr marL="171450" indent="-171450">
              <a:buFont typeface="Arial" panose="020B0604020202020204" pitchFamily="34" charset="0"/>
              <a:buChar char="•"/>
            </a:pPr>
            <a:r>
              <a:rPr lang="en-US" u="none" dirty="0"/>
              <a:t>ICI </a:t>
            </a:r>
            <a:r>
              <a:rPr lang="en-US" u="none" dirty="0" err="1"/>
              <a:t>tx</a:t>
            </a:r>
            <a:r>
              <a:rPr lang="en-US" u="none" dirty="0"/>
              <a:t> after prior ICI is not effective, regardless of ICI or non-ICI being the most recent </a:t>
            </a:r>
            <a:r>
              <a:rPr lang="en-US" u="none" dirty="0" err="1"/>
              <a:t>tx</a:t>
            </a:r>
            <a:r>
              <a:rPr lang="en-US" u="none" dirty="0"/>
              <a:t>.</a:t>
            </a:r>
            <a:endParaRPr lang="en-GB" u="none" dirty="0"/>
          </a:p>
        </p:txBody>
      </p:sp>
      <p:sp>
        <p:nvSpPr>
          <p:cNvPr id="4" name="Slide Number Placeholder 3"/>
          <p:cNvSpPr>
            <a:spLocks noGrp="1"/>
          </p:cNvSpPr>
          <p:nvPr>
            <p:ph type="sldNum" sz="quarter" idx="5"/>
          </p:nvPr>
        </p:nvSpPr>
        <p:spPr/>
        <p:txBody>
          <a:bodyPr/>
          <a:lstStyle/>
          <a:p>
            <a:fld id="{AAA32DE5-E8C1-4544-9987-EA0AC7353BDE}" type="slidenum">
              <a:rPr lang="nl-BE" smtClean="0"/>
              <a:t>14</a:t>
            </a:fld>
            <a:endParaRPr lang="nl-BE"/>
          </a:p>
        </p:txBody>
      </p:sp>
    </p:spTree>
    <p:extLst>
      <p:ext uri="{BB962C8B-B14F-4D97-AF65-F5344CB8AC3E}">
        <p14:creationId xmlns:p14="http://schemas.microsoft.com/office/powerpoint/2010/main" val="212835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32DE5-E8C1-4544-9987-EA0AC7353BD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t name - Need to kn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9C648A-41FD-4F51-9440-1C3925ECD489}"/>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38200" y="182880"/>
            <a:ext cx="8904316" cy="3010424"/>
          </a:xfrm>
        </p:spPr>
        <p:txBody>
          <a:bodyPr anchor="b">
            <a:normAutofit/>
          </a:bodyPr>
          <a:lstStyle>
            <a:lvl1pPr algn="l">
              <a:defRPr sz="4800">
                <a:solidFill>
                  <a:schemeClr val="bg1"/>
                </a:solidFill>
                <a:latin typeface="+mj-lt"/>
              </a:defRPr>
            </a:lvl1pPr>
          </a:lstStyle>
          <a:p>
            <a:r>
              <a:rPr lang="en-US" dirty="0"/>
              <a:t>Click to edit Master title style</a:t>
            </a:r>
            <a:endParaRPr lang="nl-BE" dirty="0"/>
          </a:p>
        </p:txBody>
      </p:sp>
      <p:sp>
        <p:nvSpPr>
          <p:cNvPr id="3" name="Subtitle 2"/>
          <p:cNvSpPr>
            <a:spLocks noGrp="1"/>
          </p:cNvSpPr>
          <p:nvPr>
            <p:ph type="subTitle" idx="1"/>
          </p:nvPr>
        </p:nvSpPr>
        <p:spPr>
          <a:xfrm>
            <a:off x="838200" y="3345704"/>
            <a:ext cx="8904316" cy="1225435"/>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pic>
        <p:nvPicPr>
          <p:cNvPr id="6" name="Picture 5">
            <a:extLst>
              <a:ext uri="{FF2B5EF4-FFF2-40B4-BE49-F238E27FC236}">
                <a16:creationId xmlns:a16="http://schemas.microsoft.com/office/drawing/2014/main" id="{7251898E-2A55-FFF9-04B4-627886AC4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4103" y="5147510"/>
            <a:ext cx="1788840" cy="1358226"/>
          </a:xfrm>
          <a:prstGeom prst="rect">
            <a:avLst/>
          </a:prstGeom>
        </p:spPr>
      </p:pic>
      <p:pic>
        <p:nvPicPr>
          <p:cNvPr id="7" name="Picture 6" descr="A picture containing text, clipart, vector graphics&#10;&#10;Description automatically generated">
            <a:extLst>
              <a:ext uri="{FF2B5EF4-FFF2-40B4-BE49-F238E27FC236}">
                <a16:creationId xmlns:a16="http://schemas.microsoft.com/office/drawing/2014/main" id="{A24E7AE7-C57F-1107-4252-71596B4202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062" y="5183417"/>
            <a:ext cx="2516207" cy="1226929"/>
          </a:xfrm>
          <a:prstGeom prst="rect">
            <a:avLst/>
          </a:prstGeom>
        </p:spPr>
      </p:pic>
      <p:sp>
        <p:nvSpPr>
          <p:cNvPr id="9" name="TextBox 8">
            <a:extLst>
              <a:ext uri="{FF2B5EF4-FFF2-40B4-BE49-F238E27FC236}">
                <a16:creationId xmlns:a16="http://schemas.microsoft.com/office/drawing/2014/main" id="{9A39262A-86F7-A2D7-BBB2-0EA5A76FF88F}"/>
              </a:ext>
            </a:extLst>
          </p:cNvPr>
          <p:cNvSpPr txBox="1"/>
          <p:nvPr userDrawn="1"/>
        </p:nvSpPr>
        <p:spPr>
          <a:xfrm>
            <a:off x="147976" y="6087180"/>
            <a:ext cx="6486169" cy="646331"/>
          </a:xfrm>
          <a:prstGeom prst="rect">
            <a:avLst/>
          </a:prstGeom>
          <a:noFill/>
        </p:spPr>
        <p:txBody>
          <a:bodyPr wrap="square">
            <a:spAutoFit/>
          </a:bodyPr>
          <a:lstStyle/>
          <a:p>
            <a:r>
              <a:rPr lang="en-US" dirty="0">
                <a:solidFill>
                  <a:schemeClr val="bg1"/>
                </a:solidFill>
              </a:rPr>
              <a:t>Slide kit developed by </a:t>
            </a:r>
            <a:r>
              <a:rPr lang="en-US" dirty="0" err="1">
                <a:solidFill>
                  <a:schemeClr val="bg1"/>
                </a:solidFill>
              </a:rPr>
              <a:t>Issecam</a:t>
            </a:r>
            <a:r>
              <a:rPr lang="en-US" dirty="0">
                <a:solidFill>
                  <a:schemeClr val="bg1"/>
                </a:solidFill>
              </a:rPr>
              <a:t>. To be used solely by IPSEN in Belgium. NOT FOR DISTRIBUTION</a:t>
            </a:r>
            <a:endParaRPr lang="en-GB" dirty="0">
              <a:solidFill>
                <a:schemeClr val="bg1"/>
              </a:solidFill>
            </a:endParaRPr>
          </a:p>
        </p:txBody>
      </p:sp>
    </p:spTree>
    <p:extLst>
      <p:ext uri="{BB962C8B-B14F-4D97-AF65-F5344CB8AC3E}">
        <p14:creationId xmlns:p14="http://schemas.microsoft.com/office/powerpoint/2010/main" val="394043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vidence - Two columns">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44500" y="1539546"/>
            <a:ext cx="5216201" cy="3520071"/>
          </a:xfrm>
        </p:spPr>
        <p:txBody>
          <a:bodyPr anchor="ctr">
            <a:normAutofit/>
          </a:bodyPr>
          <a:lstStyle>
            <a:lvl1pPr marL="0" indent="0">
              <a:buNone/>
              <a:defRPr sz="1800">
                <a:solidFill>
                  <a:schemeClr val="tx1"/>
                </a:solidFill>
              </a:defRPr>
            </a:lvl1pPr>
          </a:lstStyle>
          <a:p>
            <a:pPr lvl="0"/>
            <a:r>
              <a:rPr lang="nl-BE" dirty="0"/>
              <a:t>Add object</a:t>
            </a:r>
          </a:p>
        </p:txBody>
      </p:sp>
      <p:sp>
        <p:nvSpPr>
          <p:cNvPr id="8" name="Text Placeholder 7"/>
          <p:cNvSpPr>
            <a:spLocks noGrp="1"/>
          </p:cNvSpPr>
          <p:nvPr>
            <p:ph type="body" sz="quarter" idx="11" hasCustomPrompt="1"/>
          </p:nvPr>
        </p:nvSpPr>
        <p:spPr>
          <a:xfrm>
            <a:off x="439846" y="5121940"/>
            <a:ext cx="5222551" cy="1166564"/>
          </a:xfrm>
        </p:spPr>
        <p:txBody>
          <a:bodyPr>
            <a:normAutofit/>
          </a:bodyPr>
          <a:lstStyle>
            <a:lvl1pPr marL="342900" indent="-342900">
              <a:buFont typeface="Wingdings" panose="05000000000000000000" pitchFamily="2" charset="2"/>
              <a:buChar char="Ø"/>
              <a:defRPr sz="2000">
                <a:solidFill>
                  <a:schemeClr val="tx1"/>
                </a:solidFill>
              </a:defRPr>
            </a:lvl1pPr>
            <a:lvl2pPr marL="800100" indent="-342900">
              <a:buFont typeface="Arial" panose="020B0604020202020204" pitchFamily="34" charset="0"/>
              <a:buChar char="•"/>
              <a:defRPr sz="2000">
                <a:solidFill>
                  <a:schemeClr val="tx1"/>
                </a:solidFill>
              </a:defRPr>
            </a:lvl2pPr>
            <a:lvl3pPr marL="1257300" indent="-342900">
              <a:buFont typeface="Arial" panose="020B0604020202020204" pitchFamily="34" charset="0"/>
              <a:buChar char="•"/>
              <a:defRPr sz="2000" baseline="0">
                <a:solidFill>
                  <a:schemeClr val="tx1"/>
                </a:solidFill>
              </a:defRPr>
            </a:lvl3pPr>
            <a:lvl4pPr marL="1371600" indent="0">
              <a:buFontTx/>
              <a:buNone/>
              <a:defRPr/>
            </a:lvl4pPr>
            <a:lvl5pPr marL="1828800" indent="0">
              <a:buFontTx/>
              <a:buNone/>
              <a:defRPr/>
            </a:lvl5pPr>
          </a:lstStyle>
          <a:p>
            <a:pPr lvl="0"/>
            <a:r>
              <a:rPr lang="en-US" dirty="0"/>
              <a:t>Add description</a:t>
            </a:r>
          </a:p>
          <a:p>
            <a:pPr lvl="1"/>
            <a:r>
              <a:rPr lang="en-US" dirty="0"/>
              <a:t>Second level</a:t>
            </a:r>
          </a:p>
          <a:p>
            <a:pPr lvl="2"/>
            <a:r>
              <a:rPr lang="en-US" dirty="0"/>
              <a:t>Third level</a:t>
            </a:r>
          </a:p>
        </p:txBody>
      </p:sp>
      <p:sp>
        <p:nvSpPr>
          <p:cNvPr id="4" name="Content Placeholder 5"/>
          <p:cNvSpPr>
            <a:spLocks noGrp="1"/>
          </p:cNvSpPr>
          <p:nvPr>
            <p:ph sz="quarter" idx="12" hasCustomPrompt="1"/>
          </p:nvPr>
        </p:nvSpPr>
        <p:spPr>
          <a:xfrm>
            <a:off x="6552811" y="1532600"/>
            <a:ext cx="5216201" cy="3520070"/>
          </a:xfrm>
        </p:spPr>
        <p:txBody>
          <a:bodyPr anchor="ctr">
            <a:normAutofit/>
          </a:bodyPr>
          <a:lstStyle>
            <a:lvl1pPr marL="0" indent="0">
              <a:buNone/>
              <a:defRPr sz="1800">
                <a:solidFill>
                  <a:schemeClr val="tx1"/>
                </a:solidFill>
              </a:defRPr>
            </a:lvl1pPr>
          </a:lstStyle>
          <a:p>
            <a:pPr lvl="0"/>
            <a:r>
              <a:rPr lang="nl-BE" dirty="0"/>
              <a:t>Add object</a:t>
            </a:r>
          </a:p>
        </p:txBody>
      </p:sp>
      <p:sp>
        <p:nvSpPr>
          <p:cNvPr id="5" name="Text Placeholder 7"/>
          <p:cNvSpPr>
            <a:spLocks noGrp="1"/>
          </p:cNvSpPr>
          <p:nvPr>
            <p:ph type="body" sz="quarter" idx="13" hasCustomPrompt="1"/>
          </p:nvPr>
        </p:nvSpPr>
        <p:spPr>
          <a:xfrm>
            <a:off x="6544651" y="5121940"/>
            <a:ext cx="5222551" cy="1166564"/>
          </a:xfrm>
        </p:spPr>
        <p:txBody>
          <a:bodyPr>
            <a:normAutofit/>
          </a:bodyPr>
          <a:lstStyle>
            <a:lvl1pPr marL="342900" indent="-342900">
              <a:buFont typeface="Wingdings" panose="05000000000000000000" pitchFamily="2" charset="2"/>
              <a:buChar char="Ø"/>
              <a:defRPr sz="2000">
                <a:solidFill>
                  <a:schemeClr val="tx1"/>
                </a:solidFill>
              </a:defRPr>
            </a:lvl1pPr>
            <a:lvl2pPr marL="800100" indent="-342900">
              <a:buFont typeface="Arial" panose="020B0604020202020204" pitchFamily="34" charset="0"/>
              <a:buChar char="•"/>
              <a:defRPr sz="2000">
                <a:solidFill>
                  <a:schemeClr val="tx1"/>
                </a:solidFill>
              </a:defRPr>
            </a:lvl2pPr>
            <a:lvl3pPr marL="1257300" indent="-342900">
              <a:buFont typeface="Arial" panose="020B0604020202020204" pitchFamily="34" charset="0"/>
              <a:buChar char="•"/>
              <a:defRPr sz="2000">
                <a:solidFill>
                  <a:schemeClr val="tx1"/>
                </a:solidFill>
              </a:defRPr>
            </a:lvl3pPr>
            <a:lvl4pPr marL="1371600" indent="0">
              <a:buFontTx/>
              <a:buNone/>
              <a:defRPr/>
            </a:lvl4pPr>
            <a:lvl5pPr marL="1828800" indent="0">
              <a:buFontTx/>
              <a:buNone/>
              <a:defRPr/>
            </a:lvl5pPr>
          </a:lstStyle>
          <a:p>
            <a:pPr lvl="0"/>
            <a:r>
              <a:rPr lang="en-US" dirty="0"/>
              <a:t>Add description</a:t>
            </a:r>
          </a:p>
          <a:p>
            <a:pPr lvl="1"/>
            <a:r>
              <a:rPr lang="en-US" dirty="0"/>
              <a:t>Second level</a:t>
            </a:r>
          </a:p>
          <a:p>
            <a:pPr lvl="2"/>
            <a:r>
              <a:rPr lang="en-US" dirty="0"/>
              <a:t>Third level</a:t>
            </a:r>
          </a:p>
        </p:txBody>
      </p:sp>
      <p:sp>
        <p:nvSpPr>
          <p:cNvPr id="11" name="Title 11"/>
          <p:cNvSpPr>
            <a:spLocks noGrp="1"/>
          </p:cNvSpPr>
          <p:nvPr>
            <p:ph type="title"/>
          </p:nvPr>
        </p:nvSpPr>
        <p:spPr>
          <a:xfrm>
            <a:off x="431800" y="243823"/>
            <a:ext cx="11337212" cy="544696"/>
          </a:xfrm>
        </p:spPr>
        <p:txBody>
          <a:bodyPr>
            <a:noAutofit/>
          </a:bodyPr>
          <a:lstStyle>
            <a:lvl1pPr>
              <a:defRPr sz="3600" b="1"/>
            </a:lvl1pPr>
          </a:lstStyle>
          <a:p>
            <a:r>
              <a:rPr lang="en-US"/>
              <a:t>Click to edit Master title style</a:t>
            </a:r>
            <a:endParaRPr lang="nl-BE" dirty="0"/>
          </a:p>
        </p:txBody>
      </p:sp>
      <p:cxnSp>
        <p:nvCxnSpPr>
          <p:cNvPr id="15" name="Straight Connector 14"/>
          <p:cNvCxnSpPr/>
          <p:nvPr userDrawn="1"/>
        </p:nvCxnSpPr>
        <p:spPr>
          <a:xfrm>
            <a:off x="6096000" y="1017037"/>
            <a:ext cx="0" cy="5542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7" name="Text Placeholder 7"/>
          <p:cNvSpPr>
            <a:spLocks noGrp="1"/>
          </p:cNvSpPr>
          <p:nvPr>
            <p:ph type="body" sz="quarter" idx="15" hasCustomPrompt="1"/>
          </p:nvPr>
        </p:nvSpPr>
        <p:spPr>
          <a:xfrm>
            <a:off x="438150" y="1035883"/>
            <a:ext cx="5222551"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8" name="Text Placeholder 7"/>
          <p:cNvSpPr>
            <a:spLocks noGrp="1"/>
          </p:cNvSpPr>
          <p:nvPr>
            <p:ph type="body" sz="quarter" idx="16" hasCustomPrompt="1"/>
          </p:nvPr>
        </p:nvSpPr>
        <p:spPr>
          <a:xfrm>
            <a:off x="6552811" y="1035883"/>
            <a:ext cx="5222551" cy="441339"/>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2" name="Rectangle 11">
            <a:extLst>
              <a:ext uri="{FF2B5EF4-FFF2-40B4-BE49-F238E27FC236}">
                <a16:creationId xmlns:a16="http://schemas.microsoft.com/office/drawing/2014/main" id="{9B355DD6-4CA3-4425-9D5F-444675FEE43C}"/>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DB85556-1127-4D69-8946-56E2049CEA7B}"/>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CB9B1221-0B38-A8D0-78FD-E8CF9C0033DA}"/>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1904275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idence - Two columns - visual only">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8150" y="1651519"/>
            <a:ext cx="5216201" cy="4636986"/>
          </a:xfrm>
        </p:spPr>
        <p:txBody>
          <a:bodyPr anchor="ctr">
            <a:normAutofit/>
          </a:bodyPr>
          <a:lstStyle>
            <a:lvl1pPr marL="0" indent="0">
              <a:buNone/>
              <a:defRPr sz="1800">
                <a:solidFill>
                  <a:schemeClr val="tx1"/>
                </a:solidFill>
              </a:defRPr>
            </a:lvl1pPr>
          </a:lstStyle>
          <a:p>
            <a:pPr lvl="0"/>
            <a:r>
              <a:rPr lang="nl-BE" dirty="0"/>
              <a:t>Add object</a:t>
            </a:r>
          </a:p>
        </p:txBody>
      </p:sp>
      <p:sp>
        <p:nvSpPr>
          <p:cNvPr id="4" name="Content Placeholder 5"/>
          <p:cNvSpPr>
            <a:spLocks noGrp="1"/>
          </p:cNvSpPr>
          <p:nvPr>
            <p:ph sz="quarter" idx="12" hasCustomPrompt="1"/>
          </p:nvPr>
        </p:nvSpPr>
        <p:spPr>
          <a:xfrm>
            <a:off x="6552811" y="1651519"/>
            <a:ext cx="5216201" cy="4636985"/>
          </a:xfrm>
        </p:spPr>
        <p:txBody>
          <a:bodyPr anchor="ctr">
            <a:normAutofit/>
          </a:bodyPr>
          <a:lstStyle>
            <a:lvl1pPr marL="0" indent="0">
              <a:buNone/>
              <a:defRPr sz="1800">
                <a:solidFill>
                  <a:schemeClr val="tx1"/>
                </a:solidFill>
              </a:defRPr>
            </a:lvl1pPr>
          </a:lstStyle>
          <a:p>
            <a:pPr lvl="0"/>
            <a:r>
              <a:rPr lang="nl-BE" dirty="0"/>
              <a:t>Add object</a:t>
            </a:r>
          </a:p>
        </p:txBody>
      </p:sp>
      <p:sp>
        <p:nvSpPr>
          <p:cNvPr id="11" name="Title 11"/>
          <p:cNvSpPr>
            <a:spLocks noGrp="1"/>
          </p:cNvSpPr>
          <p:nvPr>
            <p:ph type="title"/>
          </p:nvPr>
        </p:nvSpPr>
        <p:spPr>
          <a:xfrm>
            <a:off x="427394" y="252994"/>
            <a:ext cx="11337212" cy="544696"/>
          </a:xfrm>
        </p:spPr>
        <p:txBody>
          <a:bodyPr>
            <a:noAutofit/>
          </a:bodyPr>
          <a:lstStyle>
            <a:lvl1pPr>
              <a:defRPr sz="3600" b="1"/>
            </a:lvl1pPr>
          </a:lstStyle>
          <a:p>
            <a:r>
              <a:rPr lang="en-US"/>
              <a:t>Click to edit Master title style</a:t>
            </a:r>
            <a:endParaRPr lang="nl-BE" dirty="0"/>
          </a:p>
        </p:txBody>
      </p:sp>
      <p:cxnSp>
        <p:nvCxnSpPr>
          <p:cNvPr id="15" name="Straight Connector 14"/>
          <p:cNvCxnSpPr/>
          <p:nvPr userDrawn="1"/>
        </p:nvCxnSpPr>
        <p:spPr>
          <a:xfrm>
            <a:off x="6096000" y="1017037"/>
            <a:ext cx="0" cy="5542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7" name="Text Placeholder 7"/>
          <p:cNvSpPr>
            <a:spLocks noGrp="1"/>
          </p:cNvSpPr>
          <p:nvPr>
            <p:ph type="body" sz="quarter" idx="15" hasCustomPrompt="1"/>
          </p:nvPr>
        </p:nvSpPr>
        <p:spPr>
          <a:xfrm>
            <a:off x="438150" y="1147855"/>
            <a:ext cx="5222551"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8" name="Text Placeholder 7"/>
          <p:cNvSpPr>
            <a:spLocks noGrp="1"/>
          </p:cNvSpPr>
          <p:nvPr>
            <p:ph type="body" sz="quarter" idx="16" hasCustomPrompt="1"/>
          </p:nvPr>
        </p:nvSpPr>
        <p:spPr>
          <a:xfrm>
            <a:off x="6552811" y="1147855"/>
            <a:ext cx="5222551" cy="441339"/>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0" name="Rectangle 9">
            <a:extLst>
              <a:ext uri="{FF2B5EF4-FFF2-40B4-BE49-F238E27FC236}">
                <a16:creationId xmlns:a16="http://schemas.microsoft.com/office/drawing/2014/main" id="{DAE20544-444D-47E9-90CB-7FE18A2DB81D}"/>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2424375-D4B6-4253-BA9E-8A1EEABE2FE2}"/>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55C42FEA-56C0-15AE-4F69-1981D16FCBEA}"/>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4011518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vidence - Two columns - visual only">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8150" y="1017037"/>
            <a:ext cx="5216201" cy="5271468"/>
          </a:xfrm>
        </p:spPr>
        <p:txBody>
          <a:bodyPr anchor="ctr">
            <a:normAutofit/>
          </a:bodyPr>
          <a:lstStyle>
            <a:lvl1pPr marL="0" indent="0">
              <a:buNone/>
              <a:defRPr sz="1800">
                <a:solidFill>
                  <a:schemeClr val="tx1"/>
                </a:solidFill>
              </a:defRPr>
            </a:lvl1pPr>
          </a:lstStyle>
          <a:p>
            <a:pPr lvl="0"/>
            <a:r>
              <a:rPr lang="nl-BE" dirty="0"/>
              <a:t>Add object</a:t>
            </a:r>
          </a:p>
        </p:txBody>
      </p:sp>
      <p:sp>
        <p:nvSpPr>
          <p:cNvPr id="4" name="Content Placeholder 5"/>
          <p:cNvSpPr>
            <a:spLocks noGrp="1"/>
          </p:cNvSpPr>
          <p:nvPr>
            <p:ph sz="quarter" idx="12" hasCustomPrompt="1"/>
          </p:nvPr>
        </p:nvSpPr>
        <p:spPr>
          <a:xfrm>
            <a:off x="6552811" y="1017037"/>
            <a:ext cx="5216201" cy="5271467"/>
          </a:xfrm>
        </p:spPr>
        <p:txBody>
          <a:bodyPr anchor="ctr">
            <a:normAutofit/>
          </a:bodyPr>
          <a:lstStyle>
            <a:lvl1pPr marL="0" indent="0">
              <a:buNone/>
              <a:defRPr sz="1800">
                <a:solidFill>
                  <a:schemeClr val="tx1"/>
                </a:solidFill>
              </a:defRPr>
            </a:lvl1pPr>
          </a:lstStyle>
          <a:p>
            <a:pPr lvl="0"/>
            <a:r>
              <a:rPr lang="nl-BE" dirty="0"/>
              <a:t>Add object</a:t>
            </a:r>
          </a:p>
        </p:txBody>
      </p:sp>
      <p:sp>
        <p:nvSpPr>
          <p:cNvPr id="11" name="Title 11"/>
          <p:cNvSpPr>
            <a:spLocks noGrp="1"/>
          </p:cNvSpPr>
          <p:nvPr>
            <p:ph type="title"/>
          </p:nvPr>
        </p:nvSpPr>
        <p:spPr>
          <a:xfrm>
            <a:off x="427394" y="252994"/>
            <a:ext cx="11337212" cy="544696"/>
          </a:xfrm>
        </p:spPr>
        <p:txBody>
          <a:bodyPr>
            <a:noAutofit/>
          </a:bodyPr>
          <a:lstStyle>
            <a:lvl1pPr>
              <a:defRPr sz="3600" b="1"/>
            </a:lvl1pPr>
          </a:lstStyle>
          <a:p>
            <a:r>
              <a:rPr lang="en-US"/>
              <a:t>Click to edit Master title style</a:t>
            </a:r>
            <a:endParaRPr lang="nl-BE" dirty="0"/>
          </a:p>
        </p:txBody>
      </p:sp>
      <p:cxnSp>
        <p:nvCxnSpPr>
          <p:cNvPr id="15" name="Straight Connector 14"/>
          <p:cNvCxnSpPr/>
          <p:nvPr userDrawn="1"/>
        </p:nvCxnSpPr>
        <p:spPr>
          <a:xfrm>
            <a:off x="6096000" y="1017037"/>
            <a:ext cx="0" cy="5542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0" name="Rectangle 9">
            <a:extLst>
              <a:ext uri="{FF2B5EF4-FFF2-40B4-BE49-F238E27FC236}">
                <a16:creationId xmlns:a16="http://schemas.microsoft.com/office/drawing/2014/main" id="{DAE20544-444D-47E9-90CB-7FE18A2DB81D}"/>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B95FA3-6B4F-4AFB-A5C5-34DB11D6A706}"/>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7361C55D-1FDC-16CB-8902-A7A39A2B0C51}"/>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2941816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vidence - Two columns - visual only">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8151" y="1017037"/>
            <a:ext cx="3549130" cy="5271468"/>
          </a:xfrm>
        </p:spPr>
        <p:txBody>
          <a:bodyPr anchor="ctr">
            <a:normAutofit/>
          </a:bodyPr>
          <a:lstStyle>
            <a:lvl1pPr marL="0" indent="0">
              <a:buNone/>
              <a:defRPr sz="1800">
                <a:solidFill>
                  <a:schemeClr val="tx1"/>
                </a:solidFill>
              </a:defRPr>
            </a:lvl1pPr>
          </a:lstStyle>
          <a:p>
            <a:pPr lvl="0"/>
            <a:r>
              <a:rPr lang="nl-BE" dirty="0"/>
              <a:t>Add object</a:t>
            </a:r>
          </a:p>
        </p:txBody>
      </p:sp>
      <p:sp>
        <p:nvSpPr>
          <p:cNvPr id="4" name="Content Placeholder 5"/>
          <p:cNvSpPr>
            <a:spLocks noGrp="1"/>
          </p:cNvSpPr>
          <p:nvPr>
            <p:ph sz="quarter" idx="12" hasCustomPrompt="1"/>
          </p:nvPr>
        </p:nvSpPr>
        <p:spPr>
          <a:xfrm>
            <a:off x="4243486" y="1017037"/>
            <a:ext cx="3549130" cy="5271467"/>
          </a:xfrm>
        </p:spPr>
        <p:txBody>
          <a:bodyPr anchor="ctr">
            <a:normAutofit/>
          </a:bodyPr>
          <a:lstStyle>
            <a:lvl1pPr marL="0" indent="0">
              <a:buNone/>
              <a:defRPr sz="1800">
                <a:solidFill>
                  <a:schemeClr val="tx1"/>
                </a:solidFill>
              </a:defRPr>
            </a:lvl1pPr>
          </a:lstStyle>
          <a:p>
            <a:pPr lvl="0"/>
            <a:r>
              <a:rPr lang="nl-BE" dirty="0"/>
              <a:t>Add object</a:t>
            </a:r>
          </a:p>
        </p:txBody>
      </p:sp>
      <p:sp>
        <p:nvSpPr>
          <p:cNvPr id="11" name="Title 11"/>
          <p:cNvSpPr>
            <a:spLocks noGrp="1"/>
          </p:cNvSpPr>
          <p:nvPr>
            <p:ph type="title"/>
          </p:nvPr>
        </p:nvSpPr>
        <p:spPr>
          <a:xfrm>
            <a:off x="427394" y="252994"/>
            <a:ext cx="11337212" cy="544696"/>
          </a:xfrm>
        </p:spPr>
        <p:txBody>
          <a:bodyPr>
            <a:noAutofit/>
          </a:bodyPr>
          <a:lstStyle>
            <a:lvl1pPr>
              <a:defRPr sz="3600" b="1"/>
            </a:lvl1pPr>
          </a:lstStyle>
          <a:p>
            <a:r>
              <a:rPr lang="en-US"/>
              <a:t>Click to edit Master title style</a:t>
            </a:r>
            <a:endParaRPr lang="nl-BE" dirty="0"/>
          </a:p>
        </p:txBody>
      </p: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0" name="Rectangle 9">
            <a:extLst>
              <a:ext uri="{FF2B5EF4-FFF2-40B4-BE49-F238E27FC236}">
                <a16:creationId xmlns:a16="http://schemas.microsoft.com/office/drawing/2014/main" id="{DAE20544-444D-47E9-90CB-7FE18A2DB81D}"/>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5">
            <a:extLst>
              <a:ext uri="{FF2B5EF4-FFF2-40B4-BE49-F238E27FC236}">
                <a16:creationId xmlns:a16="http://schemas.microsoft.com/office/drawing/2014/main" id="{E439402C-AB7C-485E-8B18-BCB8DE436B58}"/>
              </a:ext>
            </a:extLst>
          </p:cNvPr>
          <p:cNvSpPr>
            <a:spLocks noGrp="1"/>
          </p:cNvSpPr>
          <p:nvPr>
            <p:ph sz="quarter" idx="15" hasCustomPrompt="1"/>
          </p:nvPr>
        </p:nvSpPr>
        <p:spPr>
          <a:xfrm>
            <a:off x="8048821" y="1017038"/>
            <a:ext cx="3549130" cy="5271467"/>
          </a:xfrm>
        </p:spPr>
        <p:txBody>
          <a:bodyPr anchor="ctr">
            <a:normAutofit/>
          </a:bodyPr>
          <a:lstStyle>
            <a:lvl1pPr marL="0" indent="0">
              <a:buNone/>
              <a:defRPr sz="1800">
                <a:solidFill>
                  <a:schemeClr val="tx1"/>
                </a:solidFill>
              </a:defRPr>
            </a:lvl1pPr>
          </a:lstStyle>
          <a:p>
            <a:pPr lvl="0"/>
            <a:r>
              <a:rPr lang="nl-BE" dirty="0"/>
              <a:t>Add object</a:t>
            </a:r>
          </a:p>
        </p:txBody>
      </p:sp>
      <p:sp>
        <p:nvSpPr>
          <p:cNvPr id="13" name="Rectangle 12">
            <a:extLst>
              <a:ext uri="{FF2B5EF4-FFF2-40B4-BE49-F238E27FC236}">
                <a16:creationId xmlns:a16="http://schemas.microsoft.com/office/drawing/2014/main" id="{379A7CC2-D99E-423B-987C-774FB51D09A4}"/>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5302B2ED-7E6F-D81D-D4E6-E0836C299D74}"/>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299957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Evidence - Two columns - visual only">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8151" y="1940765"/>
            <a:ext cx="3549130" cy="4347739"/>
          </a:xfrm>
        </p:spPr>
        <p:txBody>
          <a:bodyPr anchor="ctr">
            <a:normAutofit/>
          </a:bodyPr>
          <a:lstStyle>
            <a:lvl1pPr marL="0" indent="0">
              <a:buNone/>
              <a:defRPr sz="1800">
                <a:solidFill>
                  <a:schemeClr val="tx1"/>
                </a:solidFill>
              </a:defRPr>
            </a:lvl1pPr>
          </a:lstStyle>
          <a:p>
            <a:pPr lvl="0"/>
            <a:r>
              <a:rPr lang="nl-BE" dirty="0"/>
              <a:t>Add object</a:t>
            </a:r>
          </a:p>
        </p:txBody>
      </p:sp>
      <p:sp>
        <p:nvSpPr>
          <p:cNvPr id="4" name="Content Placeholder 5"/>
          <p:cNvSpPr>
            <a:spLocks noGrp="1"/>
          </p:cNvSpPr>
          <p:nvPr>
            <p:ph sz="quarter" idx="12" hasCustomPrompt="1"/>
          </p:nvPr>
        </p:nvSpPr>
        <p:spPr>
          <a:xfrm>
            <a:off x="4243486" y="1940766"/>
            <a:ext cx="3549130" cy="4347738"/>
          </a:xfrm>
        </p:spPr>
        <p:txBody>
          <a:bodyPr anchor="ctr">
            <a:normAutofit/>
          </a:bodyPr>
          <a:lstStyle>
            <a:lvl1pPr marL="0" indent="0">
              <a:buNone/>
              <a:defRPr sz="1800">
                <a:solidFill>
                  <a:schemeClr val="tx1"/>
                </a:solidFill>
              </a:defRPr>
            </a:lvl1pPr>
          </a:lstStyle>
          <a:p>
            <a:pPr lvl="0"/>
            <a:r>
              <a:rPr lang="nl-BE" dirty="0"/>
              <a:t>Add object</a:t>
            </a:r>
          </a:p>
        </p:txBody>
      </p:sp>
      <p:sp>
        <p:nvSpPr>
          <p:cNvPr id="11" name="Title 11"/>
          <p:cNvSpPr>
            <a:spLocks noGrp="1"/>
          </p:cNvSpPr>
          <p:nvPr>
            <p:ph type="title"/>
          </p:nvPr>
        </p:nvSpPr>
        <p:spPr>
          <a:xfrm>
            <a:off x="427394" y="252994"/>
            <a:ext cx="11337212" cy="544696"/>
          </a:xfrm>
        </p:spPr>
        <p:txBody>
          <a:bodyPr>
            <a:noAutofit/>
          </a:bodyPr>
          <a:lstStyle>
            <a:lvl1pPr>
              <a:defRPr sz="3600" b="1"/>
            </a:lvl1pPr>
          </a:lstStyle>
          <a:p>
            <a:r>
              <a:rPr lang="en-US"/>
              <a:t>Click to edit Master title style</a:t>
            </a:r>
            <a:endParaRPr lang="nl-BE" dirty="0"/>
          </a:p>
        </p:txBody>
      </p: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0" name="Rectangle 9">
            <a:extLst>
              <a:ext uri="{FF2B5EF4-FFF2-40B4-BE49-F238E27FC236}">
                <a16:creationId xmlns:a16="http://schemas.microsoft.com/office/drawing/2014/main" id="{DAE20544-444D-47E9-90CB-7FE18A2DB81D}"/>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5">
            <a:extLst>
              <a:ext uri="{FF2B5EF4-FFF2-40B4-BE49-F238E27FC236}">
                <a16:creationId xmlns:a16="http://schemas.microsoft.com/office/drawing/2014/main" id="{E439402C-AB7C-485E-8B18-BCB8DE436B58}"/>
              </a:ext>
            </a:extLst>
          </p:cNvPr>
          <p:cNvSpPr>
            <a:spLocks noGrp="1"/>
          </p:cNvSpPr>
          <p:nvPr>
            <p:ph sz="quarter" idx="15" hasCustomPrompt="1"/>
          </p:nvPr>
        </p:nvSpPr>
        <p:spPr>
          <a:xfrm>
            <a:off x="8048821" y="1940767"/>
            <a:ext cx="3549130" cy="4347738"/>
          </a:xfrm>
        </p:spPr>
        <p:txBody>
          <a:bodyPr anchor="ctr">
            <a:normAutofit/>
          </a:bodyPr>
          <a:lstStyle>
            <a:lvl1pPr marL="0" indent="0">
              <a:buNone/>
              <a:defRPr sz="1800">
                <a:solidFill>
                  <a:schemeClr val="tx1"/>
                </a:solidFill>
              </a:defRPr>
            </a:lvl1pPr>
          </a:lstStyle>
          <a:p>
            <a:pPr lvl="0"/>
            <a:r>
              <a:rPr lang="nl-BE" dirty="0"/>
              <a:t>Add object</a:t>
            </a:r>
          </a:p>
        </p:txBody>
      </p:sp>
      <p:sp>
        <p:nvSpPr>
          <p:cNvPr id="13" name="Rectangle 12">
            <a:extLst>
              <a:ext uri="{FF2B5EF4-FFF2-40B4-BE49-F238E27FC236}">
                <a16:creationId xmlns:a16="http://schemas.microsoft.com/office/drawing/2014/main" id="{379A7CC2-D99E-423B-987C-774FB51D09A4}"/>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2" name="Text Placeholder 7">
            <a:extLst>
              <a:ext uri="{FF2B5EF4-FFF2-40B4-BE49-F238E27FC236}">
                <a16:creationId xmlns:a16="http://schemas.microsoft.com/office/drawing/2014/main" id="{2314A124-9AEA-465C-BA82-0EEF381A48B9}"/>
              </a:ext>
            </a:extLst>
          </p:cNvPr>
          <p:cNvSpPr>
            <a:spLocks noGrp="1"/>
          </p:cNvSpPr>
          <p:nvPr>
            <p:ph type="body" sz="quarter" idx="16" hasCustomPrompt="1"/>
          </p:nvPr>
        </p:nvSpPr>
        <p:spPr>
          <a:xfrm>
            <a:off x="438152" y="1343791"/>
            <a:ext cx="3549130"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4" name="Text Placeholder 7">
            <a:extLst>
              <a:ext uri="{FF2B5EF4-FFF2-40B4-BE49-F238E27FC236}">
                <a16:creationId xmlns:a16="http://schemas.microsoft.com/office/drawing/2014/main" id="{6F4A3B01-3DE6-41EA-90D8-1B3DE119BB51}"/>
              </a:ext>
            </a:extLst>
          </p:cNvPr>
          <p:cNvSpPr>
            <a:spLocks noGrp="1"/>
          </p:cNvSpPr>
          <p:nvPr>
            <p:ph type="body" sz="quarter" idx="17" hasCustomPrompt="1"/>
          </p:nvPr>
        </p:nvSpPr>
        <p:spPr>
          <a:xfrm>
            <a:off x="4243486" y="1347084"/>
            <a:ext cx="3549130"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5" name="Text Placeholder 7">
            <a:extLst>
              <a:ext uri="{FF2B5EF4-FFF2-40B4-BE49-F238E27FC236}">
                <a16:creationId xmlns:a16="http://schemas.microsoft.com/office/drawing/2014/main" id="{DACF91E6-4945-431E-B184-B4F539887F88}"/>
              </a:ext>
            </a:extLst>
          </p:cNvPr>
          <p:cNvSpPr>
            <a:spLocks noGrp="1"/>
          </p:cNvSpPr>
          <p:nvPr>
            <p:ph type="body" sz="quarter" idx="18" hasCustomPrompt="1"/>
          </p:nvPr>
        </p:nvSpPr>
        <p:spPr>
          <a:xfrm>
            <a:off x="8048820" y="1343791"/>
            <a:ext cx="3549130"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2" name="TextBox 1">
            <a:extLst>
              <a:ext uri="{FF2B5EF4-FFF2-40B4-BE49-F238E27FC236}">
                <a16:creationId xmlns:a16="http://schemas.microsoft.com/office/drawing/2014/main" id="{7979B060-8BCD-FC89-010D-75633215EF78}"/>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1585326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et name - Need to kn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9C648A-41FD-4F51-9440-1C3925ECD489}"/>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38200" y="1122362"/>
            <a:ext cx="10515600" cy="3792537"/>
          </a:xfrm>
        </p:spPr>
        <p:txBody>
          <a:bodyPr anchor="b">
            <a:normAutofit/>
          </a:bodyPr>
          <a:lstStyle>
            <a:lvl1pPr algn="l">
              <a:defRPr sz="4800">
                <a:solidFill>
                  <a:schemeClr val="bg1"/>
                </a:solidFill>
                <a:latin typeface="+mj-lt"/>
              </a:defRPr>
            </a:lvl1pPr>
          </a:lstStyle>
          <a:p>
            <a:r>
              <a:rPr lang="en-US"/>
              <a:t>Click to edit Master title style</a:t>
            </a:r>
            <a:endParaRPr lang="nl-BE"/>
          </a:p>
        </p:txBody>
      </p:sp>
      <p:sp>
        <p:nvSpPr>
          <p:cNvPr id="3" name="Subtitle 2"/>
          <p:cNvSpPr>
            <a:spLocks noGrp="1"/>
          </p:cNvSpPr>
          <p:nvPr>
            <p:ph type="subTitle" idx="1"/>
          </p:nvPr>
        </p:nvSpPr>
        <p:spPr>
          <a:xfrm>
            <a:off x="838200" y="5067299"/>
            <a:ext cx="10515600" cy="1225435"/>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dirty="0"/>
          </a:p>
        </p:txBody>
      </p:sp>
      <p:sp>
        <p:nvSpPr>
          <p:cNvPr id="5" name="TextBox 4">
            <a:extLst>
              <a:ext uri="{FF2B5EF4-FFF2-40B4-BE49-F238E27FC236}">
                <a16:creationId xmlns:a16="http://schemas.microsoft.com/office/drawing/2014/main" id="{5E9FE70A-B773-600B-21F3-BBEB5877ED92}"/>
              </a:ext>
            </a:extLst>
          </p:cNvPr>
          <p:cNvSpPr txBox="1"/>
          <p:nvPr userDrawn="1"/>
        </p:nvSpPr>
        <p:spPr>
          <a:xfrm>
            <a:off x="147976" y="6087180"/>
            <a:ext cx="6486169" cy="646331"/>
          </a:xfrm>
          <a:prstGeom prst="rect">
            <a:avLst/>
          </a:prstGeom>
          <a:noFill/>
        </p:spPr>
        <p:txBody>
          <a:bodyPr wrap="square">
            <a:spAutoFit/>
          </a:bodyPr>
          <a:lstStyle/>
          <a:p>
            <a:r>
              <a:rPr lang="en-US" dirty="0">
                <a:solidFill>
                  <a:schemeClr val="bg1"/>
                </a:solidFill>
              </a:rPr>
              <a:t>Slide kit developed by </a:t>
            </a:r>
            <a:r>
              <a:rPr lang="en-US" dirty="0" err="1">
                <a:solidFill>
                  <a:schemeClr val="bg1"/>
                </a:solidFill>
              </a:rPr>
              <a:t>Issecam</a:t>
            </a:r>
            <a:r>
              <a:rPr lang="en-US" dirty="0">
                <a:solidFill>
                  <a:schemeClr val="bg1"/>
                </a:solidFill>
              </a:rPr>
              <a:t>. To be used solely by IPSEN in Belgium. NOT FOR DISTRIBUTION</a:t>
            </a:r>
            <a:endParaRPr lang="en-GB" dirty="0">
              <a:solidFill>
                <a:schemeClr val="bg1"/>
              </a:solidFill>
            </a:endParaRPr>
          </a:p>
        </p:txBody>
      </p:sp>
    </p:spTree>
    <p:extLst>
      <p:ext uri="{BB962C8B-B14F-4D97-AF65-F5344CB8AC3E}">
        <p14:creationId xmlns:p14="http://schemas.microsoft.com/office/powerpoint/2010/main" val="147847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et name - Need to kn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9C648A-41FD-4F51-9440-1C3925ECD489}"/>
              </a:ext>
            </a:extLst>
          </p:cNvPr>
          <p:cNvSpPr/>
          <p:nvPr userDrawn="1"/>
        </p:nvSpPr>
        <p:spPr>
          <a:xfrm>
            <a:off x="0" y="8313"/>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B6423BA-09DD-4581-87CA-5E2AF3ADBCF1}"/>
              </a:ext>
            </a:extLst>
          </p:cNvPr>
          <p:cNvSpPr/>
          <p:nvPr userDrawn="1"/>
        </p:nvSpPr>
        <p:spPr>
          <a:xfrm>
            <a:off x="0" y="4914899"/>
            <a:ext cx="12192000" cy="674138"/>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838200" y="1047545"/>
            <a:ext cx="10515600" cy="3792537"/>
          </a:xfrm>
        </p:spPr>
        <p:txBody>
          <a:bodyPr anchor="b">
            <a:normAutofit/>
          </a:bodyPr>
          <a:lstStyle>
            <a:lvl1pPr algn="l">
              <a:defRPr sz="4800">
                <a:solidFill>
                  <a:schemeClr val="bg1"/>
                </a:solidFill>
                <a:latin typeface="+mj-lt"/>
              </a:defRPr>
            </a:lvl1pPr>
          </a:lstStyle>
          <a:p>
            <a:r>
              <a:rPr lang="en-US"/>
              <a:t>Click to edit Master title style</a:t>
            </a:r>
            <a:endParaRPr lang="nl-BE"/>
          </a:p>
        </p:txBody>
      </p:sp>
      <p:sp>
        <p:nvSpPr>
          <p:cNvPr id="3" name="Subtitle 2"/>
          <p:cNvSpPr>
            <a:spLocks noGrp="1"/>
          </p:cNvSpPr>
          <p:nvPr>
            <p:ph type="subTitle" idx="1"/>
          </p:nvPr>
        </p:nvSpPr>
        <p:spPr>
          <a:xfrm>
            <a:off x="838200" y="5025735"/>
            <a:ext cx="10515600" cy="521738"/>
          </a:xfrm>
        </p:spPr>
        <p:txBody>
          <a:bodyPr>
            <a:normAutofit/>
          </a:bodyPr>
          <a:lstStyle>
            <a:lvl1pPr marL="0" indent="0" algn="l">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6" name="TextBox 5">
            <a:extLst>
              <a:ext uri="{FF2B5EF4-FFF2-40B4-BE49-F238E27FC236}">
                <a16:creationId xmlns:a16="http://schemas.microsoft.com/office/drawing/2014/main" id="{169F4693-5300-24B9-12E2-445AAE3A88D8}"/>
              </a:ext>
            </a:extLst>
          </p:cNvPr>
          <p:cNvSpPr txBox="1"/>
          <p:nvPr userDrawn="1"/>
        </p:nvSpPr>
        <p:spPr>
          <a:xfrm>
            <a:off x="147976" y="6087180"/>
            <a:ext cx="6486169" cy="646331"/>
          </a:xfrm>
          <a:prstGeom prst="rect">
            <a:avLst/>
          </a:prstGeom>
          <a:noFill/>
        </p:spPr>
        <p:txBody>
          <a:bodyPr wrap="square">
            <a:spAutoFit/>
          </a:bodyPr>
          <a:lstStyle/>
          <a:p>
            <a:r>
              <a:rPr lang="en-US" dirty="0">
                <a:solidFill>
                  <a:schemeClr val="bg1"/>
                </a:solidFill>
              </a:rPr>
              <a:t>Slide kit developed by </a:t>
            </a:r>
            <a:r>
              <a:rPr lang="en-US" dirty="0" err="1">
                <a:solidFill>
                  <a:schemeClr val="bg1"/>
                </a:solidFill>
              </a:rPr>
              <a:t>Issecam</a:t>
            </a:r>
            <a:r>
              <a:rPr lang="en-US" dirty="0">
                <a:solidFill>
                  <a:schemeClr val="bg1"/>
                </a:solidFill>
              </a:rPr>
              <a:t>. To be used solely by IPSEN in Belgium. NOT FOR DISTRIBUTION</a:t>
            </a:r>
            <a:endParaRPr lang="en-GB" dirty="0">
              <a:solidFill>
                <a:schemeClr val="bg1"/>
              </a:solidFill>
            </a:endParaRPr>
          </a:p>
        </p:txBody>
      </p:sp>
    </p:spTree>
    <p:extLst>
      <p:ext uri="{BB962C8B-B14F-4D97-AF65-F5344CB8AC3E}">
        <p14:creationId xmlns:p14="http://schemas.microsoft.com/office/powerpoint/2010/main" val="18116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linical problem">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DA95BC-6508-476A-B4F3-F6CA106544FE}"/>
              </a:ext>
            </a:extLst>
          </p:cNvPr>
          <p:cNvSpPr/>
          <p:nvPr userDrawn="1"/>
        </p:nvSpPr>
        <p:spPr>
          <a:xfrm>
            <a:off x="0" y="4459332"/>
            <a:ext cx="12192000" cy="2398668"/>
          </a:xfrm>
          <a:prstGeom prst="rect">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A8A630E-B558-48FD-85D6-6308FF827623}"/>
              </a:ext>
            </a:extLst>
          </p:cNvPr>
          <p:cNvSpPr/>
          <p:nvPr userDrawn="1"/>
        </p:nvSpPr>
        <p:spPr>
          <a:xfrm>
            <a:off x="0" y="1"/>
            <a:ext cx="12192000" cy="44598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532280"/>
            <a:ext cx="9442450" cy="2852737"/>
          </a:xfrm>
        </p:spPr>
        <p:txBody>
          <a:bodyPr anchor="b">
            <a:normAutofit/>
          </a:bodyPr>
          <a:lstStyle>
            <a:lvl1pPr>
              <a:defRPr sz="5400">
                <a:solidFill>
                  <a:schemeClr val="bg1"/>
                </a:solidFill>
              </a:defRPr>
            </a:lvl1pPr>
          </a:lstStyle>
          <a:p>
            <a:r>
              <a:rPr lang="en-US"/>
              <a:t>Click to edit Master title style</a:t>
            </a:r>
            <a:endParaRPr lang="nl-BE"/>
          </a:p>
        </p:txBody>
      </p:sp>
      <p:sp>
        <p:nvSpPr>
          <p:cNvPr id="3" name="Text Placeholder 2"/>
          <p:cNvSpPr>
            <a:spLocks noGrp="1"/>
          </p:cNvSpPr>
          <p:nvPr>
            <p:ph type="body" idx="1"/>
          </p:nvPr>
        </p:nvSpPr>
        <p:spPr>
          <a:xfrm>
            <a:off x="831850" y="4589463"/>
            <a:ext cx="9442450" cy="1500187"/>
          </a:xfrm>
        </p:spPr>
        <p:txBody>
          <a:bodyPr/>
          <a:lstStyle>
            <a:lvl1pPr marL="342900" indent="-342900">
              <a:buFont typeface="Wingdings" panose="05000000000000000000" pitchFamily="2" charset="2"/>
              <a:buChar char="Ø"/>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A40C10C9-5E90-410E-85E6-DE00BC8116F9}"/>
              </a:ext>
            </a:extLst>
          </p:cNvPr>
          <p:cNvPicPr>
            <a:picLocks noChangeAspect="1"/>
          </p:cNvPicPr>
          <p:nvPr userDrawn="1"/>
        </p:nvPicPr>
        <p:blipFill rotWithShape="1">
          <a:blip r:embed="rId2"/>
          <a:srcRect l="34527" t="26542" r="35104" b="39315"/>
          <a:stretch/>
        </p:blipFill>
        <p:spPr>
          <a:xfrm>
            <a:off x="10281480" y="1787874"/>
            <a:ext cx="1649339" cy="2341548"/>
          </a:xfrm>
          <a:prstGeom prst="rect">
            <a:avLst/>
          </a:prstGeom>
        </p:spPr>
      </p:pic>
      <p:sp>
        <p:nvSpPr>
          <p:cNvPr id="6" name="TextBox 5">
            <a:extLst>
              <a:ext uri="{FF2B5EF4-FFF2-40B4-BE49-F238E27FC236}">
                <a16:creationId xmlns:a16="http://schemas.microsoft.com/office/drawing/2014/main" id="{F04AC496-688B-F79A-B181-248F73A69FE6}"/>
              </a:ext>
            </a:extLst>
          </p:cNvPr>
          <p:cNvSpPr txBox="1"/>
          <p:nvPr userDrawn="1"/>
        </p:nvSpPr>
        <p:spPr>
          <a:xfrm>
            <a:off x="147976" y="6087180"/>
            <a:ext cx="6486169" cy="646331"/>
          </a:xfrm>
          <a:prstGeom prst="rect">
            <a:avLst/>
          </a:prstGeom>
          <a:noFill/>
        </p:spPr>
        <p:txBody>
          <a:bodyPr wrap="square">
            <a:spAutoFit/>
          </a:bodyPr>
          <a:lstStyle/>
          <a:p>
            <a:r>
              <a:rPr lang="en-US" dirty="0">
                <a:solidFill>
                  <a:schemeClr val="bg1"/>
                </a:solidFill>
              </a:rPr>
              <a:t>Slide kit developed by </a:t>
            </a:r>
            <a:r>
              <a:rPr lang="en-US" dirty="0" err="1">
                <a:solidFill>
                  <a:schemeClr val="bg1"/>
                </a:solidFill>
              </a:rPr>
              <a:t>Issecam</a:t>
            </a:r>
            <a:r>
              <a:rPr lang="en-US" dirty="0">
                <a:solidFill>
                  <a:schemeClr val="bg1"/>
                </a:solidFill>
              </a:rPr>
              <a:t>. To be used solely by IPSEN in Belgium. NOT FOR DISTRIBUTION</a:t>
            </a:r>
            <a:endParaRPr lang="en-GB" dirty="0">
              <a:solidFill>
                <a:schemeClr val="bg1"/>
              </a:solidFill>
            </a:endParaRPr>
          </a:p>
        </p:txBody>
      </p:sp>
    </p:spTree>
    <p:extLst>
      <p:ext uri="{BB962C8B-B14F-4D97-AF65-F5344CB8AC3E}">
        <p14:creationId xmlns:p14="http://schemas.microsoft.com/office/powerpoint/2010/main" val="405902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3378201"/>
            <a:ext cx="12192000" cy="3479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31850" y="901700"/>
            <a:ext cx="9442450" cy="2120899"/>
          </a:xfrm>
        </p:spPr>
        <p:txBody>
          <a:bodyPr anchor="b">
            <a:normAutofit/>
          </a:bodyPr>
          <a:lstStyle>
            <a:lvl1pPr>
              <a:defRPr sz="2800" i="1">
                <a:solidFill>
                  <a:schemeClr val="bg1"/>
                </a:solidFill>
                <a:latin typeface="+mj-lt"/>
              </a:defRPr>
            </a:lvl1pPr>
          </a:lstStyle>
          <a:p>
            <a:r>
              <a:rPr lang="en-US"/>
              <a:t>Click to edit Master title style</a:t>
            </a:r>
            <a:endParaRPr lang="nl-BE" dirty="0"/>
          </a:p>
        </p:txBody>
      </p:sp>
      <p:sp>
        <p:nvSpPr>
          <p:cNvPr id="3" name="Text Placeholder 2"/>
          <p:cNvSpPr>
            <a:spLocks noGrp="1"/>
          </p:cNvSpPr>
          <p:nvPr>
            <p:ph type="body" idx="1"/>
          </p:nvPr>
        </p:nvSpPr>
        <p:spPr>
          <a:xfrm>
            <a:off x="831850" y="4114800"/>
            <a:ext cx="10763250" cy="2539999"/>
          </a:xfrm>
        </p:spPr>
        <p:txBody>
          <a:bodyPr>
            <a:normAutofit/>
          </a:bodyPr>
          <a:lstStyle>
            <a:lvl1pPr marL="0" indent="0">
              <a:buNone/>
              <a:defRPr sz="32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Box 8"/>
          <p:cNvSpPr txBox="1"/>
          <p:nvPr userDrawn="1"/>
        </p:nvSpPr>
        <p:spPr>
          <a:xfrm>
            <a:off x="831850" y="3619500"/>
            <a:ext cx="3016250" cy="338554"/>
          </a:xfrm>
          <a:prstGeom prst="rect">
            <a:avLst/>
          </a:prstGeom>
          <a:noFill/>
        </p:spPr>
        <p:txBody>
          <a:bodyPr wrap="square" rtlCol="0">
            <a:spAutoFit/>
          </a:bodyPr>
          <a:lstStyle/>
          <a:p>
            <a:r>
              <a:rPr lang="nl-BE" sz="1600" cap="all" dirty="0">
                <a:solidFill>
                  <a:schemeClr val="tx1"/>
                </a:solidFill>
              </a:rPr>
              <a:t>Take</a:t>
            </a:r>
            <a:r>
              <a:rPr lang="nl-BE" sz="1600" cap="all" baseline="0" dirty="0">
                <a:solidFill>
                  <a:schemeClr val="tx1"/>
                </a:solidFill>
              </a:rPr>
              <a:t> home message</a:t>
            </a:r>
            <a:endParaRPr lang="nl-BE" sz="1600" cap="all" dirty="0">
              <a:solidFill>
                <a:schemeClr val="tx1"/>
              </a:solidFill>
            </a:endParaRPr>
          </a:p>
        </p:txBody>
      </p:sp>
      <p:sp>
        <p:nvSpPr>
          <p:cNvPr id="10" name="Rectangle 9">
            <a:extLst>
              <a:ext uri="{FF2B5EF4-FFF2-40B4-BE49-F238E27FC236}">
                <a16:creationId xmlns:a16="http://schemas.microsoft.com/office/drawing/2014/main" id="{06CFB5CC-7431-4BF7-A9AA-56F49DA9F04D}"/>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 name="TextBox 3">
            <a:extLst>
              <a:ext uri="{FF2B5EF4-FFF2-40B4-BE49-F238E27FC236}">
                <a16:creationId xmlns:a16="http://schemas.microsoft.com/office/drawing/2014/main" id="{CD02EB52-DC1A-CFA9-E4E6-9D5D5CE29B2B}"/>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228886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idence - Illustrate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5029200" cy="68580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 name="Title 1"/>
          <p:cNvSpPr>
            <a:spLocks noGrp="1"/>
          </p:cNvSpPr>
          <p:nvPr>
            <p:ph type="title"/>
          </p:nvPr>
        </p:nvSpPr>
        <p:spPr>
          <a:xfrm>
            <a:off x="509588" y="53441"/>
            <a:ext cx="4062412" cy="1218682"/>
          </a:xfrm>
        </p:spPr>
        <p:txBody>
          <a:bodyPr anchor="b">
            <a:normAutofit/>
          </a:bodyPr>
          <a:lstStyle>
            <a:lvl1pPr>
              <a:defRPr sz="2800" b="1">
                <a:solidFill>
                  <a:schemeClr val="tx1"/>
                </a:solidFill>
              </a:defRPr>
            </a:lvl1pPr>
          </a:lstStyle>
          <a:p>
            <a:r>
              <a:rPr lang="en-US"/>
              <a:t>Click to edit Master title style</a:t>
            </a:r>
            <a:endParaRPr lang="nl-BE"/>
          </a:p>
        </p:txBody>
      </p:sp>
      <p:sp>
        <p:nvSpPr>
          <p:cNvPr id="3" name="Content Placeholder 2"/>
          <p:cNvSpPr>
            <a:spLocks noGrp="1"/>
          </p:cNvSpPr>
          <p:nvPr>
            <p:ph idx="1"/>
          </p:nvPr>
        </p:nvSpPr>
        <p:spPr>
          <a:xfrm>
            <a:off x="5551488" y="987425"/>
            <a:ext cx="6172200" cy="4873625"/>
          </a:xfrm>
        </p:spPr>
        <p:txBody>
          <a:bodyPr>
            <a:normAutofit/>
          </a:bodyPr>
          <a:lstStyle>
            <a:lvl1pPr marL="0" indent="0">
              <a:buNone/>
              <a:defRPr sz="2400">
                <a:solidFill>
                  <a:schemeClr val="tx1"/>
                </a:solidFill>
                <a:latin typeface="+mj-lt"/>
              </a:defRPr>
            </a:lvl1pPr>
            <a:lvl2pPr marL="457200" indent="0">
              <a:buNone/>
              <a:defRPr sz="20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ext Placeholder 3"/>
          <p:cNvSpPr>
            <a:spLocks noGrp="1"/>
          </p:cNvSpPr>
          <p:nvPr>
            <p:ph type="body" sz="half" idx="2"/>
          </p:nvPr>
        </p:nvSpPr>
        <p:spPr>
          <a:xfrm>
            <a:off x="509588" y="1504604"/>
            <a:ext cx="4062412" cy="4807296"/>
          </a:xfrm>
        </p:spPr>
        <p:txBody>
          <a:bodyPr>
            <a:normAutofit/>
          </a:bodyPr>
          <a:lstStyle>
            <a:lvl1pPr marL="285750" indent="-285750">
              <a:buFont typeface="Courier New" panose="02070309020205020404" pitchFamily="49" charset="0"/>
              <a:buChar char="o"/>
              <a:defRPr sz="2000">
                <a:solidFill>
                  <a:schemeClr val="tx1"/>
                </a:solidFill>
              </a:defRPr>
            </a:lvl1pPr>
            <a:lvl2pPr marL="576000" indent="-285750">
              <a:buFont typeface="Arial" panose="020B0604020202020204" pitchFamily="34" charset="0"/>
              <a:buChar char="•"/>
              <a:defRPr sz="1800" baseline="0">
                <a:solidFill>
                  <a:schemeClr val="tx1"/>
                </a:solidFill>
              </a:defRPr>
            </a:lvl2pPr>
            <a:lvl3pPr marL="864000" indent="-285750">
              <a:buFont typeface="Arial" panose="020B0604020202020204" pitchFamily="34" charset="0"/>
              <a:buChar char="•"/>
              <a:defRPr sz="1600" baseline="0">
                <a:solidFill>
                  <a:schemeClr val="tx1"/>
                </a:solidFill>
              </a:defRPr>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p:txBody>
      </p:sp>
      <p:sp>
        <p:nvSpPr>
          <p:cNvPr id="14"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9" name="Rectangle 8">
            <a:extLst>
              <a:ext uri="{FF2B5EF4-FFF2-40B4-BE49-F238E27FC236}">
                <a16:creationId xmlns:a16="http://schemas.microsoft.com/office/drawing/2014/main" id="{D3D85E12-2DBB-4C9B-8F12-C372D69C55EC}"/>
              </a:ext>
            </a:extLst>
          </p:cNvPr>
          <p:cNvSpPr/>
          <p:nvPr userDrawn="1"/>
        </p:nvSpPr>
        <p:spPr>
          <a:xfrm>
            <a:off x="0" y="1"/>
            <a:ext cx="363894" cy="13255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4FEF69B-1F3F-4E3D-8F86-F035A1A16CC9}"/>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 name="TextBox 4">
            <a:extLst>
              <a:ext uri="{FF2B5EF4-FFF2-40B4-BE49-F238E27FC236}">
                <a16:creationId xmlns:a16="http://schemas.microsoft.com/office/drawing/2014/main" id="{27CCAD86-8DC9-AEA0-5DB1-CEFFF1EE7EB5}"/>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373570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idence - Full slide">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5019869"/>
            <a:ext cx="12179300" cy="183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Content Placeholder 5"/>
          <p:cNvSpPr>
            <a:spLocks noGrp="1"/>
          </p:cNvSpPr>
          <p:nvPr>
            <p:ph sz="quarter" idx="10" hasCustomPrompt="1"/>
          </p:nvPr>
        </p:nvSpPr>
        <p:spPr>
          <a:xfrm>
            <a:off x="755780" y="980900"/>
            <a:ext cx="10422294" cy="3972465"/>
          </a:xfrm>
        </p:spPr>
        <p:txBody>
          <a:bodyPr anchor="ctr">
            <a:normAutofit/>
          </a:bodyPr>
          <a:lstStyle>
            <a:lvl1pPr marL="0" indent="0">
              <a:buNone/>
              <a:defRPr sz="1800"/>
            </a:lvl1pPr>
          </a:lstStyle>
          <a:p>
            <a:pPr lvl="0"/>
            <a:r>
              <a:rPr lang="nl-BE" dirty="0"/>
              <a:t>Add object</a:t>
            </a:r>
          </a:p>
        </p:txBody>
      </p:sp>
      <p:sp>
        <p:nvSpPr>
          <p:cNvPr id="8" name="Text Placeholder 7"/>
          <p:cNvSpPr>
            <a:spLocks noGrp="1"/>
          </p:cNvSpPr>
          <p:nvPr>
            <p:ph type="body" sz="quarter" idx="11" hasCustomPrompt="1"/>
          </p:nvPr>
        </p:nvSpPr>
        <p:spPr>
          <a:xfrm>
            <a:off x="431800" y="5262599"/>
            <a:ext cx="11334750" cy="1063625"/>
          </a:xfrm>
        </p:spPr>
        <p:txBody>
          <a:bodyPr>
            <a:normAutofit/>
          </a:bodyPr>
          <a:lstStyle>
            <a:lvl1pPr marL="0" indent="0">
              <a:buFont typeface="Arial" panose="020B0604020202020204" pitchFamily="34" charset="0"/>
              <a:buNone/>
              <a:defRPr sz="2000">
                <a:solidFill>
                  <a:schemeClr val="tx1"/>
                </a:solidFill>
              </a:defRPr>
            </a:lvl1pPr>
            <a:lvl2pPr marL="742950" indent="-285750">
              <a:buFont typeface="Arial" panose="020B0604020202020204" pitchFamily="34" charset="0"/>
              <a:buChar char="•"/>
              <a:defRPr sz="2000">
                <a:solidFill>
                  <a:schemeClr val="tx1"/>
                </a:solidFill>
              </a:defRPr>
            </a:lvl2pPr>
            <a:lvl3pPr marL="1200150" indent="-285750">
              <a:buFont typeface="Arial" panose="020B0604020202020204" pitchFamily="34" charset="0"/>
              <a:buChar char="•"/>
              <a:defRPr sz="2000">
                <a:solidFill>
                  <a:schemeClr val="tx1"/>
                </a:solidFill>
              </a:defRPr>
            </a:lvl3pPr>
            <a:lvl4pPr marL="1371600" indent="0">
              <a:buFontTx/>
              <a:buNone/>
              <a:defRPr/>
            </a:lvl4pPr>
            <a:lvl5pPr marL="1828800" indent="0">
              <a:buFontTx/>
              <a:buNone/>
              <a:defRPr/>
            </a:lvl5pPr>
          </a:lstStyle>
          <a:p>
            <a:pPr lvl="0"/>
            <a:r>
              <a:rPr lang="en-US" dirty="0"/>
              <a:t>Add description</a:t>
            </a:r>
          </a:p>
          <a:p>
            <a:pPr lvl="1"/>
            <a:r>
              <a:rPr lang="en-US" dirty="0"/>
              <a:t>Second level</a:t>
            </a:r>
          </a:p>
          <a:p>
            <a:pPr lvl="2"/>
            <a:r>
              <a:rPr lang="en-US" dirty="0"/>
              <a:t>Third level</a:t>
            </a:r>
          </a:p>
        </p:txBody>
      </p:sp>
      <p:sp>
        <p:nvSpPr>
          <p:cNvPr id="12" name="Title 11"/>
          <p:cNvSpPr>
            <a:spLocks noGrp="1"/>
          </p:cNvSpPr>
          <p:nvPr>
            <p:ph type="title"/>
          </p:nvPr>
        </p:nvSpPr>
        <p:spPr>
          <a:xfrm>
            <a:off x="431800" y="176666"/>
            <a:ext cx="10922000" cy="511821"/>
          </a:xfrm>
        </p:spPr>
        <p:txBody>
          <a:bodyPr>
            <a:noAutofit/>
          </a:bodyPr>
          <a:lstStyle>
            <a:lvl1pPr>
              <a:defRPr sz="3600" b="1"/>
            </a:lvl1pPr>
          </a:lstStyle>
          <a:p>
            <a:r>
              <a:rPr lang="en-US"/>
              <a:t>Click to edit Master title style</a:t>
            </a:r>
            <a:endParaRPr lang="nl-BE" dirty="0"/>
          </a:p>
        </p:txBody>
      </p: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8" name="Rectangle 17">
            <a:extLst>
              <a:ext uri="{FF2B5EF4-FFF2-40B4-BE49-F238E27FC236}">
                <a16:creationId xmlns:a16="http://schemas.microsoft.com/office/drawing/2014/main" id="{8DBAFF84-40E9-434E-A286-7D867215B78A}"/>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4774627-9B66-4305-945C-CD3F2A0A6C24}"/>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6438EBB7-3F07-5B7A-8372-3C210A3C0AD5}"/>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1725723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idence - Big picture">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1800" y="1064029"/>
            <a:ext cx="10922000" cy="5380110"/>
          </a:xfrm>
        </p:spPr>
        <p:txBody>
          <a:bodyPr anchor="ctr">
            <a:normAutofit/>
          </a:bodyPr>
          <a:lstStyle>
            <a:lvl1pPr marL="0" indent="0">
              <a:buNone/>
              <a:defRPr sz="1800"/>
            </a:lvl1pPr>
          </a:lstStyle>
          <a:p>
            <a:pPr lvl="0"/>
            <a:r>
              <a:rPr lang="nl-BE" dirty="0"/>
              <a:t>Add object</a:t>
            </a:r>
          </a:p>
        </p:txBody>
      </p:sp>
      <p:sp>
        <p:nvSpPr>
          <p:cNvPr id="12" name="Title 11"/>
          <p:cNvSpPr>
            <a:spLocks noGrp="1"/>
          </p:cNvSpPr>
          <p:nvPr>
            <p:ph type="title"/>
          </p:nvPr>
        </p:nvSpPr>
        <p:spPr>
          <a:xfrm>
            <a:off x="431800" y="275869"/>
            <a:ext cx="10922000" cy="511821"/>
          </a:xfrm>
        </p:spPr>
        <p:txBody>
          <a:bodyPr>
            <a:noAutofit/>
          </a:bodyPr>
          <a:lstStyle>
            <a:lvl1pPr>
              <a:defRPr sz="3600" b="1"/>
            </a:lvl1pPr>
          </a:lstStyle>
          <a:p>
            <a:r>
              <a:rPr lang="en-US"/>
              <a:t>Click to edit Master title style</a:t>
            </a:r>
            <a:endParaRPr lang="nl-BE" dirty="0"/>
          </a:p>
        </p:txBody>
      </p: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7" name="Rectangle 6">
            <a:extLst>
              <a:ext uri="{FF2B5EF4-FFF2-40B4-BE49-F238E27FC236}">
                <a16:creationId xmlns:a16="http://schemas.microsoft.com/office/drawing/2014/main" id="{A459CB6D-15C3-49CB-A4A5-C654703AE0E7}"/>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C7B378E-F541-4AF2-8334-488D151F8482}"/>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9165DDF1-E39A-E169-2380-665C9F4F18C0}"/>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2414420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idence - Two columns">
    <p:bg>
      <p:bgPr>
        <a:solidFill>
          <a:schemeClr val="bg1">
            <a:lumMod val="95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438150" y="2768433"/>
            <a:ext cx="5216201" cy="3520071"/>
          </a:xfrm>
        </p:spPr>
        <p:txBody>
          <a:bodyPr anchor="ctr">
            <a:normAutofit/>
          </a:bodyPr>
          <a:lstStyle>
            <a:lvl1pPr marL="0" indent="0">
              <a:buNone/>
              <a:defRPr sz="1800">
                <a:solidFill>
                  <a:schemeClr val="tx1"/>
                </a:solidFill>
              </a:defRPr>
            </a:lvl1pPr>
          </a:lstStyle>
          <a:p>
            <a:pPr lvl="0"/>
            <a:r>
              <a:rPr lang="nl-BE" dirty="0"/>
              <a:t>Add object</a:t>
            </a:r>
          </a:p>
        </p:txBody>
      </p:sp>
      <p:sp>
        <p:nvSpPr>
          <p:cNvPr id="8" name="Text Placeholder 7"/>
          <p:cNvSpPr>
            <a:spLocks noGrp="1"/>
          </p:cNvSpPr>
          <p:nvPr>
            <p:ph type="body" sz="quarter" idx="11" hasCustomPrompt="1"/>
          </p:nvPr>
        </p:nvSpPr>
        <p:spPr>
          <a:xfrm>
            <a:off x="438150" y="1539546"/>
            <a:ext cx="5222551" cy="1166564"/>
          </a:xfrm>
        </p:spPr>
        <p:txBody>
          <a:bodyPr>
            <a:normAutofit/>
          </a:bodyPr>
          <a:lstStyle>
            <a:lvl1pPr marL="342900" indent="-342900">
              <a:buFont typeface="Wingdings" panose="05000000000000000000" pitchFamily="2" charset="2"/>
              <a:buChar char="Ø"/>
              <a:defRPr sz="2000">
                <a:solidFill>
                  <a:schemeClr val="tx1"/>
                </a:solidFill>
              </a:defRPr>
            </a:lvl1pPr>
            <a:lvl2pPr marL="800100" indent="-342900">
              <a:buFont typeface="Arial" panose="020B0604020202020204" pitchFamily="34" charset="0"/>
              <a:buChar char="•"/>
              <a:defRPr sz="2000">
                <a:solidFill>
                  <a:schemeClr val="tx1"/>
                </a:solidFill>
              </a:defRPr>
            </a:lvl2pPr>
            <a:lvl3pPr marL="1257300" indent="-342900">
              <a:buFont typeface="Arial" panose="020B0604020202020204" pitchFamily="34" charset="0"/>
              <a:buChar char="•"/>
              <a:defRPr sz="2000" baseline="0">
                <a:solidFill>
                  <a:schemeClr val="tx1"/>
                </a:solidFill>
              </a:defRPr>
            </a:lvl3pPr>
            <a:lvl4pPr marL="1371600" indent="0">
              <a:buFontTx/>
              <a:buNone/>
              <a:defRPr/>
            </a:lvl4pPr>
            <a:lvl5pPr marL="1828800" indent="0">
              <a:buFontTx/>
              <a:buNone/>
              <a:defRPr/>
            </a:lvl5pPr>
          </a:lstStyle>
          <a:p>
            <a:pPr lvl="0"/>
            <a:r>
              <a:rPr lang="en-US" dirty="0"/>
              <a:t>Add description</a:t>
            </a:r>
          </a:p>
          <a:p>
            <a:pPr lvl="1"/>
            <a:r>
              <a:rPr lang="en-US" dirty="0"/>
              <a:t>Second level</a:t>
            </a:r>
          </a:p>
          <a:p>
            <a:pPr lvl="2"/>
            <a:r>
              <a:rPr lang="en-US" dirty="0"/>
              <a:t>Third level</a:t>
            </a:r>
          </a:p>
        </p:txBody>
      </p:sp>
      <p:sp>
        <p:nvSpPr>
          <p:cNvPr id="4" name="Content Placeholder 5"/>
          <p:cNvSpPr>
            <a:spLocks noGrp="1"/>
          </p:cNvSpPr>
          <p:nvPr>
            <p:ph sz="quarter" idx="12" hasCustomPrompt="1"/>
          </p:nvPr>
        </p:nvSpPr>
        <p:spPr>
          <a:xfrm>
            <a:off x="6552811" y="2768434"/>
            <a:ext cx="5216201" cy="3520070"/>
          </a:xfrm>
        </p:spPr>
        <p:txBody>
          <a:bodyPr anchor="ctr">
            <a:normAutofit/>
          </a:bodyPr>
          <a:lstStyle>
            <a:lvl1pPr marL="0" indent="0">
              <a:buNone/>
              <a:defRPr sz="1800">
                <a:solidFill>
                  <a:schemeClr val="tx1"/>
                </a:solidFill>
              </a:defRPr>
            </a:lvl1pPr>
          </a:lstStyle>
          <a:p>
            <a:pPr lvl="0"/>
            <a:r>
              <a:rPr lang="nl-BE" dirty="0"/>
              <a:t>Add object</a:t>
            </a:r>
          </a:p>
        </p:txBody>
      </p:sp>
      <p:sp>
        <p:nvSpPr>
          <p:cNvPr id="5" name="Text Placeholder 7"/>
          <p:cNvSpPr>
            <a:spLocks noGrp="1"/>
          </p:cNvSpPr>
          <p:nvPr>
            <p:ph type="body" sz="quarter" idx="13" hasCustomPrompt="1"/>
          </p:nvPr>
        </p:nvSpPr>
        <p:spPr>
          <a:xfrm>
            <a:off x="6546461" y="1539546"/>
            <a:ext cx="5222551" cy="1166564"/>
          </a:xfrm>
        </p:spPr>
        <p:txBody>
          <a:bodyPr>
            <a:normAutofit/>
          </a:bodyPr>
          <a:lstStyle>
            <a:lvl1pPr marL="342900" indent="-342900">
              <a:buFont typeface="Wingdings" panose="05000000000000000000" pitchFamily="2" charset="2"/>
              <a:buChar char="Ø"/>
              <a:defRPr sz="2000">
                <a:solidFill>
                  <a:schemeClr val="tx1"/>
                </a:solidFill>
              </a:defRPr>
            </a:lvl1pPr>
            <a:lvl2pPr marL="800100" indent="-342900">
              <a:buFont typeface="Arial" panose="020B0604020202020204" pitchFamily="34" charset="0"/>
              <a:buChar char="•"/>
              <a:defRPr sz="2000">
                <a:solidFill>
                  <a:schemeClr val="tx1"/>
                </a:solidFill>
              </a:defRPr>
            </a:lvl2pPr>
            <a:lvl3pPr marL="1257300" indent="-342900">
              <a:buFont typeface="Arial" panose="020B0604020202020204" pitchFamily="34" charset="0"/>
              <a:buChar char="•"/>
              <a:defRPr sz="2000">
                <a:solidFill>
                  <a:schemeClr val="tx1"/>
                </a:solidFill>
              </a:defRPr>
            </a:lvl3pPr>
            <a:lvl4pPr marL="1371600" indent="0">
              <a:buFontTx/>
              <a:buNone/>
              <a:defRPr/>
            </a:lvl4pPr>
            <a:lvl5pPr marL="1828800" indent="0">
              <a:buFontTx/>
              <a:buNone/>
              <a:defRPr/>
            </a:lvl5pPr>
          </a:lstStyle>
          <a:p>
            <a:pPr lvl="0"/>
            <a:r>
              <a:rPr lang="en-US" dirty="0"/>
              <a:t>Add description</a:t>
            </a:r>
          </a:p>
          <a:p>
            <a:pPr lvl="1"/>
            <a:r>
              <a:rPr lang="en-US" dirty="0"/>
              <a:t>Second level</a:t>
            </a:r>
          </a:p>
          <a:p>
            <a:pPr lvl="2"/>
            <a:r>
              <a:rPr lang="en-US" dirty="0"/>
              <a:t>Third level</a:t>
            </a:r>
          </a:p>
        </p:txBody>
      </p:sp>
      <p:sp>
        <p:nvSpPr>
          <p:cNvPr id="11" name="Title 11"/>
          <p:cNvSpPr>
            <a:spLocks noGrp="1"/>
          </p:cNvSpPr>
          <p:nvPr>
            <p:ph type="title"/>
          </p:nvPr>
        </p:nvSpPr>
        <p:spPr>
          <a:xfrm>
            <a:off x="431800" y="243823"/>
            <a:ext cx="11337212" cy="544696"/>
          </a:xfrm>
        </p:spPr>
        <p:txBody>
          <a:bodyPr>
            <a:noAutofit/>
          </a:bodyPr>
          <a:lstStyle>
            <a:lvl1pPr>
              <a:defRPr sz="3600" b="1"/>
            </a:lvl1pPr>
          </a:lstStyle>
          <a:p>
            <a:r>
              <a:rPr lang="en-US"/>
              <a:t>Click to edit Master title style</a:t>
            </a:r>
            <a:endParaRPr lang="nl-BE" dirty="0"/>
          </a:p>
        </p:txBody>
      </p:sp>
      <p:cxnSp>
        <p:nvCxnSpPr>
          <p:cNvPr id="15" name="Straight Connector 14"/>
          <p:cNvCxnSpPr/>
          <p:nvPr userDrawn="1"/>
        </p:nvCxnSpPr>
        <p:spPr>
          <a:xfrm>
            <a:off x="6096000" y="1017037"/>
            <a:ext cx="0" cy="5542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7"/>
          <p:cNvSpPr>
            <a:spLocks noGrp="1"/>
          </p:cNvSpPr>
          <p:nvPr>
            <p:ph type="body" sz="quarter" idx="14" hasCustomPrompt="1"/>
          </p:nvPr>
        </p:nvSpPr>
        <p:spPr>
          <a:xfrm>
            <a:off x="6552811" y="6444138"/>
            <a:ext cx="5524111" cy="237196"/>
          </a:xfrm>
        </p:spPr>
        <p:txBody>
          <a:bodyPr>
            <a:noAutofit/>
          </a:bodyPr>
          <a:lstStyle>
            <a:lvl1pPr marL="0" indent="0" algn="r">
              <a:buFont typeface="Arial" panose="020B0604020202020204" pitchFamily="34" charset="0"/>
              <a:buNone/>
              <a:defRPr sz="1200">
                <a:solidFill>
                  <a:schemeClr val="tx1"/>
                </a:solidFill>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optional reference</a:t>
            </a:r>
          </a:p>
        </p:txBody>
      </p:sp>
      <p:sp>
        <p:nvSpPr>
          <p:cNvPr id="17" name="Text Placeholder 7"/>
          <p:cNvSpPr>
            <a:spLocks noGrp="1"/>
          </p:cNvSpPr>
          <p:nvPr>
            <p:ph type="body" sz="quarter" idx="15" hasCustomPrompt="1"/>
          </p:nvPr>
        </p:nvSpPr>
        <p:spPr>
          <a:xfrm>
            <a:off x="438150" y="1035883"/>
            <a:ext cx="5222551" cy="441340"/>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baseline="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8" name="Text Placeholder 7"/>
          <p:cNvSpPr>
            <a:spLocks noGrp="1"/>
          </p:cNvSpPr>
          <p:nvPr>
            <p:ph type="body" sz="quarter" idx="16" hasCustomPrompt="1"/>
          </p:nvPr>
        </p:nvSpPr>
        <p:spPr>
          <a:xfrm>
            <a:off x="6552811" y="1035883"/>
            <a:ext cx="5222551" cy="441339"/>
          </a:xfrm>
        </p:spPr>
        <p:txBody>
          <a:bodyPr anchor="t">
            <a:normAutofit/>
          </a:bodyPr>
          <a:lstStyle>
            <a:lvl1pPr marL="0" indent="0">
              <a:buFont typeface="Arial" panose="020B0604020202020204" pitchFamily="34" charset="0"/>
              <a:buNone/>
              <a:defRPr sz="2000" b="1">
                <a:solidFill>
                  <a:schemeClr val="tx1"/>
                </a:solidFill>
                <a:latin typeface="+mn-lt"/>
              </a:defRPr>
            </a:lvl1pPr>
            <a:lvl2pPr marL="800100" indent="-342900">
              <a:buFont typeface="Arial" panose="020B0604020202020204" pitchFamily="34" charset="0"/>
              <a:buChar char="•"/>
              <a:defRPr sz="2000">
                <a:solidFill>
                  <a:schemeClr val="tx1">
                    <a:lumMod val="75000"/>
                    <a:lumOff val="25000"/>
                  </a:schemeClr>
                </a:solidFill>
              </a:defRPr>
            </a:lvl2pPr>
            <a:lvl3pPr marL="1257300" indent="-342900">
              <a:buFont typeface="Arial" panose="020B0604020202020204" pitchFamily="34" charset="0"/>
              <a:buChar char="•"/>
              <a:defRPr sz="2000">
                <a:solidFill>
                  <a:schemeClr val="tx1">
                    <a:lumMod val="75000"/>
                    <a:lumOff val="25000"/>
                  </a:schemeClr>
                </a:solidFill>
              </a:defRPr>
            </a:lvl3pPr>
            <a:lvl4pPr marL="1371600" indent="0">
              <a:buFontTx/>
              <a:buNone/>
              <a:defRPr/>
            </a:lvl4pPr>
            <a:lvl5pPr marL="1828800" indent="0">
              <a:buFontTx/>
              <a:buNone/>
              <a:defRPr/>
            </a:lvl5pPr>
          </a:lstStyle>
          <a:p>
            <a:pPr lvl="0"/>
            <a:r>
              <a:rPr lang="en-US" dirty="0"/>
              <a:t>Add description</a:t>
            </a:r>
          </a:p>
        </p:txBody>
      </p:sp>
      <p:sp>
        <p:nvSpPr>
          <p:cNvPr id="12" name="Rectangle 11">
            <a:extLst>
              <a:ext uri="{FF2B5EF4-FFF2-40B4-BE49-F238E27FC236}">
                <a16:creationId xmlns:a16="http://schemas.microsoft.com/office/drawing/2014/main" id="{9B355DD6-4CA3-4425-9D5F-444675FEE43C}"/>
              </a:ext>
            </a:extLst>
          </p:cNvPr>
          <p:cNvSpPr/>
          <p:nvPr userDrawn="1"/>
        </p:nvSpPr>
        <p:spPr>
          <a:xfrm>
            <a:off x="0" y="1"/>
            <a:ext cx="363894" cy="87694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DB85556-1127-4D69-8946-56E2049CEA7B}"/>
              </a:ext>
            </a:extLst>
          </p:cNvPr>
          <p:cNvSpPr/>
          <p:nvPr userDrawn="1"/>
        </p:nvSpPr>
        <p:spPr>
          <a:xfrm rot="5400000">
            <a:off x="8527446" y="3193450"/>
            <a:ext cx="160041" cy="71690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 name="TextBox 1">
            <a:extLst>
              <a:ext uri="{FF2B5EF4-FFF2-40B4-BE49-F238E27FC236}">
                <a16:creationId xmlns:a16="http://schemas.microsoft.com/office/drawing/2014/main" id="{0588B2D1-C9AC-F7E8-477C-9557E5CED847}"/>
              </a:ext>
            </a:extLst>
          </p:cNvPr>
          <p:cNvSpPr txBox="1"/>
          <p:nvPr userDrawn="1"/>
        </p:nvSpPr>
        <p:spPr>
          <a:xfrm>
            <a:off x="106413" y="6288325"/>
            <a:ext cx="5222046" cy="523220"/>
          </a:xfrm>
          <a:prstGeom prst="rect">
            <a:avLst/>
          </a:prstGeom>
          <a:noFill/>
        </p:spPr>
        <p:txBody>
          <a:bodyPr wrap="square">
            <a:spAutoFit/>
          </a:bodyPr>
          <a:lstStyle/>
          <a:p>
            <a:r>
              <a:rPr lang="en-US" sz="1400" dirty="0">
                <a:solidFill>
                  <a:schemeClr val="bg1">
                    <a:lumMod val="50000"/>
                  </a:schemeClr>
                </a:solidFill>
              </a:rPr>
              <a:t>Slide kit developed by </a:t>
            </a:r>
            <a:r>
              <a:rPr lang="en-US" sz="1400" dirty="0" err="1">
                <a:solidFill>
                  <a:schemeClr val="bg1">
                    <a:lumMod val="50000"/>
                  </a:schemeClr>
                </a:solidFill>
              </a:rPr>
              <a:t>Issecam</a:t>
            </a:r>
            <a:r>
              <a:rPr lang="en-US" sz="1400" dirty="0">
                <a:solidFill>
                  <a:schemeClr val="bg1">
                    <a:lumMod val="50000"/>
                  </a:schemeClr>
                </a:solidFill>
              </a:rPr>
              <a:t>. To be used solely by IPSEN in Belgium. NOT FOR DISTRIBUTION</a:t>
            </a:r>
            <a:endParaRPr lang="en-GB" sz="1400" dirty="0">
              <a:solidFill>
                <a:schemeClr val="bg1">
                  <a:lumMod val="50000"/>
                </a:schemeClr>
              </a:solidFill>
            </a:endParaRPr>
          </a:p>
        </p:txBody>
      </p:sp>
    </p:spTree>
    <p:extLst>
      <p:ext uri="{BB962C8B-B14F-4D97-AF65-F5344CB8AC3E}">
        <p14:creationId xmlns:p14="http://schemas.microsoft.com/office/powerpoint/2010/main" val="1631891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894" y="1232"/>
            <a:ext cx="10989906" cy="1246966"/>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363894" y="1325564"/>
            <a:ext cx="10989906" cy="48513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1BE9-CE95-4733-A797-19BFFD890437}" type="datetimeFigureOut">
              <a:rPr lang="nl-BE" smtClean="0"/>
              <a:t>9/10/2024</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460A5-3D33-4A1E-9130-C6F65A4AEE38}" type="slidenum">
              <a:rPr lang="nl-BE" smtClean="0"/>
              <a:t>‹#›</a:t>
            </a:fld>
            <a:endParaRPr lang="nl-BE"/>
          </a:p>
        </p:txBody>
      </p:sp>
    </p:spTree>
    <p:extLst>
      <p:ext uri="{BB962C8B-B14F-4D97-AF65-F5344CB8AC3E}">
        <p14:creationId xmlns:p14="http://schemas.microsoft.com/office/powerpoint/2010/main" val="3921353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51" r:id="rId4"/>
    <p:sldLayoutId id="2147483657" r:id="rId5"/>
    <p:sldLayoutId id="2147483656" r:id="rId6"/>
    <p:sldLayoutId id="2147483655" r:id="rId7"/>
    <p:sldLayoutId id="2147483659" r:id="rId8"/>
    <p:sldLayoutId id="2147483658" r:id="rId9"/>
    <p:sldLayoutId id="2147483670" r:id="rId10"/>
    <p:sldLayoutId id="2147483660" r:id="rId11"/>
    <p:sldLayoutId id="2147483665" r:id="rId12"/>
    <p:sldLayoutId id="2147483666"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mailto:info@e-hims.com"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chart" Target="../charts/char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err="1"/>
              <a:t>Highlights</a:t>
            </a:r>
            <a:r>
              <a:rPr lang="nl-BE" dirty="0"/>
              <a:t> </a:t>
            </a:r>
            <a:r>
              <a:rPr lang="nl-BE" dirty="0" err="1"/>
              <a:t>for</a:t>
            </a:r>
            <a:r>
              <a:rPr lang="nl-BE" dirty="0"/>
              <a:t> </a:t>
            </a:r>
            <a:r>
              <a:rPr lang="nl-BE" dirty="0" err="1"/>
              <a:t>clinical</a:t>
            </a:r>
            <a:r>
              <a:rPr lang="nl-BE" dirty="0"/>
              <a:t> </a:t>
            </a:r>
            <a:r>
              <a:rPr lang="nl-BE" dirty="0" err="1"/>
              <a:t>practice</a:t>
            </a:r>
            <a:br>
              <a:rPr lang="nl-BE" dirty="0"/>
            </a:br>
            <a:r>
              <a:rPr lang="nl-BE" dirty="0"/>
              <a:t>Renal </a:t>
            </a:r>
            <a:r>
              <a:rPr lang="nl-BE" dirty="0" err="1"/>
              <a:t>Cell</a:t>
            </a:r>
            <a:r>
              <a:rPr lang="nl-BE" dirty="0"/>
              <a:t> Carcinoma</a:t>
            </a:r>
            <a:endParaRPr lang="en-GB" dirty="0"/>
          </a:p>
        </p:txBody>
      </p:sp>
      <p:sp>
        <p:nvSpPr>
          <p:cNvPr id="3" name="Subtitle 2"/>
          <p:cNvSpPr>
            <a:spLocks noGrp="1"/>
          </p:cNvSpPr>
          <p:nvPr>
            <p:ph type="subTitle" idx="1"/>
          </p:nvPr>
        </p:nvSpPr>
        <p:spPr/>
        <p:txBody>
          <a:bodyPr/>
          <a:lstStyle/>
          <a:p>
            <a:r>
              <a:rPr lang="nl-BE" dirty="0"/>
              <a:t>ESMO </a:t>
            </a:r>
            <a:r>
              <a:rPr lang="nl-BE" dirty="0" err="1"/>
              <a:t>Congress</a:t>
            </a:r>
            <a:endParaRPr lang="nl-BE" dirty="0"/>
          </a:p>
          <a:p>
            <a:r>
              <a:rPr lang="fr-BE" dirty="0"/>
              <a:t>Barcelona, Spain</a:t>
            </a:r>
            <a:endParaRPr lang="nl-BE" dirty="0"/>
          </a:p>
          <a:p>
            <a:r>
              <a:rPr lang="en-GB" dirty="0"/>
              <a:t>13 – 17 September 2024</a:t>
            </a:r>
          </a:p>
          <a:p>
            <a:endParaRPr lang="en-GB" dirty="0"/>
          </a:p>
        </p:txBody>
      </p:sp>
      <p:pic>
        <p:nvPicPr>
          <p:cNvPr id="6" name="Picture 5" descr="A white text on a black background&#10;&#10;Description automatically generated">
            <a:extLst>
              <a:ext uri="{FF2B5EF4-FFF2-40B4-BE49-F238E27FC236}">
                <a16:creationId xmlns:a16="http://schemas.microsoft.com/office/drawing/2014/main" id="{A193BD40-E64F-C67C-D74F-AF52D41BBA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570" y="4112525"/>
            <a:ext cx="3372154" cy="917227"/>
          </a:xfrm>
          <a:prstGeom prst="rect">
            <a:avLst/>
          </a:prstGeom>
        </p:spPr>
      </p:pic>
      <p:sp>
        <p:nvSpPr>
          <p:cNvPr id="7" name="TextBox 6">
            <a:extLst>
              <a:ext uri="{FF2B5EF4-FFF2-40B4-BE49-F238E27FC236}">
                <a16:creationId xmlns:a16="http://schemas.microsoft.com/office/drawing/2014/main" id="{028C247A-EC72-94DB-246B-BF68F0FB9771}"/>
              </a:ext>
            </a:extLst>
          </p:cNvPr>
          <p:cNvSpPr txBox="1"/>
          <p:nvPr/>
        </p:nvSpPr>
        <p:spPr>
          <a:xfrm>
            <a:off x="8819846" y="6488668"/>
            <a:ext cx="3372154" cy="369332"/>
          </a:xfrm>
          <a:prstGeom prst="rect">
            <a:avLst/>
          </a:prstGeom>
          <a:noFill/>
        </p:spPr>
        <p:txBody>
          <a:bodyPr wrap="square">
            <a:spAutoFit/>
          </a:bodyPr>
          <a:lstStyle/>
          <a:p>
            <a:r>
              <a:rPr lang="en-US" dirty="0">
                <a:solidFill>
                  <a:schemeClr val="bg1"/>
                </a:solidFill>
              </a:rPr>
              <a:t>CBZ-BE-001232 OCTOBER 2024</a:t>
            </a:r>
          </a:p>
        </p:txBody>
      </p:sp>
    </p:spTree>
    <p:extLst>
      <p:ext uri="{BB962C8B-B14F-4D97-AF65-F5344CB8AC3E}">
        <p14:creationId xmlns:p14="http://schemas.microsoft.com/office/powerpoint/2010/main" val="39532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fontScale="90000"/>
          </a:bodyPr>
          <a:lstStyle/>
          <a:p>
            <a:r>
              <a:rPr lang="en-GB" dirty="0"/>
              <a:t>Is ICI rechallenge with TIVO+NIVO an option for pts with metastatic RCC following progression on prior ICI? </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50" y="4471130"/>
            <a:ext cx="10515523" cy="1500187"/>
          </a:xfrm>
        </p:spPr>
        <p:txBody>
          <a:bodyPr>
            <a:noAutofit/>
          </a:bodyPr>
          <a:lstStyle/>
          <a:p>
            <a:r>
              <a:rPr lang="en-GB" sz="2000" dirty="0"/>
              <a:t>The ESMO guidelines recommend to treat pts, who progressed on ICI </a:t>
            </a:r>
            <a:r>
              <a:rPr lang="en-GB" sz="2000" dirty="0" err="1"/>
              <a:t>tx</a:t>
            </a:r>
            <a:r>
              <a:rPr lang="en-GB" sz="2000" dirty="0"/>
              <a:t>, with a VEGFR-TKI </a:t>
            </a:r>
            <a:r>
              <a:rPr lang="en-GB" sz="2000" dirty="0" err="1"/>
              <a:t>tx</a:t>
            </a:r>
            <a:r>
              <a:rPr lang="en-GB" sz="2000" dirty="0"/>
              <a:t> that has not been given previously; </a:t>
            </a:r>
            <a:r>
              <a:rPr lang="en-GB" sz="2000" dirty="0" err="1"/>
              <a:t>cabozantinib</a:t>
            </a:r>
            <a:r>
              <a:rPr lang="en-GB" sz="2000" dirty="0"/>
              <a:t> is preferred based on CONTACT-03</a:t>
            </a:r>
          </a:p>
          <a:p>
            <a:r>
              <a:rPr lang="en-GB" sz="2000" dirty="0"/>
              <a:t>The CONTACT-03 trial failed to demonstrate benefit of ICI after ICI failure (ICI rechallenge)</a:t>
            </a:r>
          </a:p>
          <a:p>
            <a:r>
              <a:rPr lang="en-GB" sz="2000" dirty="0"/>
              <a:t>Combining TIVO+NIVO showed a promising antitumour efficacy and AE profile in </a:t>
            </a:r>
            <a:r>
              <a:rPr lang="en-GB" sz="2000" dirty="0" err="1"/>
              <a:t>tx</a:t>
            </a:r>
            <a:r>
              <a:rPr lang="en-GB" sz="2000" dirty="0"/>
              <a:t>-naïve or previously treated metastatic RCC pts in the </a:t>
            </a:r>
            <a:r>
              <a:rPr lang="en-GB" sz="2000" dirty="0" err="1"/>
              <a:t>TiNivo</a:t>
            </a:r>
            <a:r>
              <a:rPr lang="en-GB" sz="2000" dirty="0"/>
              <a:t> trial</a:t>
            </a:r>
          </a:p>
        </p:txBody>
      </p:sp>
    </p:spTree>
    <p:extLst>
      <p:ext uri="{BB962C8B-B14F-4D97-AF65-F5344CB8AC3E}">
        <p14:creationId xmlns:p14="http://schemas.microsoft.com/office/powerpoint/2010/main" val="86893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a:xfrm>
            <a:off x="431800" y="5133276"/>
            <a:ext cx="11334750" cy="1181539"/>
          </a:xfrm>
        </p:spPr>
        <p:txBody>
          <a:bodyPr>
            <a:noAutofit/>
          </a:bodyPr>
          <a:lstStyle/>
          <a:p>
            <a:r>
              <a:rPr lang="en-US" sz="1800" dirty="0"/>
              <a:t>*Dose of TIVO in combination arm was reduced due to potential risk of higher rate of grade 3/4 hypertension</a:t>
            </a:r>
            <a:endParaRPr lang="en-GB" sz="1800"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en-GB" dirty="0"/>
              <a:t>TiNivo-2: randomised phase III trial</a:t>
            </a:r>
          </a:p>
        </p:txBody>
      </p:sp>
      <p:sp>
        <p:nvSpPr>
          <p:cNvPr id="7" name="TextBox 6">
            <a:extLst>
              <a:ext uri="{FF2B5EF4-FFF2-40B4-BE49-F238E27FC236}">
                <a16:creationId xmlns:a16="http://schemas.microsoft.com/office/drawing/2014/main" id="{268CBCB8-937A-4E65-BBFD-148A17A7F8A1}"/>
              </a:ext>
            </a:extLst>
          </p:cNvPr>
          <p:cNvSpPr txBox="1"/>
          <p:nvPr/>
        </p:nvSpPr>
        <p:spPr>
          <a:xfrm>
            <a:off x="3677219" y="4094768"/>
            <a:ext cx="4152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Stratification factors: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IMDC risk score, prior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a:t>
            </a:r>
            <a:r>
              <a:rPr lang="en-GB" dirty="0">
                <a:solidFill>
                  <a:srgbClr val="415665"/>
                </a:solidFill>
                <a:latin typeface="Calibri" panose="020F0502020204030204"/>
              </a:rPr>
              <a:t>ICI as most recent </a:t>
            </a:r>
            <a:r>
              <a:rPr lang="en-GB" dirty="0" err="1">
                <a:solidFill>
                  <a:srgbClr val="415665"/>
                </a:solidFill>
                <a:latin typeface="Calibri" panose="020F0502020204030204"/>
              </a:rPr>
              <a:t>tx</a:t>
            </a:r>
            <a:r>
              <a:rPr lang="en-GB" dirty="0">
                <a:solidFill>
                  <a:srgbClr val="415665"/>
                </a:solidFill>
                <a:latin typeface="Calibri" panose="020F0502020204030204"/>
              </a:rPr>
              <a:t> or not</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a:t>
            </a:r>
          </a:p>
        </p:txBody>
      </p:sp>
      <p:sp>
        <p:nvSpPr>
          <p:cNvPr id="8" name="Rectangle 7">
            <a:extLst>
              <a:ext uri="{FF2B5EF4-FFF2-40B4-BE49-F238E27FC236}">
                <a16:creationId xmlns:a16="http://schemas.microsoft.com/office/drawing/2014/main" id="{F6D7C7D7-FBE9-4A8E-86A7-85A8E4ED2CDF}"/>
              </a:ext>
            </a:extLst>
          </p:cNvPr>
          <p:cNvSpPr/>
          <p:nvPr/>
        </p:nvSpPr>
        <p:spPr>
          <a:xfrm>
            <a:off x="3827844" y="2388430"/>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5581934" y="1805434"/>
            <a:ext cx="2685512" cy="846779"/>
          </a:xfrm>
          <a:prstGeom prst="rect">
            <a:avLst/>
          </a:prstGeom>
          <a:solidFill>
            <a:srgbClr val="1F366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TIVO</a:t>
            </a:r>
            <a:r>
              <a:rPr lang="en-GB" dirty="0">
                <a:solidFill>
                  <a:srgbClr val="FFFFFF"/>
                </a:solidFill>
                <a:latin typeface="Calibri" panose="020F0502020204030204"/>
              </a:rPr>
              <a:t> (0.89*</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mg po d1-21)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NIVO</a:t>
            </a:r>
            <a:r>
              <a:rPr lang="en-GB" dirty="0">
                <a:solidFill>
                  <a:srgbClr val="FFFFFF"/>
                </a:solidFill>
                <a:latin typeface="Calibri" panose="020F0502020204030204"/>
              </a:rPr>
              <a:t> (480 mg iv, d1)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507831" y="2228824"/>
            <a:ext cx="1074103" cy="4819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507831" y="2710815"/>
            <a:ext cx="1074102" cy="539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687321" y="1428826"/>
            <a:ext cx="3089857" cy="331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Cop</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rimary</a:t>
            </a:r>
            <a:endPar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 </a:t>
            </a:r>
            <a:r>
              <a:rPr lang="en-GB" dirty="0">
                <a:solidFill>
                  <a:srgbClr val="415665"/>
                </a:solidFill>
                <a:latin typeface="Calibri" panose="020F0502020204030204"/>
              </a:rPr>
              <a:t>by</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IRR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Secondary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PFS by investigator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CF8FAA9-1885-4C5B-AA49-6876CB6261DA}"/>
              </a:ext>
            </a:extLst>
          </p:cNvPr>
          <p:cNvSpPr/>
          <p:nvPr/>
        </p:nvSpPr>
        <p:spPr>
          <a:xfrm>
            <a:off x="5581933" y="2901871"/>
            <a:ext cx="2685512" cy="697065"/>
          </a:xfrm>
          <a:prstGeom prst="rect">
            <a:avLst/>
          </a:prstGeom>
          <a:solidFill>
            <a:srgbClr val="00979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TIVO </a:t>
            </a:r>
            <a:r>
              <a:rPr lang="en-GB" dirty="0">
                <a:solidFill>
                  <a:srgbClr val="FFFFFF"/>
                </a:solidFill>
                <a:latin typeface="Calibri" panose="020F0502020204030204"/>
              </a:rPr>
              <a:t>(1.34</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mg po d1-21)</a:t>
            </a: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8" y="1084198"/>
            <a:ext cx="4900316" cy="34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650746" y="1084198"/>
            <a:ext cx="2948136" cy="344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343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L</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ocally</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advanced or metastatic ccRCC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Progression after 1-2 prior systemic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lang="en-GB" dirty="0">
                <a:solidFill>
                  <a:srgbClr val="415665"/>
                </a:solidFill>
                <a:latin typeface="Calibri" panose="020F0502020204030204"/>
              </a:rPr>
              <a:t>, incl. 1 ICI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Progression during or after ≥6 </a:t>
            </a:r>
            <a:r>
              <a:rPr lang="en-GB" dirty="0" err="1">
                <a:solidFill>
                  <a:srgbClr val="415665"/>
                </a:solidFill>
                <a:latin typeface="Calibri" panose="020F0502020204030204"/>
              </a:rPr>
              <a:t>wk</a:t>
            </a:r>
            <a:r>
              <a:rPr lang="en-GB" dirty="0">
                <a:solidFill>
                  <a:srgbClr val="415665"/>
                </a:solidFill>
                <a:latin typeface="Calibri" panose="020F0502020204030204"/>
              </a:rPr>
              <a:t> of </a:t>
            </a:r>
            <a:r>
              <a:rPr lang="en-GB" dirty="0" err="1">
                <a:solidFill>
                  <a:srgbClr val="415665"/>
                </a:solidFill>
                <a:latin typeface="Calibri" panose="020F0502020204030204"/>
              </a:rPr>
              <a:t>tx</a:t>
            </a:r>
            <a:r>
              <a:rPr lang="en-GB" dirty="0">
                <a:solidFill>
                  <a:srgbClr val="415665"/>
                </a:solidFill>
                <a:latin typeface="Calibri" panose="020F0502020204030204"/>
              </a:rPr>
              <a:t> with ICI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Time from prior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to randomisation ≤6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mo</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Measurable disease (RECIST v1.1)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ECOG PS 0 or 1</a:t>
            </a:r>
          </a:p>
        </p:txBody>
      </p:sp>
      <p:sp>
        <p:nvSpPr>
          <p:cNvPr id="16" name="TextBox 15">
            <a:extLst>
              <a:ext uri="{FF2B5EF4-FFF2-40B4-BE49-F238E27FC236}">
                <a16:creationId xmlns:a16="http://schemas.microsoft.com/office/drawing/2014/main" id="{A9904A97-C168-84B6-901F-C32F6DBB13A3}"/>
              </a:ext>
            </a:extLst>
          </p:cNvPr>
          <p:cNvSpPr txBox="1"/>
          <p:nvPr/>
        </p:nvSpPr>
        <p:spPr>
          <a:xfrm>
            <a:off x="4826738" y="1842842"/>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a:t>
            </a:r>
            <a:r>
              <a:rPr lang="en-GB" dirty="0">
                <a:solidFill>
                  <a:srgbClr val="415665"/>
                </a:solidFill>
                <a:latin typeface="Calibri" panose="020F0502020204030204"/>
              </a:rPr>
              <a:t>171</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5C6A4FC-5193-7899-A68F-9390EF79F808}"/>
              </a:ext>
            </a:extLst>
          </p:cNvPr>
          <p:cNvSpPr txBox="1"/>
          <p:nvPr/>
        </p:nvSpPr>
        <p:spPr>
          <a:xfrm>
            <a:off x="4826737" y="3257489"/>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N=172</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9" name="Text Placeholder 4">
            <a:extLst>
              <a:ext uri="{FF2B5EF4-FFF2-40B4-BE49-F238E27FC236}">
                <a16:creationId xmlns:a16="http://schemas.microsoft.com/office/drawing/2014/main" id="{C141E523-DE77-9CB8-E383-13A77974B2CE}"/>
              </a:ext>
            </a:extLst>
          </p:cNvPr>
          <p:cNvSpPr>
            <a:spLocks noGrp="1"/>
          </p:cNvSpPr>
          <p:nvPr>
            <p:ph type="body" sz="quarter" idx="14"/>
          </p:nvPr>
        </p:nvSpPr>
        <p:spPr>
          <a:xfrm>
            <a:off x="6552811" y="6444138"/>
            <a:ext cx="5524111" cy="237196"/>
          </a:xfrm>
        </p:spPr>
        <p:txBody>
          <a:bodyPr/>
          <a:lstStyle/>
          <a:p>
            <a:r>
              <a:rPr lang="en-GB" dirty="0"/>
              <a:t>Choueiri TK. ESMO 2024, abs.LBA73 (data from oral presentation included)</a:t>
            </a:r>
          </a:p>
        </p:txBody>
      </p:sp>
      <p:sp>
        <p:nvSpPr>
          <p:cNvPr id="15" name="TextBox 14">
            <a:extLst>
              <a:ext uri="{FF2B5EF4-FFF2-40B4-BE49-F238E27FC236}">
                <a16:creationId xmlns:a16="http://schemas.microsoft.com/office/drawing/2014/main" id="{BB0E6B43-9092-F766-C843-B3D7CB665353}"/>
              </a:ext>
            </a:extLst>
          </p:cNvPr>
          <p:cNvSpPr txBox="1"/>
          <p:nvPr/>
        </p:nvSpPr>
        <p:spPr>
          <a:xfrm>
            <a:off x="6322403" y="1463241"/>
            <a:ext cx="988669" cy="307777"/>
          </a:xfrm>
          <a:prstGeom prst="rect">
            <a:avLst/>
          </a:prstGeom>
          <a:noFill/>
        </p:spPr>
        <p:txBody>
          <a:bodyPr wrap="none" rtlCol="0">
            <a:spAutoFit/>
          </a:bodyPr>
          <a:lstStyle/>
          <a:p>
            <a:r>
              <a:rPr lang="en-US" sz="1400" dirty="0"/>
              <a:t>28-d cycles</a:t>
            </a:r>
            <a:endParaRPr lang="en-GB" sz="1400" dirty="0"/>
          </a:p>
        </p:txBody>
      </p:sp>
      <p:sp>
        <p:nvSpPr>
          <p:cNvPr id="22" name="TextBox 21">
            <a:extLst>
              <a:ext uri="{FF2B5EF4-FFF2-40B4-BE49-F238E27FC236}">
                <a16:creationId xmlns:a16="http://schemas.microsoft.com/office/drawing/2014/main" id="{87A60065-3D49-7469-FA8A-84095F24E507}"/>
              </a:ext>
            </a:extLst>
          </p:cNvPr>
          <p:cNvSpPr txBox="1"/>
          <p:nvPr/>
        </p:nvSpPr>
        <p:spPr>
          <a:xfrm>
            <a:off x="9377016" y="4716533"/>
            <a:ext cx="2699906" cy="307777"/>
          </a:xfrm>
          <a:prstGeom prst="rect">
            <a:avLst/>
          </a:prstGeom>
          <a:noFill/>
        </p:spPr>
        <p:txBody>
          <a:bodyPr wrap="none" rtlCol="0">
            <a:spAutoFit/>
          </a:bodyPr>
          <a:lstStyle/>
          <a:p>
            <a:r>
              <a:rPr lang="en-US" sz="1400" dirty="0"/>
              <a:t>IRR: independent radiology review</a:t>
            </a:r>
          </a:p>
        </p:txBody>
      </p:sp>
      <p:sp>
        <p:nvSpPr>
          <p:cNvPr id="2" name="TextBox 1">
            <a:extLst>
              <a:ext uri="{FF2B5EF4-FFF2-40B4-BE49-F238E27FC236}">
                <a16:creationId xmlns:a16="http://schemas.microsoft.com/office/drawing/2014/main" id="{32AFFBF0-0380-A5B0-178E-5098CEEC0714}"/>
              </a:ext>
            </a:extLst>
          </p:cNvPr>
          <p:cNvSpPr txBox="1"/>
          <p:nvPr/>
        </p:nvSpPr>
        <p:spPr>
          <a:xfrm>
            <a:off x="3743725" y="3033199"/>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N=343</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75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2181652609"/>
              </p:ext>
            </p:extLst>
          </p:nvPr>
        </p:nvGraphicFramePr>
        <p:xfrm>
          <a:off x="431800" y="859229"/>
          <a:ext cx="10921998" cy="5136896"/>
        </p:xfrm>
        <a:graphic>
          <a:graphicData uri="http://schemas.openxmlformats.org/drawingml/2006/table">
            <a:tbl>
              <a:tblPr firstRow="1">
                <a:tableStyleId>{793D81CF-94F2-401A-BA57-92F5A7B2D0C5}</a:tableStyleId>
              </a:tblPr>
              <a:tblGrid>
                <a:gridCol w="3640666">
                  <a:extLst>
                    <a:ext uri="{9D8B030D-6E8A-4147-A177-3AD203B41FA5}">
                      <a16:colId xmlns:a16="http://schemas.microsoft.com/office/drawing/2014/main" val="3599562241"/>
                    </a:ext>
                  </a:extLst>
                </a:gridCol>
                <a:gridCol w="3640666">
                  <a:extLst>
                    <a:ext uri="{9D8B030D-6E8A-4147-A177-3AD203B41FA5}">
                      <a16:colId xmlns:a16="http://schemas.microsoft.com/office/drawing/2014/main" val="2827065904"/>
                    </a:ext>
                  </a:extLst>
                </a:gridCol>
                <a:gridCol w="3640666">
                  <a:extLst>
                    <a:ext uri="{9D8B030D-6E8A-4147-A177-3AD203B41FA5}">
                      <a16:colId xmlns:a16="http://schemas.microsoft.com/office/drawing/2014/main" val="1177774514"/>
                    </a:ext>
                  </a:extLst>
                </a:gridCol>
              </a:tblGrid>
              <a:tr h="598897">
                <a:tc>
                  <a:txBody>
                    <a:bodyPr/>
                    <a:lstStyle/>
                    <a:p>
                      <a:pPr>
                        <a:lnSpc>
                          <a:spcPct val="110000"/>
                        </a:lnSpc>
                      </a:pPr>
                      <a:endParaRPr lang="en-GB" dirty="0"/>
                    </a:p>
                  </a:txBody>
                  <a:tcPr/>
                </a:tc>
                <a:tc>
                  <a:txBody>
                    <a:bodyPr/>
                    <a:lstStyle/>
                    <a:p>
                      <a:pPr algn="ctr">
                        <a:lnSpc>
                          <a:spcPct val="110000"/>
                        </a:lnSpc>
                      </a:pPr>
                      <a:r>
                        <a:rPr lang="en-GB" b="1" dirty="0">
                          <a:solidFill>
                            <a:schemeClr val="bg1"/>
                          </a:solidFill>
                        </a:rPr>
                        <a:t>TIVO+NIVO</a:t>
                      </a:r>
                    </a:p>
                    <a:p>
                      <a:pPr algn="ctr">
                        <a:lnSpc>
                          <a:spcPct val="110000"/>
                        </a:lnSpc>
                      </a:pPr>
                      <a:r>
                        <a:rPr lang="en-GB" b="1" dirty="0">
                          <a:solidFill>
                            <a:schemeClr val="bg1"/>
                          </a:solidFill>
                        </a:rPr>
                        <a:t>(N=171)</a:t>
                      </a:r>
                    </a:p>
                  </a:txBody>
                  <a:tcPr>
                    <a:solidFill>
                      <a:srgbClr val="1F3662"/>
                    </a:solidFill>
                  </a:tcPr>
                </a:tc>
                <a:tc>
                  <a:txBody>
                    <a:bodyPr/>
                    <a:lstStyle/>
                    <a:p>
                      <a:pPr algn="ctr">
                        <a:lnSpc>
                          <a:spcPct val="110000"/>
                        </a:lnSpc>
                      </a:pPr>
                      <a:r>
                        <a:rPr lang="en-GB" b="1" dirty="0">
                          <a:solidFill>
                            <a:schemeClr val="bg1"/>
                          </a:solidFill>
                        </a:rPr>
                        <a:t>TIVO </a:t>
                      </a:r>
                    </a:p>
                    <a:p>
                      <a:pPr algn="ctr">
                        <a:lnSpc>
                          <a:spcPct val="110000"/>
                        </a:lnSpc>
                      </a:pPr>
                      <a:r>
                        <a:rPr lang="en-GB" b="1" dirty="0">
                          <a:solidFill>
                            <a:schemeClr val="bg1"/>
                          </a:solidFill>
                        </a:rPr>
                        <a:t>(N=172)</a:t>
                      </a:r>
                    </a:p>
                  </a:txBody>
                  <a:tcPr>
                    <a:solidFill>
                      <a:srgbClr val="009795"/>
                    </a:solidFill>
                  </a:tcPr>
                </a:tc>
                <a:extLst>
                  <a:ext uri="{0D108BD9-81ED-4DB2-BD59-A6C34878D82A}">
                    <a16:rowId xmlns:a16="http://schemas.microsoft.com/office/drawing/2014/main" val="3231569149"/>
                  </a:ext>
                </a:extLst>
              </a:tr>
              <a:tr h="328030">
                <a:tc>
                  <a:txBody>
                    <a:bodyPr/>
                    <a:lstStyle/>
                    <a:p>
                      <a:pPr>
                        <a:lnSpc>
                          <a:spcPct val="110000"/>
                        </a:lnSpc>
                      </a:pPr>
                      <a:r>
                        <a:rPr lang="en-GB" b="0" dirty="0"/>
                        <a:t>Median age (</a:t>
                      </a:r>
                      <a:r>
                        <a:rPr lang="en-GB" b="0" dirty="0" err="1"/>
                        <a:t>yr</a:t>
                      </a:r>
                      <a:r>
                        <a:rPr lang="en-GB" b="0" dirty="0"/>
                        <a:t>)</a:t>
                      </a:r>
                    </a:p>
                  </a:txBody>
                  <a:tcPr/>
                </a:tc>
                <a:tc>
                  <a:txBody>
                    <a:bodyPr/>
                    <a:lstStyle/>
                    <a:p>
                      <a:pPr algn="ctr">
                        <a:lnSpc>
                          <a:spcPct val="110000"/>
                        </a:lnSpc>
                      </a:pPr>
                      <a:r>
                        <a:rPr lang="en-US" dirty="0"/>
                        <a:t>64</a:t>
                      </a:r>
                      <a:endParaRPr lang="en-GB" dirty="0"/>
                    </a:p>
                  </a:txBody>
                  <a:tcPr>
                    <a:solidFill>
                      <a:srgbClr val="1F3662">
                        <a:alpha val="15000"/>
                      </a:srgbClr>
                    </a:solidFill>
                  </a:tcPr>
                </a:tc>
                <a:tc>
                  <a:txBody>
                    <a:bodyPr/>
                    <a:lstStyle/>
                    <a:p>
                      <a:pPr algn="ctr">
                        <a:lnSpc>
                          <a:spcPct val="110000"/>
                        </a:lnSpc>
                      </a:pPr>
                      <a:r>
                        <a:rPr lang="en-US" dirty="0"/>
                        <a:t>63</a:t>
                      </a:r>
                      <a:endParaRPr lang="en-GB" dirty="0"/>
                    </a:p>
                  </a:txBody>
                  <a:tcPr>
                    <a:solidFill>
                      <a:srgbClr val="009795">
                        <a:alpha val="15000"/>
                      </a:srgbClr>
                    </a:solidFill>
                  </a:tcPr>
                </a:tc>
                <a:extLst>
                  <a:ext uri="{0D108BD9-81ED-4DB2-BD59-A6C34878D82A}">
                    <a16:rowId xmlns:a16="http://schemas.microsoft.com/office/drawing/2014/main" val="1870254516"/>
                  </a:ext>
                </a:extLst>
              </a:tr>
              <a:tr h="328030">
                <a:tc>
                  <a:txBody>
                    <a:bodyPr/>
                    <a:lstStyle/>
                    <a:p>
                      <a:pPr>
                        <a:lnSpc>
                          <a:spcPct val="110000"/>
                        </a:lnSpc>
                      </a:pPr>
                      <a:r>
                        <a:rPr lang="en-GB" b="0" dirty="0"/>
                        <a:t>Male (%)</a:t>
                      </a:r>
                    </a:p>
                  </a:txBody>
                  <a:tcPr/>
                </a:tc>
                <a:tc>
                  <a:txBody>
                    <a:bodyPr/>
                    <a:lstStyle/>
                    <a:p>
                      <a:pPr algn="ctr">
                        <a:lnSpc>
                          <a:spcPct val="110000"/>
                        </a:lnSpc>
                      </a:pPr>
                      <a:r>
                        <a:rPr lang="en-US" dirty="0"/>
                        <a:t>73</a:t>
                      </a:r>
                      <a:endParaRPr lang="en-GB" dirty="0"/>
                    </a:p>
                  </a:txBody>
                  <a:tcPr>
                    <a:solidFill>
                      <a:srgbClr val="1F3662">
                        <a:alpha val="15000"/>
                      </a:srgbClr>
                    </a:solidFill>
                  </a:tcPr>
                </a:tc>
                <a:tc>
                  <a:txBody>
                    <a:bodyPr/>
                    <a:lstStyle/>
                    <a:p>
                      <a:pPr algn="ctr">
                        <a:lnSpc>
                          <a:spcPct val="110000"/>
                        </a:lnSpc>
                      </a:pPr>
                      <a:r>
                        <a:rPr lang="en-US" dirty="0"/>
                        <a:t>78</a:t>
                      </a:r>
                      <a:endParaRPr lang="en-GB" dirty="0"/>
                    </a:p>
                  </a:txBody>
                  <a:tcPr>
                    <a:solidFill>
                      <a:srgbClr val="009795">
                        <a:alpha val="15000"/>
                      </a:srgbClr>
                    </a:solidFill>
                  </a:tcPr>
                </a:tc>
                <a:extLst>
                  <a:ext uri="{0D108BD9-81ED-4DB2-BD59-A6C34878D82A}">
                    <a16:rowId xmlns:a16="http://schemas.microsoft.com/office/drawing/2014/main" val="4261367337"/>
                  </a:ext>
                </a:extLst>
              </a:tr>
              <a:tr h="598897">
                <a:tc>
                  <a:txBody>
                    <a:bodyPr/>
                    <a:lstStyle/>
                    <a:p>
                      <a:pPr>
                        <a:lnSpc>
                          <a:spcPct val="110000"/>
                        </a:lnSpc>
                      </a:pPr>
                      <a:r>
                        <a:rPr lang="en-GB" b="0" dirty="0"/>
                        <a:t>ECOG PS (%)</a:t>
                      </a:r>
                    </a:p>
                    <a:p>
                      <a:pPr lvl="1">
                        <a:lnSpc>
                          <a:spcPct val="110000"/>
                        </a:lnSpc>
                      </a:pPr>
                      <a:r>
                        <a:rPr lang="en-GB" b="0" dirty="0"/>
                        <a:t>0 / 1 / NR</a:t>
                      </a:r>
                    </a:p>
                  </a:txBody>
                  <a:tcPr/>
                </a:tc>
                <a:tc>
                  <a:txBody>
                    <a:bodyPr/>
                    <a:lstStyle/>
                    <a:p>
                      <a:pPr algn="ctr">
                        <a:lnSpc>
                          <a:spcPct val="110000"/>
                        </a:lnSpc>
                      </a:pPr>
                      <a:endParaRPr lang="en-US" dirty="0"/>
                    </a:p>
                    <a:p>
                      <a:pPr algn="ctr">
                        <a:lnSpc>
                          <a:spcPct val="110000"/>
                        </a:lnSpc>
                      </a:pPr>
                      <a:r>
                        <a:rPr lang="en-GB" dirty="0"/>
                        <a:t>44 / 55 / &lt;1</a:t>
                      </a:r>
                    </a:p>
                  </a:txBody>
                  <a:tcPr>
                    <a:solidFill>
                      <a:srgbClr val="1F3662">
                        <a:alpha val="15000"/>
                      </a:srgbClr>
                    </a:solidFill>
                  </a:tcPr>
                </a:tc>
                <a:tc>
                  <a:txBody>
                    <a:bodyPr/>
                    <a:lstStyle/>
                    <a:p>
                      <a:pPr algn="ctr">
                        <a:lnSpc>
                          <a:spcPct val="110000"/>
                        </a:lnSpc>
                      </a:pPr>
                      <a:endParaRPr lang="en-US" dirty="0"/>
                    </a:p>
                    <a:p>
                      <a:pPr algn="ctr">
                        <a:lnSpc>
                          <a:spcPct val="110000"/>
                        </a:lnSpc>
                      </a:pPr>
                      <a:r>
                        <a:rPr lang="en-GB" dirty="0"/>
                        <a:t>49 / 51 / 0</a:t>
                      </a:r>
                    </a:p>
                  </a:txBody>
                  <a:tcPr>
                    <a:solidFill>
                      <a:srgbClr val="009795">
                        <a:alpha val="15000"/>
                      </a:srgbClr>
                    </a:solidFill>
                  </a:tcPr>
                </a:tc>
                <a:extLst>
                  <a:ext uri="{0D108BD9-81ED-4DB2-BD59-A6C34878D82A}">
                    <a16:rowId xmlns:a16="http://schemas.microsoft.com/office/drawing/2014/main" val="475101623"/>
                  </a:ext>
                </a:extLst>
              </a:tr>
              <a:tr h="598897">
                <a:tc>
                  <a:txBody>
                    <a:bodyPr/>
                    <a:lstStyle/>
                    <a:p>
                      <a:pPr marL="0" indent="0">
                        <a:lnSpc>
                          <a:spcPct val="110000"/>
                        </a:lnSpc>
                        <a:buFont typeface="Arial" panose="020B0604020202020204" pitchFamily="34" charset="0"/>
                        <a:buNone/>
                      </a:pPr>
                      <a:r>
                        <a:rPr lang="en-GB" b="0" dirty="0"/>
                        <a:t>IMDC risk group (%)</a:t>
                      </a:r>
                    </a:p>
                    <a:p>
                      <a:pPr marL="457200" lvl="1" indent="0">
                        <a:lnSpc>
                          <a:spcPct val="110000"/>
                        </a:lnSpc>
                        <a:buFont typeface="Arial" panose="020B0604020202020204" pitchFamily="34" charset="0"/>
                        <a:buNone/>
                      </a:pPr>
                      <a:r>
                        <a:rPr lang="en-GB" b="0" dirty="0"/>
                        <a:t>Favourable</a:t>
                      </a:r>
                    </a:p>
                    <a:p>
                      <a:pPr marL="457200" lvl="1" indent="0">
                        <a:lnSpc>
                          <a:spcPct val="110000"/>
                        </a:lnSpc>
                        <a:buFont typeface="Arial" panose="020B0604020202020204" pitchFamily="34" charset="0"/>
                        <a:buNone/>
                      </a:pPr>
                      <a:r>
                        <a:rPr lang="en-GB" b="0" dirty="0"/>
                        <a:t>Intermediate</a:t>
                      </a:r>
                    </a:p>
                    <a:p>
                      <a:pPr marL="457200" lvl="1" indent="0">
                        <a:lnSpc>
                          <a:spcPct val="110000"/>
                        </a:lnSpc>
                        <a:buFont typeface="Arial" panose="020B0604020202020204" pitchFamily="34" charset="0"/>
                        <a:buNone/>
                      </a:pPr>
                      <a:r>
                        <a:rPr lang="en-GB" b="0" dirty="0"/>
                        <a:t>Poor</a:t>
                      </a:r>
                    </a:p>
                  </a:txBody>
                  <a:tcPr/>
                </a:tc>
                <a:tc>
                  <a:txBody>
                    <a:bodyPr/>
                    <a:lstStyle/>
                    <a:p>
                      <a:pPr algn="ctr">
                        <a:lnSpc>
                          <a:spcPct val="110000"/>
                        </a:lnSpc>
                      </a:pPr>
                      <a:endParaRPr lang="en-US" dirty="0"/>
                    </a:p>
                    <a:p>
                      <a:pPr algn="ctr">
                        <a:lnSpc>
                          <a:spcPct val="110000"/>
                        </a:lnSpc>
                      </a:pPr>
                      <a:r>
                        <a:rPr lang="en-GB" dirty="0"/>
                        <a:t>18</a:t>
                      </a:r>
                    </a:p>
                    <a:p>
                      <a:pPr algn="ctr">
                        <a:lnSpc>
                          <a:spcPct val="110000"/>
                        </a:lnSpc>
                      </a:pPr>
                      <a:r>
                        <a:rPr lang="en-GB" dirty="0"/>
                        <a:t>67</a:t>
                      </a:r>
                    </a:p>
                    <a:p>
                      <a:pPr algn="ctr">
                        <a:lnSpc>
                          <a:spcPct val="110000"/>
                        </a:lnSpc>
                      </a:pPr>
                      <a:r>
                        <a:rPr lang="en-GB" dirty="0"/>
                        <a:t>16</a:t>
                      </a:r>
                    </a:p>
                  </a:txBody>
                  <a:tcPr>
                    <a:solidFill>
                      <a:srgbClr val="1F3662">
                        <a:alpha val="15000"/>
                      </a:srgbClr>
                    </a:solidFill>
                  </a:tcPr>
                </a:tc>
                <a:tc>
                  <a:txBody>
                    <a:bodyPr/>
                    <a:lstStyle/>
                    <a:p>
                      <a:pPr algn="ctr">
                        <a:lnSpc>
                          <a:spcPct val="110000"/>
                        </a:lnSpc>
                      </a:pPr>
                      <a:endParaRPr lang="en-US" dirty="0"/>
                    </a:p>
                    <a:p>
                      <a:pPr algn="ctr">
                        <a:lnSpc>
                          <a:spcPct val="110000"/>
                        </a:lnSpc>
                      </a:pPr>
                      <a:r>
                        <a:rPr lang="en-GB" dirty="0"/>
                        <a:t>18</a:t>
                      </a:r>
                    </a:p>
                    <a:p>
                      <a:pPr algn="ctr">
                        <a:lnSpc>
                          <a:spcPct val="110000"/>
                        </a:lnSpc>
                      </a:pPr>
                      <a:r>
                        <a:rPr lang="en-GB" dirty="0"/>
                        <a:t>66</a:t>
                      </a:r>
                    </a:p>
                    <a:p>
                      <a:pPr algn="ctr">
                        <a:lnSpc>
                          <a:spcPct val="110000"/>
                        </a:lnSpc>
                      </a:pPr>
                      <a:r>
                        <a:rPr lang="en-GB" dirty="0"/>
                        <a:t>16</a:t>
                      </a:r>
                    </a:p>
                  </a:txBody>
                  <a:tcPr>
                    <a:solidFill>
                      <a:srgbClr val="009795">
                        <a:alpha val="15000"/>
                      </a:srgbClr>
                    </a:solidFill>
                  </a:tcPr>
                </a:tc>
                <a:extLst>
                  <a:ext uri="{0D108BD9-81ED-4DB2-BD59-A6C34878D82A}">
                    <a16:rowId xmlns:a16="http://schemas.microsoft.com/office/drawing/2014/main" val="560132438"/>
                  </a:ext>
                </a:extLst>
              </a:tr>
              <a:tr h="328030">
                <a:tc>
                  <a:txBody>
                    <a:bodyPr/>
                    <a:lstStyle/>
                    <a:p>
                      <a:pPr>
                        <a:lnSpc>
                          <a:spcPct val="110000"/>
                        </a:lnSpc>
                      </a:pPr>
                      <a:r>
                        <a:rPr lang="en-GB" b="0" dirty="0"/>
                        <a:t>Prior lines of </a:t>
                      </a:r>
                      <a:r>
                        <a:rPr lang="en-GB" b="0" dirty="0" err="1"/>
                        <a:t>tx</a:t>
                      </a:r>
                      <a:r>
                        <a:rPr lang="en-GB" b="0" dirty="0"/>
                        <a:t>: 1 / 2 (%)</a:t>
                      </a:r>
                    </a:p>
                  </a:txBody>
                  <a:tcPr/>
                </a:tc>
                <a:tc>
                  <a:txBody>
                    <a:bodyPr/>
                    <a:lstStyle/>
                    <a:p>
                      <a:pPr algn="ctr">
                        <a:lnSpc>
                          <a:spcPct val="110000"/>
                        </a:lnSpc>
                      </a:pPr>
                      <a:r>
                        <a:rPr lang="en-US" dirty="0"/>
                        <a:t>65 /35</a:t>
                      </a:r>
                      <a:endParaRPr lang="en-GB" dirty="0"/>
                    </a:p>
                  </a:txBody>
                  <a:tcPr>
                    <a:solidFill>
                      <a:srgbClr val="1F3662">
                        <a:alpha val="15000"/>
                      </a:srgbClr>
                    </a:solidFill>
                  </a:tcPr>
                </a:tc>
                <a:tc>
                  <a:txBody>
                    <a:bodyPr/>
                    <a:lstStyle/>
                    <a:p>
                      <a:pPr algn="ctr">
                        <a:lnSpc>
                          <a:spcPct val="110000"/>
                        </a:lnSpc>
                      </a:pPr>
                      <a:r>
                        <a:rPr lang="en-US" dirty="0"/>
                        <a:t>61 / 39</a:t>
                      </a:r>
                      <a:endParaRPr lang="en-GB" dirty="0"/>
                    </a:p>
                  </a:txBody>
                  <a:tcPr>
                    <a:solidFill>
                      <a:srgbClr val="009795">
                        <a:alpha val="15000"/>
                      </a:srgbClr>
                    </a:solidFill>
                  </a:tcPr>
                </a:tc>
                <a:extLst>
                  <a:ext uri="{0D108BD9-81ED-4DB2-BD59-A6C34878D82A}">
                    <a16:rowId xmlns:a16="http://schemas.microsoft.com/office/drawing/2014/main" val="4077406716"/>
                  </a:ext>
                </a:extLst>
              </a:tr>
              <a:tr h="598897">
                <a:tc>
                  <a:txBody>
                    <a:bodyPr/>
                    <a:lstStyle/>
                    <a:p>
                      <a:pPr marL="0" indent="0">
                        <a:lnSpc>
                          <a:spcPct val="110000"/>
                        </a:lnSpc>
                        <a:buFont typeface="Arial" panose="020B0604020202020204" pitchFamily="34" charset="0"/>
                        <a:buNone/>
                      </a:pPr>
                      <a:r>
                        <a:rPr lang="en-GB" b="0" dirty="0"/>
                        <a:t>Most recent </a:t>
                      </a:r>
                      <a:r>
                        <a:rPr lang="en-GB" b="0" dirty="0" err="1"/>
                        <a:t>tx</a:t>
                      </a:r>
                      <a:r>
                        <a:rPr lang="en-GB" b="0" dirty="0"/>
                        <a:t> (%)</a:t>
                      </a:r>
                    </a:p>
                    <a:p>
                      <a:pPr marL="457200" lvl="1" indent="0">
                        <a:lnSpc>
                          <a:spcPct val="110000"/>
                        </a:lnSpc>
                        <a:buFont typeface="Arial" panose="020B0604020202020204" pitchFamily="34" charset="0"/>
                        <a:buNone/>
                      </a:pPr>
                      <a:r>
                        <a:rPr lang="en-GB" b="0" dirty="0"/>
                        <a:t>ICI / Non-ICI</a:t>
                      </a:r>
                    </a:p>
                  </a:txBody>
                  <a:tcPr/>
                </a:tc>
                <a:tc>
                  <a:txBody>
                    <a:bodyPr/>
                    <a:lstStyle/>
                    <a:p>
                      <a:pPr algn="ctr">
                        <a:lnSpc>
                          <a:spcPct val="110000"/>
                        </a:lnSpc>
                      </a:pPr>
                      <a:endParaRPr lang="en-US" dirty="0"/>
                    </a:p>
                    <a:p>
                      <a:pPr algn="ctr">
                        <a:lnSpc>
                          <a:spcPct val="110000"/>
                        </a:lnSpc>
                      </a:pPr>
                      <a:r>
                        <a:rPr lang="en-GB" dirty="0"/>
                        <a:t>71 / 29</a:t>
                      </a:r>
                    </a:p>
                  </a:txBody>
                  <a:tcPr>
                    <a:solidFill>
                      <a:srgbClr val="1F3662">
                        <a:alpha val="15000"/>
                      </a:srgbClr>
                    </a:solidFill>
                  </a:tcPr>
                </a:tc>
                <a:tc>
                  <a:txBody>
                    <a:bodyPr/>
                    <a:lstStyle/>
                    <a:p>
                      <a:pPr algn="ctr">
                        <a:lnSpc>
                          <a:spcPct val="110000"/>
                        </a:lnSpc>
                      </a:pPr>
                      <a:endParaRPr lang="en-US" dirty="0"/>
                    </a:p>
                    <a:p>
                      <a:pPr algn="ctr">
                        <a:lnSpc>
                          <a:spcPct val="110000"/>
                        </a:lnSpc>
                      </a:pPr>
                      <a:r>
                        <a:rPr lang="en-GB" dirty="0"/>
                        <a:t>71 / 29</a:t>
                      </a:r>
                    </a:p>
                  </a:txBody>
                  <a:tcPr>
                    <a:solidFill>
                      <a:srgbClr val="009795">
                        <a:alpha val="15000"/>
                      </a:srgbClr>
                    </a:solidFill>
                  </a:tcPr>
                </a:tc>
                <a:extLst>
                  <a:ext uri="{0D108BD9-81ED-4DB2-BD59-A6C34878D82A}">
                    <a16:rowId xmlns:a16="http://schemas.microsoft.com/office/drawing/2014/main" val="493631802"/>
                  </a:ext>
                </a:extLst>
              </a:tr>
              <a:tr h="598897">
                <a:tc>
                  <a:txBody>
                    <a:bodyPr/>
                    <a:lstStyle/>
                    <a:p>
                      <a:pPr marL="0" indent="0">
                        <a:lnSpc>
                          <a:spcPct val="110000"/>
                        </a:lnSpc>
                        <a:buFont typeface="Arial" panose="020B0604020202020204" pitchFamily="34" charset="0"/>
                        <a:buNone/>
                      </a:pPr>
                      <a:r>
                        <a:rPr lang="en-GB" b="0" dirty="0"/>
                        <a:t>Prior VEGFR-TKI (%)</a:t>
                      </a:r>
                    </a:p>
                    <a:p>
                      <a:pPr marL="457200" lvl="1" indent="0">
                        <a:lnSpc>
                          <a:spcPct val="110000"/>
                        </a:lnSpc>
                        <a:buFont typeface="Arial" panose="020B0604020202020204" pitchFamily="34" charset="0"/>
                        <a:buNone/>
                      </a:pPr>
                      <a:r>
                        <a:rPr lang="en-GB" b="0" dirty="0"/>
                        <a:t>0 / 1 / 2</a:t>
                      </a:r>
                    </a:p>
                  </a:txBody>
                  <a:tcPr/>
                </a:tc>
                <a:tc>
                  <a:txBody>
                    <a:bodyPr/>
                    <a:lstStyle/>
                    <a:p>
                      <a:pPr algn="ctr">
                        <a:lnSpc>
                          <a:spcPct val="110000"/>
                        </a:lnSpc>
                      </a:pPr>
                      <a:endParaRPr lang="en-US" dirty="0"/>
                    </a:p>
                    <a:p>
                      <a:pPr algn="ctr">
                        <a:lnSpc>
                          <a:spcPct val="110000"/>
                        </a:lnSpc>
                      </a:pPr>
                      <a:r>
                        <a:rPr lang="en-GB" dirty="0"/>
                        <a:t>31 / 56 / 13</a:t>
                      </a:r>
                    </a:p>
                  </a:txBody>
                  <a:tcPr>
                    <a:solidFill>
                      <a:srgbClr val="1F3662">
                        <a:alpha val="15000"/>
                      </a:srgbClr>
                    </a:solidFill>
                  </a:tcPr>
                </a:tc>
                <a:tc>
                  <a:txBody>
                    <a:bodyPr/>
                    <a:lstStyle/>
                    <a:p>
                      <a:pPr algn="ctr">
                        <a:lnSpc>
                          <a:spcPct val="110000"/>
                        </a:lnSpc>
                      </a:pPr>
                      <a:endParaRPr lang="en-US" dirty="0"/>
                    </a:p>
                    <a:p>
                      <a:pPr algn="ctr">
                        <a:lnSpc>
                          <a:spcPct val="110000"/>
                        </a:lnSpc>
                      </a:pPr>
                      <a:r>
                        <a:rPr lang="en-GB" dirty="0"/>
                        <a:t>31 / 58 / 11</a:t>
                      </a:r>
                    </a:p>
                  </a:txBody>
                  <a:tcPr>
                    <a:solidFill>
                      <a:srgbClr val="009795">
                        <a:alpha val="15000"/>
                      </a:srgbClr>
                    </a:solidFill>
                  </a:tcPr>
                </a:tc>
                <a:extLst>
                  <a:ext uri="{0D108BD9-81ED-4DB2-BD59-A6C34878D82A}">
                    <a16:rowId xmlns:a16="http://schemas.microsoft.com/office/drawing/2014/main" val="2910009103"/>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Baseline characteristics</a:t>
            </a:r>
          </a:p>
        </p:txBody>
      </p:sp>
      <p:sp>
        <p:nvSpPr>
          <p:cNvPr id="7" name="Text Placeholder 4">
            <a:extLst>
              <a:ext uri="{FF2B5EF4-FFF2-40B4-BE49-F238E27FC236}">
                <a16:creationId xmlns:a16="http://schemas.microsoft.com/office/drawing/2014/main" id="{F41399D3-9F65-C90E-50AD-F46510214345}"/>
              </a:ext>
            </a:extLst>
          </p:cNvPr>
          <p:cNvSpPr>
            <a:spLocks noGrp="1"/>
          </p:cNvSpPr>
          <p:nvPr>
            <p:ph type="body" sz="quarter" idx="14"/>
          </p:nvPr>
        </p:nvSpPr>
        <p:spPr>
          <a:xfrm>
            <a:off x="6552811" y="6444138"/>
            <a:ext cx="5524111" cy="237196"/>
          </a:xfrm>
        </p:spPr>
        <p:txBody>
          <a:bodyPr/>
          <a:lstStyle/>
          <a:p>
            <a:r>
              <a:rPr lang="en-GB" dirty="0"/>
              <a:t>Choueiri TK. ESMO 2024, abs.LBA73 (data from oral presentation included)</a:t>
            </a:r>
          </a:p>
        </p:txBody>
      </p:sp>
      <p:sp>
        <p:nvSpPr>
          <p:cNvPr id="2" name="TextBox 1">
            <a:extLst>
              <a:ext uri="{FF2B5EF4-FFF2-40B4-BE49-F238E27FC236}">
                <a16:creationId xmlns:a16="http://schemas.microsoft.com/office/drawing/2014/main" id="{82F3BC34-595D-1873-6D66-C782974DD53A}"/>
              </a:ext>
            </a:extLst>
          </p:cNvPr>
          <p:cNvSpPr txBox="1"/>
          <p:nvPr/>
        </p:nvSpPr>
        <p:spPr>
          <a:xfrm>
            <a:off x="333633" y="5996125"/>
            <a:ext cx="1600053" cy="338554"/>
          </a:xfrm>
          <a:prstGeom prst="rect">
            <a:avLst/>
          </a:prstGeom>
          <a:noFill/>
        </p:spPr>
        <p:txBody>
          <a:bodyPr wrap="none" rtlCol="0">
            <a:spAutoFit/>
          </a:bodyPr>
          <a:lstStyle/>
          <a:p>
            <a:r>
              <a:rPr lang="en-US" sz="1600" dirty="0"/>
              <a:t>NR: not reported</a:t>
            </a:r>
            <a:endParaRPr lang="en-GB" sz="1600" dirty="0"/>
          </a:p>
        </p:txBody>
      </p:sp>
    </p:spTree>
    <p:extLst>
      <p:ext uri="{BB962C8B-B14F-4D97-AF65-F5344CB8AC3E}">
        <p14:creationId xmlns:p14="http://schemas.microsoft.com/office/powerpoint/2010/main" val="377747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EB1637C-CB89-249A-ACFF-1C1DADB9C34B}"/>
              </a:ext>
            </a:extLst>
          </p:cNvPr>
          <p:cNvPicPr>
            <a:picLocks noGrp="1" noChangeAspect="1"/>
          </p:cNvPicPr>
          <p:nvPr>
            <p:ph sz="quarter" idx="10"/>
          </p:nvPr>
        </p:nvPicPr>
        <p:blipFill>
          <a:blip r:embed="rId3"/>
          <a:stretch>
            <a:fillRect/>
          </a:stretch>
        </p:blipFill>
        <p:spPr>
          <a:xfrm>
            <a:off x="1800338" y="981075"/>
            <a:ext cx="8332561" cy="3971925"/>
          </a:xfrm>
        </p:spPr>
      </p:pic>
      <p:sp>
        <p:nvSpPr>
          <p:cNvPr id="5" name="Text Placeholder 6">
            <a:extLst>
              <a:ext uri="{FF2B5EF4-FFF2-40B4-BE49-F238E27FC236}">
                <a16:creationId xmlns:a16="http://schemas.microsoft.com/office/drawing/2014/main" id="{42E1B88C-69C0-07D6-1B92-F4DFA04471FA}"/>
              </a:ext>
            </a:extLst>
          </p:cNvPr>
          <p:cNvSpPr>
            <a:spLocks noGrp="1"/>
          </p:cNvSpPr>
          <p:nvPr>
            <p:ph type="body" sz="quarter" idx="11"/>
          </p:nvPr>
        </p:nvSpPr>
        <p:spPr/>
        <p:txBody>
          <a:bodyPr anchor="ctr"/>
          <a:lstStyle/>
          <a:p>
            <a:r>
              <a:rPr lang="en-US" sz="1800" dirty="0">
                <a:effectLst/>
                <a:latin typeface="Aptos" panose="020B0004020202020204" pitchFamily="34" charset="0"/>
                <a:ea typeface="Aptos" panose="020B0004020202020204" pitchFamily="34" charset="0"/>
                <a:cs typeface="Arial" panose="020B0604020202020204" pitchFamily="34" charset="0"/>
              </a:rPr>
              <a:t>No PFS difference by line of </a:t>
            </a:r>
            <a:r>
              <a:rPr lang="en-US" sz="1800" dirty="0" err="1">
                <a:effectLst/>
                <a:latin typeface="Aptos" panose="020B0004020202020204" pitchFamily="34" charset="0"/>
                <a:ea typeface="Aptos" panose="020B0004020202020204" pitchFamily="34" charset="0"/>
                <a:cs typeface="Arial" panose="020B0604020202020204" pitchFamily="34" charset="0"/>
              </a:rPr>
              <a:t>tx</a:t>
            </a:r>
            <a:r>
              <a:rPr lang="en-US" sz="1800" dirty="0">
                <a:effectLst/>
                <a:latin typeface="Aptos" panose="020B0004020202020204" pitchFamily="34" charset="0"/>
                <a:ea typeface="Aptos" panose="020B0004020202020204" pitchFamily="34" charset="0"/>
                <a:cs typeface="Arial" panose="020B0604020202020204" pitchFamily="34" charset="0"/>
              </a:rPr>
              <a:t> (2</a:t>
            </a:r>
            <a:r>
              <a:rPr lang="en-US" sz="1800" baseline="30000" dirty="0">
                <a:effectLst/>
                <a:latin typeface="Aptos" panose="020B0004020202020204" pitchFamily="34" charset="0"/>
                <a:ea typeface="Aptos" panose="020B0004020202020204" pitchFamily="34" charset="0"/>
                <a:cs typeface="Arial" panose="020B0604020202020204" pitchFamily="34" charset="0"/>
              </a:rPr>
              <a:t>nd</a:t>
            </a:r>
            <a:r>
              <a:rPr lang="en-US" sz="1800" dirty="0">
                <a:effectLst/>
                <a:latin typeface="Aptos" panose="020B0004020202020204" pitchFamily="34" charset="0"/>
                <a:ea typeface="Aptos" panose="020B0004020202020204" pitchFamily="34" charset="0"/>
                <a:cs typeface="Arial" panose="020B0604020202020204" pitchFamily="34" charset="0"/>
              </a:rPr>
              <a:t>- or 3</a:t>
            </a:r>
            <a:r>
              <a:rPr lang="en-US" sz="1800" baseline="30000" dirty="0">
                <a:effectLst/>
                <a:latin typeface="Aptos" panose="020B0004020202020204" pitchFamily="34" charset="0"/>
                <a:ea typeface="Aptos" panose="020B0004020202020204" pitchFamily="34" charset="0"/>
                <a:cs typeface="Arial" panose="020B0604020202020204" pitchFamily="34" charset="0"/>
              </a:rPr>
              <a:t>rd</a:t>
            </a:r>
            <a:r>
              <a:rPr lang="en-US" sz="1800" dirty="0">
                <a:effectLst/>
                <a:latin typeface="Aptos" panose="020B0004020202020204" pitchFamily="34" charset="0"/>
                <a:ea typeface="Aptos" panose="020B0004020202020204" pitchFamily="34" charset="0"/>
                <a:cs typeface="Arial" panose="020B0604020202020204" pitchFamily="34" charset="0"/>
              </a:rPr>
              <a:t>-line </a:t>
            </a:r>
            <a:r>
              <a:rPr lang="en-US" sz="1800" dirty="0" err="1">
                <a:effectLst/>
                <a:latin typeface="Aptos" panose="020B0004020202020204" pitchFamily="34" charset="0"/>
                <a:ea typeface="Aptos" panose="020B0004020202020204" pitchFamily="34" charset="0"/>
                <a:cs typeface="Arial" panose="020B0604020202020204" pitchFamily="34" charset="0"/>
              </a:rPr>
              <a:t>tx</a:t>
            </a:r>
            <a:r>
              <a:rPr lang="en-US" sz="1800" dirty="0">
                <a:effectLst/>
                <a:latin typeface="Aptos" panose="020B0004020202020204" pitchFamily="34" charset="0"/>
                <a:ea typeface="Aptos" panose="020B0004020202020204" pitchFamily="34" charset="0"/>
                <a:cs typeface="Arial" panose="020B0604020202020204" pitchFamily="34" charset="0"/>
              </a:rPr>
              <a:t>)</a:t>
            </a:r>
          </a:p>
          <a:p>
            <a:r>
              <a:rPr lang="en-US" sz="1800" dirty="0">
                <a:latin typeface="Aptos" panose="020B0004020202020204" pitchFamily="34" charset="0"/>
                <a:cs typeface="Arial" panose="020B0604020202020204" pitchFamily="34" charset="0"/>
              </a:rPr>
              <a:t>No PFS difference by subgroup analysis</a:t>
            </a:r>
            <a:endParaRPr lang="en-US" dirty="0"/>
          </a:p>
        </p:txBody>
      </p:sp>
      <p:sp>
        <p:nvSpPr>
          <p:cNvPr id="3" name="Title 2">
            <a:extLst>
              <a:ext uri="{FF2B5EF4-FFF2-40B4-BE49-F238E27FC236}">
                <a16:creationId xmlns:a16="http://schemas.microsoft.com/office/drawing/2014/main" id="{60EA34FB-CDFA-14A2-95AE-342FE5C167C1}"/>
              </a:ext>
            </a:extLst>
          </p:cNvPr>
          <p:cNvSpPr>
            <a:spLocks noGrp="1"/>
          </p:cNvSpPr>
          <p:nvPr>
            <p:ph type="title"/>
          </p:nvPr>
        </p:nvSpPr>
        <p:spPr/>
        <p:txBody>
          <a:bodyPr/>
          <a:lstStyle/>
          <a:p>
            <a:r>
              <a:rPr lang="en-US" dirty="0"/>
              <a:t>Primary endpoint: PFS by IRR </a:t>
            </a:r>
            <a:r>
              <a:rPr lang="en-US" sz="1800" dirty="0"/>
              <a:t>(median FU: 12 </a:t>
            </a:r>
            <a:r>
              <a:rPr lang="en-US" sz="1800" dirty="0" err="1"/>
              <a:t>mo</a:t>
            </a:r>
            <a:r>
              <a:rPr lang="en-US" sz="1800" dirty="0"/>
              <a:t> for TIVO+NIVO and 13 </a:t>
            </a:r>
            <a:r>
              <a:rPr lang="en-US" sz="1800" dirty="0" err="1"/>
              <a:t>mo</a:t>
            </a:r>
            <a:r>
              <a:rPr lang="en-US" sz="1800" dirty="0"/>
              <a:t> for TIVO)</a:t>
            </a:r>
            <a:endParaRPr lang="en-GB" sz="1800" dirty="0"/>
          </a:p>
        </p:txBody>
      </p:sp>
      <p:sp>
        <p:nvSpPr>
          <p:cNvPr id="8" name="Text Placeholder 6">
            <a:extLst>
              <a:ext uri="{FF2B5EF4-FFF2-40B4-BE49-F238E27FC236}">
                <a16:creationId xmlns:a16="http://schemas.microsoft.com/office/drawing/2014/main" id="{4D20D8DF-07B9-950E-DFB3-96A534D73F5B}"/>
              </a:ext>
            </a:extLst>
          </p:cNvPr>
          <p:cNvSpPr>
            <a:spLocks noGrp="1"/>
          </p:cNvSpPr>
          <p:nvPr>
            <p:ph type="body" sz="quarter" idx="14"/>
          </p:nvPr>
        </p:nvSpPr>
        <p:spPr>
          <a:xfrm>
            <a:off x="6552811" y="6444138"/>
            <a:ext cx="5524111" cy="237196"/>
          </a:xfrm>
        </p:spPr>
        <p:txBody>
          <a:bodyPr anchor="b"/>
          <a:lstStyle/>
          <a:p>
            <a:r>
              <a:rPr lang="en-US" dirty="0"/>
              <a:t>Choueiri TK. ESMO 2024, abs.LBA73 (data from oral presentation included)</a:t>
            </a:r>
            <a:br>
              <a:rPr lang="en-US" dirty="0"/>
            </a:br>
            <a:r>
              <a:rPr lang="en-US" dirty="0"/>
              <a:t>Permission for use granted by the presenter</a:t>
            </a:r>
          </a:p>
        </p:txBody>
      </p:sp>
    </p:spTree>
    <p:extLst>
      <p:ext uri="{BB962C8B-B14F-4D97-AF65-F5344CB8AC3E}">
        <p14:creationId xmlns:p14="http://schemas.microsoft.com/office/powerpoint/2010/main" val="184079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0587C42-A4F4-4AED-E269-3AB2DC1D3EF7}"/>
              </a:ext>
            </a:extLst>
          </p:cNvPr>
          <p:cNvPicPr>
            <a:picLocks noGrp="1" noChangeAspect="1"/>
          </p:cNvPicPr>
          <p:nvPr>
            <p:ph sz="quarter" idx="10"/>
          </p:nvPr>
        </p:nvPicPr>
        <p:blipFill>
          <a:blip r:embed="rId3"/>
          <a:stretch>
            <a:fillRect/>
          </a:stretch>
        </p:blipFill>
        <p:spPr>
          <a:xfrm>
            <a:off x="438150" y="2223703"/>
            <a:ext cx="5511546" cy="3314276"/>
          </a:xfrm>
        </p:spPr>
      </p:pic>
      <p:pic>
        <p:nvPicPr>
          <p:cNvPr id="13" name="Content Placeholder 12">
            <a:extLst>
              <a:ext uri="{FF2B5EF4-FFF2-40B4-BE49-F238E27FC236}">
                <a16:creationId xmlns:a16="http://schemas.microsoft.com/office/drawing/2014/main" id="{ABF259F6-0FA0-8A8E-C03E-E634715AD5EC}"/>
              </a:ext>
            </a:extLst>
          </p:cNvPr>
          <p:cNvPicPr>
            <a:picLocks noGrp="1" noChangeAspect="1"/>
          </p:cNvPicPr>
          <p:nvPr>
            <p:ph sz="quarter" idx="12"/>
          </p:nvPr>
        </p:nvPicPr>
        <p:blipFill>
          <a:blip r:embed="rId4"/>
          <a:stretch>
            <a:fillRect/>
          </a:stretch>
        </p:blipFill>
        <p:spPr>
          <a:xfrm>
            <a:off x="6242306" y="2223703"/>
            <a:ext cx="5511544" cy="3339758"/>
          </a:xfrm>
        </p:spPr>
      </p:pic>
      <p:sp>
        <p:nvSpPr>
          <p:cNvPr id="3" name="Title 2">
            <a:extLst>
              <a:ext uri="{FF2B5EF4-FFF2-40B4-BE49-F238E27FC236}">
                <a16:creationId xmlns:a16="http://schemas.microsoft.com/office/drawing/2014/main" id="{086D9316-74F8-505E-8A2A-3A58E69CEFCA}"/>
              </a:ext>
            </a:extLst>
          </p:cNvPr>
          <p:cNvSpPr>
            <a:spLocks noGrp="1"/>
          </p:cNvSpPr>
          <p:nvPr>
            <p:ph type="title"/>
          </p:nvPr>
        </p:nvSpPr>
        <p:spPr/>
        <p:txBody>
          <a:bodyPr/>
          <a:lstStyle/>
          <a:p>
            <a:r>
              <a:rPr lang="en-GB" dirty="0"/>
              <a:t>PFS by IRR by most recent </a:t>
            </a:r>
            <a:r>
              <a:rPr lang="en-GB" dirty="0" err="1"/>
              <a:t>tx</a:t>
            </a:r>
            <a:r>
              <a:rPr lang="en-GB" dirty="0"/>
              <a:t> line </a:t>
            </a:r>
            <a:r>
              <a:rPr lang="en-GB" sz="1800" dirty="0"/>
              <a:t>(median FU: 12 </a:t>
            </a:r>
            <a:r>
              <a:rPr lang="en-GB" sz="1800" dirty="0" err="1"/>
              <a:t>mo</a:t>
            </a:r>
            <a:r>
              <a:rPr lang="en-GB" sz="1800" dirty="0"/>
              <a:t> for TIVO+NIVO and 13 </a:t>
            </a:r>
            <a:r>
              <a:rPr lang="en-GB" sz="1800" dirty="0" err="1"/>
              <a:t>mo</a:t>
            </a:r>
            <a:r>
              <a:rPr lang="en-GB" sz="1800" dirty="0"/>
              <a:t> for TIVO)</a:t>
            </a:r>
          </a:p>
        </p:txBody>
      </p:sp>
      <p:sp>
        <p:nvSpPr>
          <p:cNvPr id="5" name="Text Placeholder 6">
            <a:extLst>
              <a:ext uri="{FF2B5EF4-FFF2-40B4-BE49-F238E27FC236}">
                <a16:creationId xmlns:a16="http://schemas.microsoft.com/office/drawing/2014/main" id="{07BCD28B-D62D-2376-888C-D2F4B48B933C}"/>
              </a:ext>
            </a:extLst>
          </p:cNvPr>
          <p:cNvSpPr>
            <a:spLocks noGrp="1"/>
          </p:cNvSpPr>
          <p:nvPr>
            <p:ph type="body" sz="quarter" idx="14"/>
          </p:nvPr>
        </p:nvSpPr>
        <p:spPr/>
        <p:txBody>
          <a:bodyPr anchor="b"/>
          <a:lstStyle/>
          <a:p>
            <a:r>
              <a:rPr lang="en-US" dirty="0"/>
              <a:t>Choueiri TK. ESMO 2024, abs.LBA73 (data from oral presentation included)</a:t>
            </a:r>
            <a:br>
              <a:rPr lang="en-US" dirty="0"/>
            </a:br>
            <a:r>
              <a:rPr lang="en-US" dirty="0"/>
              <a:t>Permission for use granted by the presenter</a:t>
            </a:r>
          </a:p>
        </p:txBody>
      </p:sp>
      <p:sp>
        <p:nvSpPr>
          <p:cNvPr id="8" name="Text Placeholder 7">
            <a:extLst>
              <a:ext uri="{FF2B5EF4-FFF2-40B4-BE49-F238E27FC236}">
                <a16:creationId xmlns:a16="http://schemas.microsoft.com/office/drawing/2014/main" id="{05D59944-F85D-8391-A74F-E1F94F781F1A}"/>
              </a:ext>
            </a:extLst>
          </p:cNvPr>
          <p:cNvSpPr>
            <a:spLocks noGrp="1"/>
          </p:cNvSpPr>
          <p:nvPr>
            <p:ph type="body" sz="quarter" idx="15"/>
          </p:nvPr>
        </p:nvSpPr>
        <p:spPr>
          <a:xfrm>
            <a:off x="438150" y="1147855"/>
            <a:ext cx="5511546" cy="441340"/>
          </a:xfrm>
          <a:solidFill>
            <a:schemeClr val="tx1"/>
          </a:solidFill>
        </p:spPr>
        <p:txBody>
          <a:bodyPr/>
          <a:lstStyle/>
          <a:p>
            <a:r>
              <a:rPr lang="en-US" dirty="0">
                <a:solidFill>
                  <a:schemeClr val="bg1"/>
                </a:solidFill>
              </a:rPr>
              <a:t>ICI as most recent </a:t>
            </a:r>
            <a:r>
              <a:rPr lang="en-US" dirty="0" err="1">
                <a:solidFill>
                  <a:schemeClr val="bg1"/>
                </a:solidFill>
              </a:rPr>
              <a:t>tx</a:t>
            </a:r>
            <a:endParaRPr lang="en-GB" dirty="0">
              <a:solidFill>
                <a:schemeClr val="bg1"/>
              </a:solidFill>
            </a:endParaRPr>
          </a:p>
        </p:txBody>
      </p:sp>
      <p:sp>
        <p:nvSpPr>
          <p:cNvPr id="9" name="Text Placeholder 8">
            <a:extLst>
              <a:ext uri="{FF2B5EF4-FFF2-40B4-BE49-F238E27FC236}">
                <a16:creationId xmlns:a16="http://schemas.microsoft.com/office/drawing/2014/main" id="{48D526A1-1183-4998-57B1-9149AC6BEDD9}"/>
              </a:ext>
            </a:extLst>
          </p:cNvPr>
          <p:cNvSpPr>
            <a:spLocks noGrp="1"/>
          </p:cNvSpPr>
          <p:nvPr>
            <p:ph type="body" sz="quarter" idx="16"/>
          </p:nvPr>
        </p:nvSpPr>
        <p:spPr>
          <a:xfrm>
            <a:off x="6242307" y="1147855"/>
            <a:ext cx="5533056" cy="441339"/>
          </a:xfrm>
          <a:solidFill>
            <a:schemeClr val="tx1"/>
          </a:solidFill>
        </p:spPr>
        <p:txBody>
          <a:bodyPr/>
          <a:lstStyle/>
          <a:p>
            <a:r>
              <a:rPr lang="en-US" dirty="0">
                <a:solidFill>
                  <a:schemeClr val="bg1"/>
                </a:solidFill>
              </a:rPr>
              <a:t>Non-ICI as most recent </a:t>
            </a:r>
            <a:r>
              <a:rPr lang="en-US" dirty="0" err="1">
                <a:solidFill>
                  <a:schemeClr val="bg1"/>
                </a:solidFill>
              </a:rPr>
              <a:t>tx</a:t>
            </a:r>
            <a:endParaRPr lang="en-GB" dirty="0">
              <a:solidFill>
                <a:schemeClr val="bg1"/>
              </a:solidFill>
            </a:endParaRPr>
          </a:p>
        </p:txBody>
      </p:sp>
      <p:sp>
        <p:nvSpPr>
          <p:cNvPr id="14" name="Rectangle 13">
            <a:extLst>
              <a:ext uri="{FF2B5EF4-FFF2-40B4-BE49-F238E27FC236}">
                <a16:creationId xmlns:a16="http://schemas.microsoft.com/office/drawing/2014/main" id="{5F9FE669-3675-8B17-FA33-D8378A3441AB}"/>
              </a:ext>
            </a:extLst>
          </p:cNvPr>
          <p:cNvSpPr/>
          <p:nvPr/>
        </p:nvSpPr>
        <p:spPr>
          <a:xfrm>
            <a:off x="5596128" y="5120640"/>
            <a:ext cx="353567"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0BC0006-5682-0749-3973-F8125179E0CE}"/>
              </a:ext>
            </a:extLst>
          </p:cNvPr>
          <p:cNvSpPr/>
          <p:nvPr/>
        </p:nvSpPr>
        <p:spPr>
          <a:xfrm>
            <a:off x="6242305" y="2223703"/>
            <a:ext cx="310506" cy="1043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422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6F2647-8B2E-1561-2016-181BC6E59501}"/>
              </a:ext>
            </a:extLst>
          </p:cNvPr>
          <p:cNvPicPr>
            <a:picLocks noGrp="1" noChangeAspect="1"/>
          </p:cNvPicPr>
          <p:nvPr>
            <p:ph sz="quarter" idx="10"/>
          </p:nvPr>
        </p:nvPicPr>
        <p:blipFill>
          <a:blip r:embed="rId2"/>
          <a:stretch>
            <a:fillRect/>
          </a:stretch>
        </p:blipFill>
        <p:spPr>
          <a:xfrm>
            <a:off x="431800" y="1188379"/>
            <a:ext cx="10922000" cy="5005158"/>
          </a:xfrm>
        </p:spPr>
      </p:pic>
      <p:sp>
        <p:nvSpPr>
          <p:cNvPr id="3" name="Title 2">
            <a:extLst>
              <a:ext uri="{FF2B5EF4-FFF2-40B4-BE49-F238E27FC236}">
                <a16:creationId xmlns:a16="http://schemas.microsoft.com/office/drawing/2014/main" id="{086D9316-74F8-505E-8A2A-3A58E69CEFCA}"/>
              </a:ext>
            </a:extLst>
          </p:cNvPr>
          <p:cNvSpPr>
            <a:spLocks noGrp="1"/>
          </p:cNvSpPr>
          <p:nvPr>
            <p:ph type="title"/>
          </p:nvPr>
        </p:nvSpPr>
        <p:spPr/>
        <p:txBody>
          <a:bodyPr/>
          <a:lstStyle/>
          <a:p>
            <a:r>
              <a:rPr lang="en-GB" dirty="0"/>
              <a:t>Secondary endpoint: OS </a:t>
            </a:r>
            <a:r>
              <a:rPr lang="en-GB" sz="1800" dirty="0"/>
              <a:t>(median FU: 12 </a:t>
            </a:r>
            <a:r>
              <a:rPr lang="en-GB" sz="1800" dirty="0" err="1"/>
              <a:t>mo</a:t>
            </a:r>
            <a:r>
              <a:rPr lang="en-GB" sz="1800" dirty="0"/>
              <a:t> for TIVO+NIVO and 13 </a:t>
            </a:r>
            <a:r>
              <a:rPr lang="en-GB" sz="1800" dirty="0" err="1"/>
              <a:t>mo</a:t>
            </a:r>
            <a:r>
              <a:rPr lang="en-GB" sz="1800" dirty="0"/>
              <a:t> for TIVO)</a:t>
            </a:r>
          </a:p>
        </p:txBody>
      </p:sp>
      <p:sp>
        <p:nvSpPr>
          <p:cNvPr id="5" name="Text Placeholder 6">
            <a:extLst>
              <a:ext uri="{FF2B5EF4-FFF2-40B4-BE49-F238E27FC236}">
                <a16:creationId xmlns:a16="http://schemas.microsoft.com/office/drawing/2014/main" id="{AF1AC6DA-9689-B6A4-3E23-C15A2971EBEB}"/>
              </a:ext>
            </a:extLst>
          </p:cNvPr>
          <p:cNvSpPr>
            <a:spLocks noGrp="1"/>
          </p:cNvSpPr>
          <p:nvPr>
            <p:ph type="body" sz="quarter" idx="14"/>
          </p:nvPr>
        </p:nvSpPr>
        <p:spPr>
          <a:xfrm>
            <a:off x="6552811" y="6444138"/>
            <a:ext cx="5524111" cy="237196"/>
          </a:xfrm>
        </p:spPr>
        <p:txBody>
          <a:bodyPr anchor="b"/>
          <a:lstStyle/>
          <a:p>
            <a:r>
              <a:rPr lang="en-US" dirty="0"/>
              <a:t>Choueiri TK. ESMO 2024, abs.LBA73 (data from oral presentation included)</a:t>
            </a:r>
            <a:br>
              <a:rPr lang="en-US" dirty="0"/>
            </a:br>
            <a:r>
              <a:rPr lang="en-US" dirty="0"/>
              <a:t>Permission for use granted by the presenter</a:t>
            </a:r>
          </a:p>
        </p:txBody>
      </p:sp>
    </p:spTree>
    <p:extLst>
      <p:ext uri="{BB962C8B-B14F-4D97-AF65-F5344CB8AC3E}">
        <p14:creationId xmlns:p14="http://schemas.microsoft.com/office/powerpoint/2010/main" val="164887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6D9316-74F8-505E-8A2A-3A58E69CEFCA}"/>
              </a:ext>
            </a:extLst>
          </p:cNvPr>
          <p:cNvSpPr>
            <a:spLocks noGrp="1"/>
          </p:cNvSpPr>
          <p:nvPr>
            <p:ph type="title"/>
          </p:nvPr>
        </p:nvSpPr>
        <p:spPr/>
        <p:txBody>
          <a:bodyPr/>
          <a:lstStyle/>
          <a:p>
            <a:r>
              <a:rPr lang="en-GB" dirty="0"/>
              <a:t>Secondary endpoint: ORR by IRR </a:t>
            </a:r>
            <a:r>
              <a:rPr lang="en-GB" sz="1800" dirty="0"/>
              <a:t>(median FU: 12 </a:t>
            </a:r>
            <a:r>
              <a:rPr lang="en-GB" sz="1800" dirty="0" err="1"/>
              <a:t>mo</a:t>
            </a:r>
            <a:r>
              <a:rPr lang="en-GB" sz="1800" dirty="0"/>
              <a:t> for TIVO+NIVO and 13 </a:t>
            </a:r>
            <a:r>
              <a:rPr lang="en-GB" sz="1800" dirty="0" err="1"/>
              <a:t>mo</a:t>
            </a:r>
            <a:r>
              <a:rPr lang="en-GB" sz="1800" dirty="0"/>
              <a:t> for TIVO)</a:t>
            </a:r>
          </a:p>
        </p:txBody>
      </p:sp>
      <p:sp>
        <p:nvSpPr>
          <p:cNvPr id="5" name="Text Placeholder 6">
            <a:extLst>
              <a:ext uri="{FF2B5EF4-FFF2-40B4-BE49-F238E27FC236}">
                <a16:creationId xmlns:a16="http://schemas.microsoft.com/office/drawing/2014/main" id="{AF1AC6DA-9689-B6A4-3E23-C15A2971EBEB}"/>
              </a:ext>
            </a:extLst>
          </p:cNvPr>
          <p:cNvSpPr>
            <a:spLocks noGrp="1"/>
          </p:cNvSpPr>
          <p:nvPr>
            <p:ph type="body" sz="quarter" idx="14"/>
          </p:nvPr>
        </p:nvSpPr>
        <p:spPr/>
        <p:txBody>
          <a:bodyPr anchor="b"/>
          <a:lstStyle/>
          <a:p>
            <a:r>
              <a:rPr lang="en-US" dirty="0"/>
              <a:t>Choueiri TK. ESMO 2024, abs.LBA73 (data from oral presentation included)</a:t>
            </a:r>
            <a:br>
              <a:rPr lang="en-US" dirty="0"/>
            </a:br>
            <a:r>
              <a:rPr lang="en-US" dirty="0"/>
              <a:t>Permission for use granted by the presenter</a:t>
            </a:r>
          </a:p>
        </p:txBody>
      </p:sp>
      <p:graphicFrame>
        <p:nvGraphicFramePr>
          <p:cNvPr id="10" name="Content Placeholder 6">
            <a:extLst>
              <a:ext uri="{FF2B5EF4-FFF2-40B4-BE49-F238E27FC236}">
                <a16:creationId xmlns:a16="http://schemas.microsoft.com/office/drawing/2014/main" id="{02B3A412-E66E-C731-BB0D-DE5B5176F5F0}"/>
              </a:ext>
            </a:extLst>
          </p:cNvPr>
          <p:cNvGraphicFramePr>
            <a:graphicFrameLocks noGrp="1"/>
          </p:cNvGraphicFramePr>
          <p:nvPr>
            <p:ph sz="quarter" idx="10"/>
            <p:extLst>
              <p:ext uri="{D42A27DB-BD31-4B8C-83A1-F6EECF244321}">
                <p14:modId xmlns:p14="http://schemas.microsoft.com/office/powerpoint/2010/main" val="2404774101"/>
              </p:ext>
            </p:extLst>
          </p:nvPr>
        </p:nvGraphicFramePr>
        <p:xfrm>
          <a:off x="438150" y="1704622"/>
          <a:ext cx="5216525" cy="45834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6">
            <a:extLst>
              <a:ext uri="{FF2B5EF4-FFF2-40B4-BE49-F238E27FC236}">
                <a16:creationId xmlns:a16="http://schemas.microsoft.com/office/drawing/2014/main" id="{49A787D2-488D-1C47-B54D-2C9C61F690C7}"/>
              </a:ext>
            </a:extLst>
          </p:cNvPr>
          <p:cNvGraphicFramePr>
            <a:graphicFrameLocks noGrp="1"/>
          </p:cNvGraphicFramePr>
          <p:nvPr>
            <p:ph sz="quarter" idx="12"/>
            <p:extLst>
              <p:ext uri="{D42A27DB-BD31-4B8C-83A1-F6EECF244321}">
                <p14:modId xmlns:p14="http://schemas.microsoft.com/office/powerpoint/2010/main" val="4036942902"/>
              </p:ext>
            </p:extLst>
          </p:nvPr>
        </p:nvGraphicFramePr>
        <p:xfrm>
          <a:off x="6552811" y="1508259"/>
          <a:ext cx="4980432" cy="1877625"/>
        </p:xfrm>
        <a:graphic>
          <a:graphicData uri="http://schemas.openxmlformats.org/drawingml/2006/table">
            <a:tbl>
              <a:tblPr firstRow="1">
                <a:tableStyleId>{793D81CF-94F2-401A-BA57-92F5A7B2D0C5}</a:tableStyleId>
              </a:tblPr>
              <a:tblGrid>
                <a:gridCol w="1789678">
                  <a:extLst>
                    <a:ext uri="{9D8B030D-6E8A-4147-A177-3AD203B41FA5}">
                      <a16:colId xmlns:a16="http://schemas.microsoft.com/office/drawing/2014/main" val="3599562241"/>
                    </a:ext>
                  </a:extLst>
                </a:gridCol>
                <a:gridCol w="1580444">
                  <a:extLst>
                    <a:ext uri="{9D8B030D-6E8A-4147-A177-3AD203B41FA5}">
                      <a16:colId xmlns:a16="http://schemas.microsoft.com/office/drawing/2014/main" val="2827065904"/>
                    </a:ext>
                  </a:extLst>
                </a:gridCol>
                <a:gridCol w="1610310">
                  <a:extLst>
                    <a:ext uri="{9D8B030D-6E8A-4147-A177-3AD203B41FA5}">
                      <a16:colId xmlns:a16="http://schemas.microsoft.com/office/drawing/2014/main" val="1177774514"/>
                    </a:ext>
                  </a:extLst>
                </a:gridCol>
              </a:tblGrid>
              <a:tr h="598897">
                <a:tc>
                  <a:txBody>
                    <a:bodyPr/>
                    <a:lstStyle/>
                    <a:p>
                      <a:pPr>
                        <a:lnSpc>
                          <a:spcPct val="110000"/>
                        </a:lnSpc>
                      </a:pPr>
                      <a:r>
                        <a:rPr lang="en-US" dirty="0"/>
                        <a:t>%</a:t>
                      </a:r>
                      <a:endParaRPr lang="en-GB" dirty="0"/>
                    </a:p>
                  </a:txBody>
                  <a:tcPr anchor="b"/>
                </a:tc>
                <a:tc>
                  <a:txBody>
                    <a:bodyPr/>
                    <a:lstStyle/>
                    <a:p>
                      <a:pPr algn="ctr">
                        <a:lnSpc>
                          <a:spcPct val="110000"/>
                        </a:lnSpc>
                      </a:pPr>
                      <a:r>
                        <a:rPr lang="en-GB" b="1" dirty="0">
                          <a:solidFill>
                            <a:schemeClr val="bg1"/>
                          </a:solidFill>
                        </a:rPr>
                        <a:t>TIVO+NIVO</a:t>
                      </a:r>
                    </a:p>
                    <a:p>
                      <a:pPr algn="ctr">
                        <a:lnSpc>
                          <a:spcPct val="110000"/>
                        </a:lnSpc>
                      </a:pPr>
                      <a:r>
                        <a:rPr lang="en-GB" b="1" dirty="0">
                          <a:solidFill>
                            <a:schemeClr val="bg1"/>
                          </a:solidFill>
                        </a:rPr>
                        <a:t>(N=171)</a:t>
                      </a:r>
                    </a:p>
                  </a:txBody>
                  <a:tcPr>
                    <a:solidFill>
                      <a:srgbClr val="1F3662"/>
                    </a:solidFill>
                  </a:tcPr>
                </a:tc>
                <a:tc>
                  <a:txBody>
                    <a:bodyPr/>
                    <a:lstStyle/>
                    <a:p>
                      <a:pPr algn="ctr">
                        <a:lnSpc>
                          <a:spcPct val="110000"/>
                        </a:lnSpc>
                      </a:pPr>
                      <a:r>
                        <a:rPr lang="en-GB" b="1" dirty="0">
                          <a:solidFill>
                            <a:schemeClr val="bg1"/>
                          </a:solidFill>
                        </a:rPr>
                        <a:t>TIVO </a:t>
                      </a:r>
                    </a:p>
                    <a:p>
                      <a:pPr algn="ctr">
                        <a:lnSpc>
                          <a:spcPct val="110000"/>
                        </a:lnSpc>
                      </a:pPr>
                      <a:r>
                        <a:rPr lang="en-GB" b="1" dirty="0">
                          <a:solidFill>
                            <a:schemeClr val="bg1"/>
                          </a:solidFill>
                        </a:rPr>
                        <a:t>(N=172)</a:t>
                      </a:r>
                    </a:p>
                  </a:txBody>
                  <a:tcPr>
                    <a:solidFill>
                      <a:srgbClr val="009795"/>
                    </a:solidFill>
                  </a:tcPr>
                </a:tc>
                <a:extLst>
                  <a:ext uri="{0D108BD9-81ED-4DB2-BD59-A6C34878D82A}">
                    <a16:rowId xmlns:a16="http://schemas.microsoft.com/office/drawing/2014/main" val="3231569149"/>
                  </a:ext>
                </a:extLst>
              </a:tr>
              <a:tr h="598897">
                <a:tc>
                  <a:txBody>
                    <a:bodyPr/>
                    <a:lstStyle/>
                    <a:p>
                      <a:pPr marL="0" lvl="0" indent="0">
                        <a:lnSpc>
                          <a:spcPct val="110000"/>
                        </a:lnSpc>
                        <a:buFont typeface="Arial" panose="020B0604020202020204" pitchFamily="34" charset="0"/>
                        <a:buNone/>
                      </a:pPr>
                      <a:r>
                        <a:rPr lang="en-US" b="0" dirty="0"/>
                        <a:t>ORR </a:t>
                      </a:r>
                      <a:endParaRPr lang="en-GB" b="0" dirty="0"/>
                    </a:p>
                  </a:txBody>
                  <a:tcPr anchor="ctr"/>
                </a:tc>
                <a:tc>
                  <a:txBody>
                    <a:bodyPr/>
                    <a:lstStyle/>
                    <a:p>
                      <a:pPr algn="ctr">
                        <a:lnSpc>
                          <a:spcPct val="110000"/>
                        </a:lnSpc>
                      </a:pPr>
                      <a:r>
                        <a:rPr lang="en-US" dirty="0"/>
                        <a:t>19</a:t>
                      </a:r>
                      <a:endParaRPr lang="en-GB" dirty="0"/>
                    </a:p>
                  </a:txBody>
                  <a:tcPr anchor="ctr">
                    <a:solidFill>
                      <a:srgbClr val="1F3662">
                        <a:alpha val="15000"/>
                      </a:srgbClr>
                    </a:solidFill>
                  </a:tcPr>
                </a:tc>
                <a:tc>
                  <a:txBody>
                    <a:bodyPr/>
                    <a:lstStyle/>
                    <a:p>
                      <a:pPr algn="ctr">
                        <a:lnSpc>
                          <a:spcPct val="110000"/>
                        </a:lnSpc>
                      </a:pPr>
                      <a:r>
                        <a:rPr lang="en-US" dirty="0"/>
                        <a:t>20</a:t>
                      </a:r>
                      <a:endParaRPr lang="en-GB" dirty="0"/>
                    </a:p>
                  </a:txBody>
                  <a:tcPr anchor="ctr">
                    <a:solidFill>
                      <a:srgbClr val="009795">
                        <a:alpha val="15000"/>
                      </a:srgbClr>
                    </a:solidFill>
                  </a:tcPr>
                </a:tc>
                <a:extLst>
                  <a:ext uri="{0D108BD9-81ED-4DB2-BD59-A6C34878D82A}">
                    <a16:rowId xmlns:a16="http://schemas.microsoft.com/office/drawing/2014/main" val="2035354042"/>
                  </a:ext>
                </a:extLst>
              </a:tr>
              <a:tr h="598897">
                <a:tc>
                  <a:txBody>
                    <a:bodyPr/>
                    <a:lstStyle/>
                    <a:p>
                      <a:pPr marL="0" lvl="0" indent="0">
                        <a:lnSpc>
                          <a:spcPct val="110000"/>
                        </a:lnSpc>
                        <a:buFont typeface="Arial" panose="020B0604020202020204" pitchFamily="34" charset="0"/>
                        <a:buNone/>
                      </a:pPr>
                      <a:r>
                        <a:rPr lang="en-US" b="0" dirty="0"/>
                        <a:t>Median DOR </a:t>
                      </a:r>
                      <a:endParaRPr lang="en-GB" b="0" dirty="0"/>
                    </a:p>
                  </a:txBody>
                  <a:tcPr anchor="ctr"/>
                </a:tc>
                <a:tc>
                  <a:txBody>
                    <a:bodyPr/>
                    <a:lstStyle/>
                    <a:p>
                      <a:pPr algn="ctr">
                        <a:lnSpc>
                          <a:spcPct val="110000"/>
                        </a:lnSpc>
                      </a:pPr>
                      <a:r>
                        <a:rPr lang="en-US" dirty="0"/>
                        <a:t>16</a:t>
                      </a:r>
                      <a:endParaRPr lang="en-GB" dirty="0"/>
                    </a:p>
                  </a:txBody>
                  <a:tcPr anchor="ctr">
                    <a:solidFill>
                      <a:srgbClr val="1F3662">
                        <a:alpha val="15000"/>
                      </a:srgbClr>
                    </a:solidFill>
                  </a:tcPr>
                </a:tc>
                <a:tc>
                  <a:txBody>
                    <a:bodyPr/>
                    <a:lstStyle/>
                    <a:p>
                      <a:pPr algn="ctr">
                        <a:lnSpc>
                          <a:spcPct val="110000"/>
                        </a:lnSpc>
                      </a:pPr>
                      <a:r>
                        <a:rPr lang="en-US" dirty="0"/>
                        <a:t>10</a:t>
                      </a:r>
                      <a:endParaRPr lang="en-GB" dirty="0"/>
                    </a:p>
                  </a:txBody>
                  <a:tcPr anchor="ctr">
                    <a:solidFill>
                      <a:srgbClr val="009795">
                        <a:alpha val="15000"/>
                      </a:srgbClr>
                    </a:solidFill>
                  </a:tcPr>
                </a:tc>
                <a:extLst>
                  <a:ext uri="{0D108BD9-81ED-4DB2-BD59-A6C34878D82A}">
                    <a16:rowId xmlns:a16="http://schemas.microsoft.com/office/drawing/2014/main" val="501737792"/>
                  </a:ext>
                </a:extLst>
              </a:tr>
            </a:tbl>
          </a:graphicData>
        </a:graphic>
      </p:graphicFrame>
      <p:sp>
        <p:nvSpPr>
          <p:cNvPr id="6" name="TextBox 5">
            <a:extLst>
              <a:ext uri="{FF2B5EF4-FFF2-40B4-BE49-F238E27FC236}">
                <a16:creationId xmlns:a16="http://schemas.microsoft.com/office/drawing/2014/main" id="{ACD15E66-EF43-7AC1-2CB7-305518A18B82}"/>
              </a:ext>
            </a:extLst>
          </p:cNvPr>
          <p:cNvSpPr txBox="1"/>
          <p:nvPr/>
        </p:nvSpPr>
        <p:spPr>
          <a:xfrm>
            <a:off x="2684150" y="1138927"/>
            <a:ext cx="1440587" cy="369332"/>
          </a:xfrm>
          <a:prstGeom prst="rect">
            <a:avLst/>
          </a:prstGeom>
          <a:noFill/>
        </p:spPr>
        <p:txBody>
          <a:bodyPr wrap="none" rtlCol="0">
            <a:spAutoFit/>
          </a:bodyPr>
          <a:lstStyle/>
          <a:p>
            <a:r>
              <a:rPr lang="en-US" dirty="0"/>
              <a:t>Response (%)</a:t>
            </a:r>
            <a:endParaRPr lang="en-GB" dirty="0"/>
          </a:p>
        </p:txBody>
      </p:sp>
      <p:sp>
        <p:nvSpPr>
          <p:cNvPr id="2" name="TextBox 1">
            <a:extLst>
              <a:ext uri="{FF2B5EF4-FFF2-40B4-BE49-F238E27FC236}">
                <a16:creationId xmlns:a16="http://schemas.microsoft.com/office/drawing/2014/main" id="{877ACB7D-4DA3-857A-8B4E-E182CEBD4E40}"/>
              </a:ext>
            </a:extLst>
          </p:cNvPr>
          <p:cNvSpPr txBox="1"/>
          <p:nvPr/>
        </p:nvSpPr>
        <p:spPr>
          <a:xfrm>
            <a:off x="6451233" y="3580256"/>
            <a:ext cx="1782283" cy="830997"/>
          </a:xfrm>
          <a:prstGeom prst="rect">
            <a:avLst/>
          </a:prstGeom>
          <a:noFill/>
        </p:spPr>
        <p:txBody>
          <a:bodyPr wrap="none" rtlCol="0">
            <a:spAutoFit/>
          </a:bodyPr>
          <a:lstStyle/>
          <a:p>
            <a:r>
              <a:rPr lang="en-US" sz="1600" dirty="0"/>
              <a:t>NE: not evaluable</a:t>
            </a:r>
          </a:p>
          <a:p>
            <a:r>
              <a:rPr lang="en-US" sz="1600" dirty="0"/>
              <a:t>NE (TIVO+NIVO)=9</a:t>
            </a:r>
          </a:p>
          <a:p>
            <a:r>
              <a:rPr lang="en-US" sz="1600" dirty="0"/>
              <a:t>NE (TIVO)=8 </a:t>
            </a:r>
            <a:endParaRPr lang="en-GB" sz="1600" dirty="0"/>
          </a:p>
        </p:txBody>
      </p:sp>
    </p:spTree>
    <p:extLst>
      <p:ext uri="{BB962C8B-B14F-4D97-AF65-F5344CB8AC3E}">
        <p14:creationId xmlns:p14="http://schemas.microsoft.com/office/powerpoint/2010/main" val="210797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7F0021C-020E-4A15-B7F5-5BBC379BBFA8}"/>
              </a:ext>
            </a:extLst>
          </p:cNvPr>
          <p:cNvGraphicFramePr>
            <a:graphicFrameLocks noGrp="1"/>
          </p:cNvGraphicFramePr>
          <p:nvPr>
            <p:ph sz="quarter" idx="10"/>
            <p:extLst>
              <p:ext uri="{D42A27DB-BD31-4B8C-83A1-F6EECF244321}">
                <p14:modId xmlns:p14="http://schemas.microsoft.com/office/powerpoint/2010/main" val="518426789"/>
              </p:ext>
            </p:extLst>
          </p:nvPr>
        </p:nvGraphicFramePr>
        <p:xfrm>
          <a:off x="431800" y="923774"/>
          <a:ext cx="10921999" cy="5068824"/>
        </p:xfrm>
        <a:graphic>
          <a:graphicData uri="http://schemas.openxmlformats.org/drawingml/2006/table">
            <a:tbl>
              <a:tblPr firstRow="1">
                <a:tableStyleId>{793D81CF-94F2-401A-BA57-92F5A7B2D0C5}</a:tableStyleId>
              </a:tblPr>
              <a:tblGrid>
                <a:gridCol w="4115816">
                  <a:extLst>
                    <a:ext uri="{9D8B030D-6E8A-4147-A177-3AD203B41FA5}">
                      <a16:colId xmlns:a16="http://schemas.microsoft.com/office/drawing/2014/main" val="3464311625"/>
                    </a:ext>
                  </a:extLst>
                </a:gridCol>
                <a:gridCol w="3401568">
                  <a:extLst>
                    <a:ext uri="{9D8B030D-6E8A-4147-A177-3AD203B41FA5}">
                      <a16:colId xmlns:a16="http://schemas.microsoft.com/office/drawing/2014/main" val="1031311997"/>
                    </a:ext>
                  </a:extLst>
                </a:gridCol>
                <a:gridCol w="3404615">
                  <a:extLst>
                    <a:ext uri="{9D8B030D-6E8A-4147-A177-3AD203B41FA5}">
                      <a16:colId xmlns:a16="http://schemas.microsoft.com/office/drawing/2014/main" val="2052708704"/>
                    </a:ext>
                  </a:extLst>
                </a:gridCol>
              </a:tblGrid>
              <a:tr h="370840">
                <a:tc>
                  <a:txBody>
                    <a:bodyPr/>
                    <a:lstStyle/>
                    <a:p>
                      <a:pPr>
                        <a:lnSpc>
                          <a:spcPct val="150000"/>
                        </a:lnSpc>
                      </a:pPr>
                      <a:endParaRPr lang="en-GB" dirty="0"/>
                    </a:p>
                  </a:txBody>
                  <a:tcPr/>
                </a:tc>
                <a:tc>
                  <a:txBody>
                    <a:bodyPr/>
                    <a:lstStyle/>
                    <a:p>
                      <a:pPr algn="ctr">
                        <a:lnSpc>
                          <a:spcPct val="100000"/>
                        </a:lnSpc>
                      </a:pPr>
                      <a:r>
                        <a:rPr lang="en-GB" dirty="0"/>
                        <a:t>TIVO+NIVO </a:t>
                      </a:r>
                    </a:p>
                    <a:p>
                      <a:pPr algn="ctr">
                        <a:lnSpc>
                          <a:spcPct val="100000"/>
                        </a:lnSpc>
                      </a:pPr>
                      <a:r>
                        <a:rPr lang="en-GB" dirty="0"/>
                        <a:t>(N=168)</a:t>
                      </a:r>
                    </a:p>
                  </a:txBody>
                  <a:tcPr>
                    <a:solidFill>
                      <a:srgbClr val="1F3662"/>
                    </a:solidFill>
                  </a:tcPr>
                </a:tc>
                <a:tc>
                  <a:txBody>
                    <a:bodyPr/>
                    <a:lstStyle/>
                    <a:p>
                      <a:pPr algn="ctr">
                        <a:lnSpc>
                          <a:spcPct val="100000"/>
                        </a:lnSpc>
                      </a:pPr>
                      <a:r>
                        <a:rPr lang="en-GB" dirty="0"/>
                        <a:t>TIVO </a:t>
                      </a:r>
                    </a:p>
                    <a:p>
                      <a:pPr algn="ctr">
                        <a:lnSpc>
                          <a:spcPct val="100000"/>
                        </a:lnSpc>
                      </a:pPr>
                      <a:r>
                        <a:rPr lang="en-GB" dirty="0"/>
                        <a:t>(N=171)</a:t>
                      </a:r>
                    </a:p>
                  </a:txBody>
                  <a:tcPr>
                    <a:solidFill>
                      <a:srgbClr val="009795"/>
                    </a:solidFill>
                  </a:tcPr>
                </a:tc>
                <a:extLst>
                  <a:ext uri="{0D108BD9-81ED-4DB2-BD59-A6C34878D82A}">
                    <a16:rowId xmlns:a16="http://schemas.microsoft.com/office/drawing/2014/main" val="4284038434"/>
                  </a:ext>
                </a:extLst>
              </a:tr>
              <a:tr h="370840">
                <a:tc>
                  <a:txBody>
                    <a:bodyPr/>
                    <a:lstStyle/>
                    <a:p>
                      <a:pPr>
                        <a:lnSpc>
                          <a:spcPct val="150000"/>
                        </a:lnSpc>
                      </a:pPr>
                      <a:r>
                        <a:rPr lang="en-GB" dirty="0"/>
                        <a:t>Median duration of </a:t>
                      </a:r>
                      <a:r>
                        <a:rPr lang="en-GB" dirty="0" err="1"/>
                        <a:t>tx</a:t>
                      </a:r>
                      <a:r>
                        <a:rPr lang="en-GB" dirty="0"/>
                        <a:t> (</a:t>
                      </a:r>
                      <a:r>
                        <a:rPr lang="en-GB" dirty="0" err="1"/>
                        <a:t>mo</a:t>
                      </a:r>
                      <a:r>
                        <a:rPr lang="en-GB" dirty="0"/>
                        <a:t>)</a:t>
                      </a:r>
                    </a:p>
                  </a:txBody>
                  <a:tcPr/>
                </a:tc>
                <a:tc>
                  <a:txBody>
                    <a:bodyPr/>
                    <a:lstStyle/>
                    <a:p>
                      <a:pPr algn="ctr">
                        <a:lnSpc>
                          <a:spcPct val="120000"/>
                        </a:lnSpc>
                      </a:pPr>
                      <a:r>
                        <a:rPr lang="en-US" dirty="0">
                          <a:solidFill>
                            <a:schemeClr val="tx1"/>
                          </a:solidFill>
                        </a:rPr>
                        <a:t>6</a:t>
                      </a:r>
                    </a:p>
                  </a:txBody>
                  <a:tcPr>
                    <a:solidFill>
                      <a:srgbClr val="1F3662">
                        <a:alpha val="15000"/>
                      </a:srgbClr>
                    </a:solidFill>
                  </a:tcPr>
                </a:tc>
                <a:tc>
                  <a:txBody>
                    <a:bodyPr/>
                    <a:lstStyle/>
                    <a:p>
                      <a:pPr algn="ctr">
                        <a:lnSpc>
                          <a:spcPct val="120000"/>
                        </a:lnSpc>
                      </a:pPr>
                      <a:r>
                        <a:rPr lang="en-US" dirty="0">
                          <a:solidFill>
                            <a:schemeClr val="tx1"/>
                          </a:solidFill>
                        </a:rPr>
                        <a:t>7</a:t>
                      </a:r>
                    </a:p>
                  </a:txBody>
                  <a:tcPr>
                    <a:solidFill>
                      <a:srgbClr val="009795">
                        <a:alpha val="15000"/>
                      </a:srgbClr>
                    </a:solidFill>
                  </a:tcPr>
                </a:tc>
                <a:extLst>
                  <a:ext uri="{0D108BD9-81ED-4DB2-BD59-A6C34878D82A}">
                    <a16:rowId xmlns:a16="http://schemas.microsoft.com/office/drawing/2014/main" val="4284948373"/>
                  </a:ext>
                </a:extLst>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All-cause AEs (%)</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Grade ≥3 / related</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Serious / related</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Led to death / related</a:t>
                      </a:r>
                    </a:p>
                  </a:txBody>
                  <a:tcPr/>
                </a:tc>
                <a:tc>
                  <a:txBody>
                    <a:bodyPr/>
                    <a:lstStyle/>
                    <a:p>
                      <a:pPr algn="ctr">
                        <a:lnSpc>
                          <a:spcPct val="120000"/>
                        </a:lnSpc>
                      </a:pPr>
                      <a:endParaRPr lang="en-US" dirty="0">
                        <a:solidFill>
                          <a:schemeClr val="tx1"/>
                        </a:solidFill>
                      </a:endParaRPr>
                    </a:p>
                    <a:p>
                      <a:pPr algn="ctr">
                        <a:lnSpc>
                          <a:spcPct val="120000"/>
                        </a:lnSpc>
                      </a:pPr>
                      <a:r>
                        <a:rPr lang="en-US" dirty="0">
                          <a:solidFill>
                            <a:schemeClr val="tx1"/>
                          </a:solidFill>
                        </a:rPr>
                        <a:t>61 / 32</a:t>
                      </a:r>
                    </a:p>
                    <a:p>
                      <a:pPr algn="ctr">
                        <a:lnSpc>
                          <a:spcPct val="120000"/>
                        </a:lnSpc>
                      </a:pPr>
                      <a:r>
                        <a:rPr lang="en-US" dirty="0">
                          <a:solidFill>
                            <a:schemeClr val="tx1"/>
                          </a:solidFill>
                        </a:rPr>
                        <a:t>32 / 8</a:t>
                      </a:r>
                    </a:p>
                    <a:p>
                      <a:pPr algn="ctr">
                        <a:lnSpc>
                          <a:spcPct val="120000"/>
                        </a:lnSpc>
                      </a:pPr>
                      <a:r>
                        <a:rPr lang="en-US" dirty="0">
                          <a:solidFill>
                            <a:schemeClr val="tx1"/>
                          </a:solidFill>
                        </a:rPr>
                        <a:t>4 / 0</a:t>
                      </a:r>
                    </a:p>
                  </a:txBody>
                  <a:tcPr>
                    <a:solidFill>
                      <a:srgbClr val="1F3662">
                        <a:alpha val="15000"/>
                      </a:srgbClr>
                    </a:solidFill>
                  </a:tcPr>
                </a:tc>
                <a:tc>
                  <a:txBody>
                    <a:bodyPr/>
                    <a:lstStyle/>
                    <a:p>
                      <a:pPr algn="ctr">
                        <a:lnSpc>
                          <a:spcPct val="120000"/>
                        </a:lnSpc>
                      </a:pPr>
                      <a:endParaRPr lang="en-US" dirty="0">
                        <a:solidFill>
                          <a:schemeClr val="tx1"/>
                        </a:solidFill>
                      </a:endParaRPr>
                    </a:p>
                    <a:p>
                      <a:pPr algn="ctr">
                        <a:lnSpc>
                          <a:spcPct val="120000"/>
                        </a:lnSpc>
                      </a:pPr>
                      <a:r>
                        <a:rPr lang="en-GB" dirty="0">
                          <a:solidFill>
                            <a:schemeClr val="tx1"/>
                          </a:solidFill>
                        </a:rPr>
                        <a:t>60 / 35</a:t>
                      </a:r>
                    </a:p>
                    <a:p>
                      <a:pPr algn="ctr">
                        <a:lnSpc>
                          <a:spcPct val="120000"/>
                        </a:lnSpc>
                      </a:pPr>
                      <a:r>
                        <a:rPr lang="en-GB" dirty="0">
                          <a:solidFill>
                            <a:schemeClr val="tx1"/>
                          </a:solidFill>
                        </a:rPr>
                        <a:t>37 / 9</a:t>
                      </a:r>
                    </a:p>
                    <a:p>
                      <a:pPr algn="ctr">
                        <a:lnSpc>
                          <a:spcPct val="120000"/>
                        </a:lnSpc>
                      </a:pPr>
                      <a:r>
                        <a:rPr lang="en-GB" dirty="0">
                          <a:solidFill>
                            <a:schemeClr val="tx1"/>
                          </a:solidFill>
                        </a:rPr>
                        <a:t>3 / &lt;1</a:t>
                      </a:r>
                    </a:p>
                  </a:txBody>
                  <a:tcPr>
                    <a:solidFill>
                      <a:srgbClr val="009795">
                        <a:alpha val="15000"/>
                      </a:srgbClr>
                    </a:solidFill>
                  </a:tcPr>
                </a:tc>
                <a:extLst>
                  <a:ext uri="{0D108BD9-81ED-4DB2-BD59-A6C34878D82A}">
                    <a16:rowId xmlns:a16="http://schemas.microsoft.com/office/drawing/2014/main" val="1422534976"/>
                  </a:ext>
                </a:extLst>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All-cause TEAEs (%)</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Related / TIVO /NIVO</a:t>
                      </a:r>
                    </a:p>
                  </a:txBody>
                  <a:tcPr/>
                </a:tc>
                <a:tc>
                  <a:txBody>
                    <a:bodyPr/>
                    <a:lstStyle/>
                    <a:p>
                      <a:pPr algn="ctr">
                        <a:lnSpc>
                          <a:spcPct val="120000"/>
                        </a:lnSpc>
                      </a:pPr>
                      <a:r>
                        <a:rPr lang="en-US" dirty="0">
                          <a:solidFill>
                            <a:schemeClr val="tx1"/>
                          </a:solidFill>
                        </a:rPr>
                        <a:t>9</a:t>
                      </a:r>
                      <a:r>
                        <a:rPr lang="en-GB" dirty="0">
                          <a:solidFill>
                            <a:schemeClr val="tx1"/>
                          </a:solidFill>
                        </a:rPr>
                        <a:t>7</a:t>
                      </a:r>
                    </a:p>
                    <a:p>
                      <a:pPr algn="ctr">
                        <a:lnSpc>
                          <a:spcPct val="120000"/>
                        </a:lnSpc>
                      </a:pPr>
                      <a:r>
                        <a:rPr lang="en-GB" dirty="0">
                          <a:solidFill>
                            <a:schemeClr val="tx1"/>
                          </a:solidFill>
                        </a:rPr>
                        <a:t>82 / 80 / 71</a:t>
                      </a:r>
                      <a:endParaRPr lang="en-US" dirty="0">
                        <a:solidFill>
                          <a:schemeClr val="tx1"/>
                        </a:solidFill>
                      </a:endParaRPr>
                    </a:p>
                  </a:txBody>
                  <a:tcPr>
                    <a:solidFill>
                      <a:srgbClr val="1F3662">
                        <a:alpha val="15000"/>
                      </a:srgbClr>
                    </a:solidFill>
                  </a:tcPr>
                </a:tc>
                <a:tc>
                  <a:txBody>
                    <a:bodyPr/>
                    <a:lstStyle/>
                    <a:p>
                      <a:pPr algn="ctr">
                        <a:lnSpc>
                          <a:spcPct val="120000"/>
                        </a:lnSpc>
                      </a:pPr>
                      <a:r>
                        <a:rPr lang="en-US" dirty="0">
                          <a:solidFill>
                            <a:schemeClr val="tx1"/>
                          </a:solidFill>
                        </a:rPr>
                        <a:t>98</a:t>
                      </a:r>
                    </a:p>
                    <a:p>
                      <a:pPr algn="ctr">
                        <a:lnSpc>
                          <a:spcPct val="120000"/>
                        </a:lnSpc>
                      </a:pPr>
                      <a:r>
                        <a:rPr lang="en-US" dirty="0">
                          <a:solidFill>
                            <a:schemeClr val="tx1"/>
                          </a:solidFill>
                        </a:rPr>
                        <a:t>84 / 84 / 0</a:t>
                      </a:r>
                      <a:endParaRPr lang="en-GB" dirty="0">
                        <a:solidFill>
                          <a:schemeClr val="tx1"/>
                        </a:solidFill>
                      </a:endParaRPr>
                    </a:p>
                  </a:txBody>
                  <a:tcPr>
                    <a:solidFill>
                      <a:srgbClr val="009795">
                        <a:alpha val="15000"/>
                      </a:srgbClr>
                    </a:solidFill>
                  </a:tcPr>
                </a:tc>
                <a:extLst>
                  <a:ext uri="{0D108BD9-81ED-4DB2-BD59-A6C34878D82A}">
                    <a16:rowId xmlns:a16="http://schemas.microsoft.com/office/drawing/2014/main" val="2573861122"/>
                  </a:ext>
                </a:extLst>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TEAE leading to discontinuation (%)</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Due to TIVO / Due to NIVO</a:t>
                      </a:r>
                    </a:p>
                  </a:txBody>
                  <a:tcPr/>
                </a:tc>
                <a:tc>
                  <a:txBody>
                    <a:bodyPr/>
                    <a:lstStyle/>
                    <a:p>
                      <a:pPr algn="ctr">
                        <a:lnSpc>
                          <a:spcPct val="120000"/>
                        </a:lnSpc>
                      </a:pPr>
                      <a:r>
                        <a:rPr lang="en-US" dirty="0">
                          <a:solidFill>
                            <a:schemeClr val="tx1"/>
                          </a:solidFill>
                        </a:rPr>
                        <a:t>16</a:t>
                      </a:r>
                    </a:p>
                    <a:p>
                      <a:pPr algn="ctr">
                        <a:lnSpc>
                          <a:spcPct val="120000"/>
                        </a:lnSpc>
                      </a:pPr>
                      <a:r>
                        <a:rPr lang="en-US" dirty="0">
                          <a:solidFill>
                            <a:schemeClr val="tx1"/>
                          </a:solidFill>
                        </a:rPr>
                        <a:t>11 / 13</a:t>
                      </a:r>
                    </a:p>
                  </a:txBody>
                  <a:tcPr>
                    <a:solidFill>
                      <a:srgbClr val="1F3662">
                        <a:alpha val="15000"/>
                      </a:srgbClr>
                    </a:solidFill>
                  </a:tcPr>
                </a:tc>
                <a:tc>
                  <a:txBody>
                    <a:bodyPr/>
                    <a:lstStyle/>
                    <a:p>
                      <a:pPr algn="ctr">
                        <a:lnSpc>
                          <a:spcPct val="120000"/>
                        </a:lnSpc>
                      </a:pPr>
                      <a:r>
                        <a:rPr lang="en-US" dirty="0">
                          <a:solidFill>
                            <a:schemeClr val="tx1"/>
                          </a:solidFill>
                        </a:rPr>
                        <a:t>19</a:t>
                      </a:r>
                    </a:p>
                    <a:p>
                      <a:pPr algn="ctr">
                        <a:lnSpc>
                          <a:spcPct val="120000"/>
                        </a:lnSpc>
                      </a:pPr>
                      <a:r>
                        <a:rPr lang="en-US" dirty="0">
                          <a:solidFill>
                            <a:schemeClr val="tx1"/>
                          </a:solidFill>
                        </a:rPr>
                        <a:t>19 / 0</a:t>
                      </a:r>
                      <a:endParaRPr lang="en-GB" dirty="0">
                        <a:solidFill>
                          <a:schemeClr val="tx1"/>
                        </a:solidFill>
                      </a:endParaRPr>
                    </a:p>
                  </a:txBody>
                  <a:tcPr>
                    <a:solidFill>
                      <a:srgbClr val="009795">
                        <a:alpha val="15000"/>
                      </a:srgbClr>
                    </a:solidFill>
                  </a:tcPr>
                </a:tc>
                <a:extLst>
                  <a:ext uri="{0D108BD9-81ED-4DB2-BD59-A6C34878D82A}">
                    <a16:rowId xmlns:a16="http://schemas.microsoft.com/office/drawing/2014/main" val="687137126"/>
                  </a:ext>
                </a:extLst>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TEAE leading to dose interruption (%)</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Due to TIVO / Due to NIVO</a:t>
                      </a:r>
                    </a:p>
                  </a:txBody>
                  <a:tcPr/>
                </a:tc>
                <a:tc>
                  <a:txBody>
                    <a:bodyPr/>
                    <a:lstStyle/>
                    <a:p>
                      <a:pPr algn="ctr">
                        <a:lnSpc>
                          <a:spcPct val="120000"/>
                        </a:lnSpc>
                      </a:pPr>
                      <a:r>
                        <a:rPr lang="en-US" dirty="0">
                          <a:solidFill>
                            <a:schemeClr val="tx1"/>
                          </a:solidFill>
                        </a:rPr>
                        <a:t>49</a:t>
                      </a:r>
                    </a:p>
                    <a:p>
                      <a:pPr algn="ctr">
                        <a:lnSpc>
                          <a:spcPct val="120000"/>
                        </a:lnSpc>
                      </a:pPr>
                      <a:r>
                        <a:rPr lang="en-US" dirty="0">
                          <a:solidFill>
                            <a:schemeClr val="tx1"/>
                          </a:solidFill>
                        </a:rPr>
                        <a:t>47 / 21</a:t>
                      </a:r>
                      <a:endParaRPr lang="en-GB" dirty="0">
                        <a:solidFill>
                          <a:schemeClr val="tx1"/>
                        </a:solidFill>
                      </a:endParaRPr>
                    </a:p>
                  </a:txBody>
                  <a:tcPr>
                    <a:solidFill>
                      <a:srgbClr val="1F3662">
                        <a:alpha val="15000"/>
                      </a:srgbClr>
                    </a:solidFill>
                  </a:tcPr>
                </a:tc>
                <a:tc>
                  <a:txBody>
                    <a:bodyPr/>
                    <a:lstStyle/>
                    <a:p>
                      <a:pPr algn="ctr">
                        <a:lnSpc>
                          <a:spcPct val="120000"/>
                        </a:lnSpc>
                      </a:pPr>
                      <a:r>
                        <a:rPr lang="en-US" dirty="0">
                          <a:solidFill>
                            <a:schemeClr val="tx1"/>
                          </a:solidFill>
                        </a:rPr>
                        <a:t>54</a:t>
                      </a:r>
                    </a:p>
                    <a:p>
                      <a:pPr algn="ctr">
                        <a:lnSpc>
                          <a:spcPct val="120000"/>
                        </a:lnSpc>
                      </a:pPr>
                      <a:r>
                        <a:rPr lang="en-US" dirty="0">
                          <a:solidFill>
                            <a:schemeClr val="tx1"/>
                          </a:solidFill>
                        </a:rPr>
                        <a:t>54 / 0</a:t>
                      </a:r>
                      <a:endParaRPr lang="en-GB" dirty="0">
                        <a:solidFill>
                          <a:schemeClr val="tx1"/>
                        </a:solidFill>
                      </a:endParaRPr>
                    </a:p>
                  </a:txBody>
                  <a:tcPr>
                    <a:solidFill>
                      <a:srgbClr val="009795">
                        <a:alpha val="15000"/>
                      </a:srgbClr>
                    </a:solidFill>
                  </a:tcPr>
                </a:tc>
                <a:extLst>
                  <a:ext uri="{0D108BD9-81ED-4DB2-BD59-A6C34878D82A}">
                    <a16:rowId xmlns:a16="http://schemas.microsoft.com/office/drawing/2014/main" val="1524655510"/>
                  </a:ext>
                </a:extLst>
              </a:tr>
              <a:tr h="37084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TEAE leading to TIVO dose reduction (%)</a:t>
                      </a:r>
                    </a:p>
                  </a:txBody>
                  <a:tcPr/>
                </a:tc>
                <a:tc>
                  <a:txBody>
                    <a:bodyPr/>
                    <a:lstStyle/>
                    <a:p>
                      <a:pPr algn="ctr">
                        <a:lnSpc>
                          <a:spcPct val="120000"/>
                        </a:lnSpc>
                      </a:pPr>
                      <a:r>
                        <a:rPr lang="en-US" dirty="0">
                          <a:solidFill>
                            <a:schemeClr val="tx1"/>
                          </a:solidFill>
                        </a:rPr>
                        <a:t>11</a:t>
                      </a:r>
                      <a:endParaRPr lang="en-GB" dirty="0">
                        <a:solidFill>
                          <a:schemeClr val="tx1"/>
                        </a:solidFill>
                      </a:endParaRPr>
                    </a:p>
                  </a:txBody>
                  <a:tcPr>
                    <a:solidFill>
                      <a:srgbClr val="1F3662">
                        <a:alpha val="15000"/>
                      </a:srgbClr>
                    </a:solidFill>
                  </a:tcPr>
                </a:tc>
                <a:tc>
                  <a:txBody>
                    <a:bodyPr/>
                    <a:lstStyle/>
                    <a:p>
                      <a:pPr algn="ctr">
                        <a:lnSpc>
                          <a:spcPct val="120000"/>
                        </a:lnSpc>
                      </a:pPr>
                      <a:r>
                        <a:rPr lang="en-US" dirty="0">
                          <a:solidFill>
                            <a:schemeClr val="tx1"/>
                          </a:solidFill>
                        </a:rPr>
                        <a:t>22</a:t>
                      </a:r>
                      <a:endParaRPr lang="en-GB" dirty="0">
                        <a:solidFill>
                          <a:schemeClr val="tx1"/>
                        </a:solidFill>
                      </a:endParaRPr>
                    </a:p>
                  </a:txBody>
                  <a:tcPr>
                    <a:solidFill>
                      <a:srgbClr val="009795">
                        <a:alpha val="15000"/>
                      </a:srgbClr>
                    </a:solidFill>
                  </a:tcPr>
                </a:tc>
                <a:extLst>
                  <a:ext uri="{0D108BD9-81ED-4DB2-BD59-A6C34878D82A}">
                    <a16:rowId xmlns:a16="http://schemas.microsoft.com/office/drawing/2014/main" val="3903781519"/>
                  </a:ext>
                </a:extLst>
              </a:tr>
            </a:tbl>
          </a:graphicData>
        </a:graphic>
      </p:graphicFrame>
      <p:sp>
        <p:nvSpPr>
          <p:cNvPr id="4" name="Title 3">
            <a:extLst>
              <a:ext uri="{FF2B5EF4-FFF2-40B4-BE49-F238E27FC236}">
                <a16:creationId xmlns:a16="http://schemas.microsoft.com/office/drawing/2014/main" id="{8F2A622B-7387-43C3-A384-1399CD4ED2E8}"/>
              </a:ext>
            </a:extLst>
          </p:cNvPr>
          <p:cNvSpPr>
            <a:spLocks noGrp="1"/>
          </p:cNvSpPr>
          <p:nvPr>
            <p:ph type="title"/>
          </p:nvPr>
        </p:nvSpPr>
        <p:spPr/>
        <p:txBody>
          <a:bodyPr/>
          <a:lstStyle/>
          <a:p>
            <a:r>
              <a:rPr lang="en-GB" dirty="0"/>
              <a:t>Safety summary</a:t>
            </a:r>
          </a:p>
        </p:txBody>
      </p:sp>
      <p:sp>
        <p:nvSpPr>
          <p:cNvPr id="2" name="TextBox 1">
            <a:extLst>
              <a:ext uri="{FF2B5EF4-FFF2-40B4-BE49-F238E27FC236}">
                <a16:creationId xmlns:a16="http://schemas.microsoft.com/office/drawing/2014/main" id="{03B7DF5D-73BA-EFBC-A453-6DE3D23EAC55}"/>
              </a:ext>
            </a:extLst>
          </p:cNvPr>
          <p:cNvSpPr txBox="1"/>
          <p:nvPr/>
        </p:nvSpPr>
        <p:spPr>
          <a:xfrm>
            <a:off x="382372" y="6021282"/>
            <a:ext cx="2945165" cy="338554"/>
          </a:xfrm>
          <a:prstGeom prst="rect">
            <a:avLst/>
          </a:prstGeom>
          <a:noFill/>
        </p:spPr>
        <p:txBody>
          <a:bodyPr wrap="none" rtlCol="0">
            <a:spAutoFit/>
          </a:bodyPr>
          <a:lstStyle/>
          <a:p>
            <a:r>
              <a:rPr lang="en-US" sz="1600" dirty="0"/>
              <a:t>TEAE: </a:t>
            </a:r>
            <a:r>
              <a:rPr lang="en-US" sz="1600" dirty="0" err="1"/>
              <a:t>tx</a:t>
            </a:r>
            <a:r>
              <a:rPr lang="en-US" sz="1600" dirty="0"/>
              <a:t>-emergent adverse event</a:t>
            </a:r>
            <a:endParaRPr lang="en-GB" sz="1600" dirty="0"/>
          </a:p>
        </p:txBody>
      </p:sp>
      <p:sp>
        <p:nvSpPr>
          <p:cNvPr id="8" name="Text Placeholder 7">
            <a:extLst>
              <a:ext uri="{FF2B5EF4-FFF2-40B4-BE49-F238E27FC236}">
                <a16:creationId xmlns:a16="http://schemas.microsoft.com/office/drawing/2014/main" id="{98590787-BCBD-E831-E6C0-B4517D28F768}"/>
              </a:ext>
            </a:extLst>
          </p:cNvPr>
          <p:cNvSpPr>
            <a:spLocks noGrp="1"/>
          </p:cNvSpPr>
          <p:nvPr>
            <p:ph type="body" sz="quarter" idx="14"/>
          </p:nvPr>
        </p:nvSpPr>
        <p:spPr>
          <a:xfrm>
            <a:off x="6552811" y="6444138"/>
            <a:ext cx="5524111" cy="237196"/>
          </a:xfrm>
        </p:spPr>
        <p:txBody>
          <a:bodyPr/>
          <a:lstStyle/>
          <a:p>
            <a:r>
              <a:rPr lang="en-US" dirty="0"/>
              <a:t>Choueiri TK. ESMO 2024, abs.LBA73 (data from oral presentation included)</a:t>
            </a:r>
          </a:p>
          <a:p>
            <a:endParaRPr lang="en-US" dirty="0"/>
          </a:p>
        </p:txBody>
      </p:sp>
    </p:spTree>
    <p:extLst>
      <p:ext uri="{BB962C8B-B14F-4D97-AF65-F5344CB8AC3E}">
        <p14:creationId xmlns:p14="http://schemas.microsoft.com/office/powerpoint/2010/main" val="410520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7B7799A-1021-950B-D808-9BD6B658C019}"/>
              </a:ext>
            </a:extLst>
          </p:cNvPr>
          <p:cNvGraphicFramePr>
            <a:graphicFrameLocks noGrp="1"/>
          </p:cNvGraphicFramePr>
          <p:nvPr>
            <p:ph sz="quarter" idx="10"/>
            <p:extLst>
              <p:ext uri="{D42A27DB-BD31-4B8C-83A1-F6EECF244321}">
                <p14:modId xmlns:p14="http://schemas.microsoft.com/office/powerpoint/2010/main" val="854386024"/>
              </p:ext>
            </p:extLst>
          </p:nvPr>
        </p:nvGraphicFramePr>
        <p:xfrm>
          <a:off x="755650" y="981075"/>
          <a:ext cx="10421938" cy="39719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82F524DA-53C3-4122-A7B5-FD9454E93B2B}"/>
              </a:ext>
            </a:extLst>
          </p:cNvPr>
          <p:cNvSpPr>
            <a:spLocks noGrp="1"/>
          </p:cNvSpPr>
          <p:nvPr>
            <p:ph type="body" sz="quarter" idx="11"/>
          </p:nvPr>
        </p:nvSpPr>
        <p:spPr/>
        <p:txBody>
          <a:bodyPr/>
          <a:lstStyle/>
          <a:p>
            <a:r>
              <a:rPr lang="en-US" dirty="0"/>
              <a:t>Higher rate or TEAEs in TIVO </a:t>
            </a:r>
            <a:r>
              <a:rPr lang="en-US" dirty="0" err="1"/>
              <a:t>monotx</a:t>
            </a:r>
            <a:r>
              <a:rPr lang="en-US" dirty="0"/>
              <a:t> arm may be due to higher dose of TIVO (1.34 mg) than in TIVO+NIVO combination (0.89 mg)</a:t>
            </a:r>
          </a:p>
          <a:p>
            <a:endParaRPr lang="en-US" dirty="0"/>
          </a:p>
        </p:txBody>
      </p:sp>
      <p:sp>
        <p:nvSpPr>
          <p:cNvPr id="3" name="Title 2">
            <a:extLst>
              <a:ext uri="{FF2B5EF4-FFF2-40B4-BE49-F238E27FC236}">
                <a16:creationId xmlns:a16="http://schemas.microsoft.com/office/drawing/2014/main" id="{D520DB1C-D975-AADC-82E1-1E98D09C8EEB}"/>
              </a:ext>
            </a:extLst>
          </p:cNvPr>
          <p:cNvSpPr>
            <a:spLocks noGrp="1"/>
          </p:cNvSpPr>
          <p:nvPr>
            <p:ph type="title"/>
          </p:nvPr>
        </p:nvSpPr>
        <p:spPr/>
        <p:txBody>
          <a:bodyPr/>
          <a:lstStyle/>
          <a:p>
            <a:r>
              <a:rPr lang="en-GB" dirty="0"/>
              <a:t>All-cause TEAEs (%) occurring in ≥15% of pts</a:t>
            </a:r>
            <a:endParaRPr lang="en-US" dirty="0"/>
          </a:p>
        </p:txBody>
      </p:sp>
      <p:sp>
        <p:nvSpPr>
          <p:cNvPr id="5" name="Text Placeholder 3">
            <a:extLst>
              <a:ext uri="{FF2B5EF4-FFF2-40B4-BE49-F238E27FC236}">
                <a16:creationId xmlns:a16="http://schemas.microsoft.com/office/drawing/2014/main" id="{E47A6D56-4C70-7CE2-9BC7-7192314E7DC4}"/>
              </a:ext>
            </a:extLst>
          </p:cNvPr>
          <p:cNvSpPr>
            <a:spLocks noGrp="1"/>
          </p:cNvSpPr>
          <p:nvPr>
            <p:ph type="body" sz="quarter" idx="14"/>
          </p:nvPr>
        </p:nvSpPr>
        <p:spPr>
          <a:xfrm>
            <a:off x="6552811" y="6444138"/>
            <a:ext cx="5524111" cy="237196"/>
          </a:xfrm>
        </p:spPr>
        <p:txBody>
          <a:bodyPr/>
          <a:lstStyle/>
          <a:p>
            <a:r>
              <a:rPr lang="en-US" dirty="0"/>
              <a:t>Choueiri TK. ESMO 2024, abs.LBA73 (data from oral presentation included)</a:t>
            </a:r>
          </a:p>
          <a:p>
            <a:endParaRPr lang="en-US" dirty="0"/>
          </a:p>
        </p:txBody>
      </p:sp>
    </p:spTree>
    <p:extLst>
      <p:ext uri="{BB962C8B-B14F-4D97-AF65-F5344CB8AC3E}">
        <p14:creationId xmlns:p14="http://schemas.microsoft.com/office/powerpoint/2010/main" val="300023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Is ICI rechallenge with TIVO+NIVO an option for pts with metastatic RCC following progression on prior ICI? </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normAutofit/>
          </a:bodyPr>
          <a:lstStyle/>
          <a:p>
            <a:r>
              <a:rPr lang="en-US" sz="2800" dirty="0"/>
              <a:t>TIVO+NIVO is not superior to TIVO alone in terms of </a:t>
            </a:r>
            <a:r>
              <a:rPr lang="en-GB" sz="2800" dirty="0"/>
              <a:t>PFS and OS in pts who progressed on or after prior ICI. ICI rechallenge should not be used in this pt population.</a:t>
            </a:r>
          </a:p>
          <a:p>
            <a:r>
              <a:rPr lang="en-GB" sz="2800" dirty="0"/>
              <a:t>With a median PFS of 9.2 </a:t>
            </a:r>
            <a:r>
              <a:rPr lang="en-GB" sz="2800" dirty="0" err="1"/>
              <a:t>mo</a:t>
            </a:r>
            <a:r>
              <a:rPr lang="en-GB" sz="2800" dirty="0"/>
              <a:t>, TIVO </a:t>
            </a:r>
            <a:r>
              <a:rPr lang="en-GB" sz="2800" dirty="0" err="1"/>
              <a:t>monotx</a:t>
            </a:r>
            <a:r>
              <a:rPr lang="en-GB" sz="2800" dirty="0"/>
              <a:t> at 1.34 mg might be another 2</a:t>
            </a:r>
            <a:r>
              <a:rPr lang="en-GB" sz="2800" baseline="30000" dirty="0"/>
              <a:t>nd</a:t>
            </a:r>
            <a:r>
              <a:rPr lang="en-GB" sz="2800" dirty="0"/>
              <a:t>-line option for pts after progression on ICI.</a:t>
            </a:r>
          </a:p>
          <a:p>
            <a:endParaRPr lang="en-GB" dirty="0"/>
          </a:p>
          <a:p>
            <a:endParaRPr lang="en-GB" dirty="0"/>
          </a:p>
        </p:txBody>
      </p:sp>
    </p:spTree>
    <p:extLst>
      <p:ext uri="{BB962C8B-B14F-4D97-AF65-F5344CB8AC3E}">
        <p14:creationId xmlns:p14="http://schemas.microsoft.com/office/powerpoint/2010/main" val="275919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86BA6-0C55-450B-A17D-5C6F84A1E313}"/>
              </a:ext>
            </a:extLst>
          </p:cNvPr>
          <p:cNvSpPr>
            <a:spLocks noGrp="1"/>
          </p:cNvSpPr>
          <p:nvPr>
            <p:ph type="title"/>
          </p:nvPr>
        </p:nvSpPr>
        <p:spPr/>
        <p:txBody>
          <a:bodyPr/>
          <a:lstStyle/>
          <a:p>
            <a:r>
              <a:rPr lang="nl-BE" dirty="0" err="1"/>
              <a:t>Structure</a:t>
            </a:r>
            <a:r>
              <a:rPr lang="nl-BE" dirty="0"/>
              <a:t> of slide deck</a:t>
            </a:r>
            <a:endParaRPr lang="en-GB" dirty="0"/>
          </a:p>
        </p:txBody>
      </p:sp>
      <p:sp>
        <p:nvSpPr>
          <p:cNvPr id="6" name="Text Placeholder 5">
            <a:extLst>
              <a:ext uri="{FF2B5EF4-FFF2-40B4-BE49-F238E27FC236}">
                <a16:creationId xmlns:a16="http://schemas.microsoft.com/office/drawing/2014/main" id="{26845659-D3BA-48B5-9741-AACE55D648F1}"/>
              </a:ext>
            </a:extLst>
          </p:cNvPr>
          <p:cNvSpPr>
            <a:spLocks noGrp="1"/>
          </p:cNvSpPr>
          <p:nvPr>
            <p:ph type="body" sz="quarter" idx="14"/>
          </p:nvPr>
        </p:nvSpPr>
        <p:spPr/>
        <p:txBody>
          <a:bodyPr/>
          <a:lstStyle/>
          <a:p>
            <a:endParaRPr lang="en-GB"/>
          </a:p>
        </p:txBody>
      </p:sp>
      <p:pic>
        <p:nvPicPr>
          <p:cNvPr id="15" name="Content Placeholder 14" descr="Graphical user interface, text&#10;&#10;Description automatically generated">
            <a:extLst>
              <a:ext uri="{FF2B5EF4-FFF2-40B4-BE49-F238E27FC236}">
                <a16:creationId xmlns:a16="http://schemas.microsoft.com/office/drawing/2014/main" id="{3CD5B7F2-E271-404F-9DA3-240D8A9B7EB8}"/>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8466" y="2166305"/>
            <a:ext cx="2880000" cy="1620000"/>
          </a:xfrm>
          <a:ln>
            <a:solidFill>
              <a:schemeClr val="tx1"/>
            </a:solidFill>
          </a:ln>
        </p:spPr>
      </p:pic>
      <p:pic>
        <p:nvPicPr>
          <p:cNvPr id="17" name="Picture 16" descr="Graphical user interface, text, application&#10;&#10;Description automatically generated">
            <a:extLst>
              <a:ext uri="{FF2B5EF4-FFF2-40B4-BE49-F238E27FC236}">
                <a16:creationId xmlns:a16="http://schemas.microsoft.com/office/drawing/2014/main" id="{B7AFF76D-5065-474F-AA95-57E563566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933" y="2176902"/>
            <a:ext cx="2880000" cy="1620000"/>
          </a:xfrm>
          <a:prstGeom prst="rect">
            <a:avLst/>
          </a:prstGeom>
          <a:ln>
            <a:solidFill>
              <a:schemeClr val="tx1"/>
            </a:solidFill>
          </a:ln>
        </p:spPr>
      </p:pic>
      <p:pic>
        <p:nvPicPr>
          <p:cNvPr id="19" name="Picture 18" descr="Table&#10;&#10;Description automatically generated">
            <a:extLst>
              <a:ext uri="{FF2B5EF4-FFF2-40B4-BE49-F238E27FC236}">
                <a16:creationId xmlns:a16="http://schemas.microsoft.com/office/drawing/2014/main" id="{A2F737F9-97B6-403A-99FB-44687D5620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772" y="2176902"/>
            <a:ext cx="2880000" cy="1620000"/>
          </a:xfrm>
          <a:prstGeom prst="rect">
            <a:avLst/>
          </a:prstGeom>
          <a:ln>
            <a:solidFill>
              <a:schemeClr val="tx1"/>
            </a:solidFill>
          </a:ln>
        </p:spPr>
      </p:pic>
      <p:pic>
        <p:nvPicPr>
          <p:cNvPr id="21" name="Picture 20" descr="Graphical user interface, text, application, email&#10;&#10;Description automatically generated">
            <a:extLst>
              <a:ext uri="{FF2B5EF4-FFF2-40B4-BE49-F238E27FC236}">
                <a16:creationId xmlns:a16="http://schemas.microsoft.com/office/drawing/2014/main" id="{1A106690-8D2B-43C6-ADFC-CC7BBA929F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9078" y="2176902"/>
            <a:ext cx="2880000" cy="1620000"/>
          </a:xfrm>
          <a:prstGeom prst="rect">
            <a:avLst/>
          </a:prstGeom>
          <a:ln>
            <a:solidFill>
              <a:schemeClr val="tx1"/>
            </a:solidFill>
          </a:ln>
        </p:spPr>
      </p:pic>
      <p:sp>
        <p:nvSpPr>
          <p:cNvPr id="23" name="TextBox 22">
            <a:extLst>
              <a:ext uri="{FF2B5EF4-FFF2-40B4-BE49-F238E27FC236}">
                <a16:creationId xmlns:a16="http://schemas.microsoft.com/office/drawing/2014/main" id="{A3EA8FFF-9EF9-4110-9E3D-B2ACBD1E0F6F}"/>
              </a:ext>
            </a:extLst>
          </p:cNvPr>
          <p:cNvSpPr txBox="1"/>
          <p:nvPr/>
        </p:nvSpPr>
        <p:spPr>
          <a:xfrm>
            <a:off x="66694" y="3805140"/>
            <a:ext cx="290177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solidFill>
                  <a:schemeClr val="tx1"/>
                </a:solidFill>
              </a:rPr>
              <a:t>Topic (</a:t>
            </a:r>
            <a:r>
              <a:rPr lang="nl-BE" sz="1800" dirty="0" err="1">
                <a:solidFill>
                  <a:schemeClr val="tx1"/>
                </a:solidFill>
              </a:rPr>
              <a:t>often</a:t>
            </a:r>
            <a:r>
              <a:rPr lang="nl-BE" sz="1800" dirty="0">
                <a:solidFill>
                  <a:schemeClr val="tx1"/>
                </a:solidFill>
              </a:rPr>
              <a:t> </a:t>
            </a:r>
            <a:r>
              <a:rPr lang="nl-BE" sz="1800" dirty="0" err="1">
                <a:solidFill>
                  <a:schemeClr val="tx1"/>
                </a:solidFill>
              </a:rPr>
              <a:t>title</a:t>
            </a:r>
            <a:r>
              <a:rPr lang="nl-BE" sz="1800" dirty="0">
                <a:solidFill>
                  <a:schemeClr val="tx1"/>
                </a:solidFill>
              </a:rPr>
              <a:t> of </a:t>
            </a:r>
            <a:r>
              <a:rPr lang="nl-BE" sz="1800" dirty="0" err="1">
                <a:solidFill>
                  <a:schemeClr val="tx1"/>
                </a:solidFill>
              </a:rPr>
              <a:t>the</a:t>
            </a:r>
            <a:r>
              <a:rPr lang="nl-BE" sz="1800" dirty="0">
                <a:solidFill>
                  <a:schemeClr val="tx1"/>
                </a:solidFill>
              </a:rPr>
              <a:t> abstract) + </a:t>
            </a:r>
            <a:r>
              <a:rPr lang="nl-BE" sz="1800" dirty="0" err="1">
                <a:solidFill>
                  <a:schemeClr val="tx1"/>
                </a:solidFill>
              </a:rPr>
              <a:t>reference</a:t>
            </a:r>
            <a:br>
              <a:rPr lang="nl-BE" sz="1800" dirty="0">
                <a:solidFill>
                  <a:schemeClr val="tx1"/>
                </a:solidFill>
              </a:rPr>
            </a:br>
            <a:r>
              <a:rPr lang="nl-BE" sz="1800" dirty="0" err="1">
                <a:solidFill>
                  <a:schemeClr val="tx1"/>
                </a:solidFill>
              </a:rPr>
              <a:t>Note</a:t>
            </a:r>
            <a:r>
              <a:rPr lang="nl-BE" sz="1800" dirty="0">
                <a:solidFill>
                  <a:schemeClr val="tx1"/>
                </a:solidFill>
              </a:rPr>
              <a:t> pages </a:t>
            </a:r>
            <a:r>
              <a:rPr lang="nl-BE" sz="1800" dirty="0" err="1">
                <a:solidFill>
                  <a:schemeClr val="tx1"/>
                </a:solidFill>
              </a:rPr>
              <a:t>contain</a:t>
            </a:r>
            <a:r>
              <a:rPr lang="nl-BE" sz="1800" dirty="0">
                <a:solidFill>
                  <a:schemeClr val="tx1"/>
                </a:solidFill>
              </a:rPr>
              <a:t> abstract</a:t>
            </a:r>
          </a:p>
        </p:txBody>
      </p:sp>
      <p:sp>
        <p:nvSpPr>
          <p:cNvPr id="24" name="TextBox 23">
            <a:extLst>
              <a:ext uri="{FF2B5EF4-FFF2-40B4-BE49-F238E27FC236}">
                <a16:creationId xmlns:a16="http://schemas.microsoft.com/office/drawing/2014/main" id="{950113C4-C185-4B80-A6D9-6239C1B3F3C1}"/>
              </a:ext>
            </a:extLst>
          </p:cNvPr>
          <p:cNvSpPr txBox="1"/>
          <p:nvPr/>
        </p:nvSpPr>
        <p:spPr>
          <a:xfrm>
            <a:off x="88466" y="1705824"/>
            <a:ext cx="30080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a:solidFill>
                  <a:schemeClr val="tx1"/>
                </a:solidFill>
              </a:rPr>
              <a:t>First slide (</a:t>
            </a:r>
            <a:r>
              <a:rPr lang="nl-BE" sz="2400" b="1" dirty="0" err="1">
                <a:solidFill>
                  <a:schemeClr val="tx1"/>
                </a:solidFill>
              </a:rPr>
              <a:t>hidden</a:t>
            </a:r>
            <a:r>
              <a:rPr lang="nl-BE" sz="2400" b="1" dirty="0">
                <a:solidFill>
                  <a:schemeClr val="tx1"/>
                </a:solidFill>
              </a:rPr>
              <a:t>)</a:t>
            </a:r>
            <a:br>
              <a:rPr lang="nl-BE" sz="2400" b="1" dirty="0">
                <a:solidFill>
                  <a:schemeClr val="tx1"/>
                </a:solidFill>
              </a:rPr>
            </a:br>
            <a:endParaRPr lang="nl-BE" sz="1800" b="1" dirty="0">
              <a:solidFill>
                <a:schemeClr val="tx1"/>
              </a:solidFill>
            </a:endParaRPr>
          </a:p>
        </p:txBody>
      </p:sp>
      <p:sp>
        <p:nvSpPr>
          <p:cNvPr id="26" name="TextBox 25">
            <a:extLst>
              <a:ext uri="{FF2B5EF4-FFF2-40B4-BE49-F238E27FC236}">
                <a16:creationId xmlns:a16="http://schemas.microsoft.com/office/drawing/2014/main" id="{9A5D71BF-ED47-4454-A90B-43462B91E3ED}"/>
              </a:ext>
            </a:extLst>
          </p:cNvPr>
          <p:cNvSpPr txBox="1"/>
          <p:nvPr/>
        </p:nvSpPr>
        <p:spPr>
          <a:xfrm>
            <a:off x="3149690" y="3805140"/>
            <a:ext cx="290177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Clinical question whereon selection is based + background of the question</a:t>
            </a:r>
            <a:endParaRPr lang="nl-BE" sz="1800" dirty="0">
              <a:solidFill>
                <a:schemeClr val="tx1"/>
              </a:solidFill>
            </a:endParaRPr>
          </a:p>
        </p:txBody>
      </p:sp>
      <p:sp>
        <p:nvSpPr>
          <p:cNvPr id="27" name="TextBox 26">
            <a:extLst>
              <a:ext uri="{FF2B5EF4-FFF2-40B4-BE49-F238E27FC236}">
                <a16:creationId xmlns:a16="http://schemas.microsoft.com/office/drawing/2014/main" id="{B3B7D34E-8501-4C3C-ABA4-C4C3F9FA1752}"/>
              </a:ext>
            </a:extLst>
          </p:cNvPr>
          <p:cNvSpPr txBox="1"/>
          <p:nvPr/>
        </p:nvSpPr>
        <p:spPr>
          <a:xfrm>
            <a:off x="3096466" y="1705824"/>
            <a:ext cx="300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a:solidFill>
                  <a:schemeClr val="tx1"/>
                </a:solidFill>
              </a:rPr>
              <a:t>Second slide </a:t>
            </a:r>
            <a:endParaRPr lang="nl-BE" sz="1800" b="1" dirty="0">
              <a:solidFill>
                <a:schemeClr val="tx1"/>
              </a:solidFill>
            </a:endParaRPr>
          </a:p>
        </p:txBody>
      </p:sp>
      <p:sp>
        <p:nvSpPr>
          <p:cNvPr id="28" name="TextBox 27">
            <a:extLst>
              <a:ext uri="{FF2B5EF4-FFF2-40B4-BE49-F238E27FC236}">
                <a16:creationId xmlns:a16="http://schemas.microsoft.com/office/drawing/2014/main" id="{8F315F1B-FB76-4927-B3C4-5DEAF0CF16ED}"/>
              </a:ext>
            </a:extLst>
          </p:cNvPr>
          <p:cNvSpPr txBox="1"/>
          <p:nvPr/>
        </p:nvSpPr>
        <p:spPr>
          <a:xfrm>
            <a:off x="6181772" y="3805140"/>
            <a:ext cx="2880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Description of abstract: study design + efficacy + safety data</a:t>
            </a:r>
            <a:endParaRPr lang="nl-BE" sz="1800" dirty="0">
              <a:solidFill>
                <a:schemeClr val="tx1"/>
              </a:solidFill>
            </a:endParaRPr>
          </a:p>
        </p:txBody>
      </p:sp>
      <p:sp>
        <p:nvSpPr>
          <p:cNvPr id="29" name="TextBox 28">
            <a:extLst>
              <a:ext uri="{FF2B5EF4-FFF2-40B4-BE49-F238E27FC236}">
                <a16:creationId xmlns:a16="http://schemas.microsoft.com/office/drawing/2014/main" id="{1544B44A-B1F4-42C2-8A06-192B81DBF986}"/>
              </a:ext>
            </a:extLst>
          </p:cNvPr>
          <p:cNvSpPr txBox="1"/>
          <p:nvPr/>
        </p:nvSpPr>
        <p:spPr>
          <a:xfrm>
            <a:off x="6131078" y="1705824"/>
            <a:ext cx="300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err="1">
                <a:solidFill>
                  <a:schemeClr val="tx1"/>
                </a:solidFill>
              </a:rPr>
              <a:t>Following</a:t>
            </a:r>
            <a:r>
              <a:rPr lang="nl-BE" sz="2400" b="1" dirty="0">
                <a:solidFill>
                  <a:schemeClr val="tx1"/>
                </a:solidFill>
              </a:rPr>
              <a:t> slide(s) </a:t>
            </a:r>
            <a:endParaRPr lang="nl-BE" sz="1800" b="1" dirty="0">
              <a:solidFill>
                <a:schemeClr val="tx1"/>
              </a:solidFill>
            </a:endParaRPr>
          </a:p>
        </p:txBody>
      </p:sp>
      <p:sp>
        <p:nvSpPr>
          <p:cNvPr id="30" name="TextBox 29">
            <a:extLst>
              <a:ext uri="{FF2B5EF4-FFF2-40B4-BE49-F238E27FC236}">
                <a16:creationId xmlns:a16="http://schemas.microsoft.com/office/drawing/2014/main" id="{6E5F25FD-286E-4381-A50E-97891C3CC8F7}"/>
              </a:ext>
            </a:extLst>
          </p:cNvPr>
          <p:cNvSpPr txBox="1"/>
          <p:nvPr/>
        </p:nvSpPr>
        <p:spPr>
          <a:xfrm>
            <a:off x="9139078" y="3805140"/>
            <a:ext cx="2880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Repetition of clinical question + answer </a:t>
            </a:r>
            <a:br>
              <a:rPr lang="en-GB" sz="1800" dirty="0">
                <a:solidFill>
                  <a:schemeClr val="tx1"/>
                </a:solidFill>
              </a:rPr>
            </a:br>
            <a:r>
              <a:rPr lang="en-GB" sz="1800" dirty="0">
                <a:solidFill>
                  <a:schemeClr val="tx1"/>
                </a:solidFill>
              </a:rPr>
              <a:t>(take home message) </a:t>
            </a:r>
          </a:p>
        </p:txBody>
      </p:sp>
      <p:sp>
        <p:nvSpPr>
          <p:cNvPr id="31" name="TextBox 30">
            <a:extLst>
              <a:ext uri="{FF2B5EF4-FFF2-40B4-BE49-F238E27FC236}">
                <a16:creationId xmlns:a16="http://schemas.microsoft.com/office/drawing/2014/main" id="{A7998D57-6B66-4B68-B0C7-26EDDF3B0989}"/>
              </a:ext>
            </a:extLst>
          </p:cNvPr>
          <p:cNvSpPr txBox="1"/>
          <p:nvPr/>
        </p:nvSpPr>
        <p:spPr>
          <a:xfrm>
            <a:off x="9068922" y="1705824"/>
            <a:ext cx="3008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400" b="1" dirty="0" err="1">
                <a:solidFill>
                  <a:schemeClr val="tx1"/>
                </a:solidFill>
              </a:rPr>
              <a:t>Final</a:t>
            </a:r>
            <a:r>
              <a:rPr lang="nl-BE" sz="2400" b="1" dirty="0">
                <a:solidFill>
                  <a:schemeClr val="tx1"/>
                </a:solidFill>
              </a:rPr>
              <a:t> slide </a:t>
            </a:r>
            <a:endParaRPr lang="nl-BE" sz="1800" b="1" dirty="0">
              <a:solidFill>
                <a:schemeClr val="tx1"/>
              </a:solidFill>
            </a:endParaRPr>
          </a:p>
        </p:txBody>
      </p:sp>
    </p:spTree>
    <p:extLst>
      <p:ext uri="{BB962C8B-B14F-4D97-AF65-F5344CB8AC3E}">
        <p14:creationId xmlns:p14="http://schemas.microsoft.com/office/powerpoint/2010/main" val="301103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a:bodyPr>
          <a:lstStyle/>
          <a:p>
            <a:r>
              <a:rPr lang="en-GB" dirty="0"/>
              <a:t>Final analysis of the phase III LITESPARK-005 study of </a:t>
            </a:r>
            <a:r>
              <a:rPr lang="en-GB" dirty="0" err="1"/>
              <a:t>belzutifan</a:t>
            </a:r>
            <a:r>
              <a:rPr lang="en-GB" dirty="0"/>
              <a:t> vs </a:t>
            </a:r>
            <a:r>
              <a:rPr lang="en-GB" dirty="0" err="1"/>
              <a:t>everolimus</a:t>
            </a:r>
            <a:r>
              <a:rPr lang="en-GB" dirty="0"/>
              <a:t> in participants with previously treated advanced clear-cell renal cell carcinoma </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a:t>Rini BI. </a:t>
            </a:r>
            <a:r>
              <a:rPr lang="en-US" dirty="0"/>
              <a:t>Ann Oncol 2024;35(Suppl 2):1-72</a:t>
            </a:r>
            <a:r>
              <a:rPr lang="en-GB" dirty="0"/>
              <a:t>(abs.LBA74)</a:t>
            </a:r>
          </a:p>
        </p:txBody>
      </p:sp>
    </p:spTree>
    <p:extLst>
      <p:ext uri="{BB962C8B-B14F-4D97-AF65-F5344CB8AC3E}">
        <p14:creationId xmlns:p14="http://schemas.microsoft.com/office/powerpoint/2010/main" val="82845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fontScale="90000"/>
          </a:bodyPr>
          <a:lstStyle/>
          <a:p>
            <a:r>
              <a:rPr lang="en-GB" dirty="0"/>
              <a:t>Is </a:t>
            </a:r>
            <a:r>
              <a:rPr lang="en-GB" dirty="0" err="1"/>
              <a:t>belzutifan</a:t>
            </a:r>
            <a:r>
              <a:rPr lang="en-GB" dirty="0"/>
              <a:t> showing sustained clinical benefits at final analysis in pretreated patients with advanced RCC?</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p:txBody>
          <a:bodyPr>
            <a:noAutofit/>
          </a:bodyPr>
          <a:lstStyle/>
          <a:p>
            <a:r>
              <a:rPr lang="en-GB" dirty="0" err="1"/>
              <a:t>Belzutifan</a:t>
            </a:r>
            <a:r>
              <a:rPr lang="en-GB" dirty="0"/>
              <a:t> is a first-in-class oral HIF-2</a:t>
            </a:r>
            <a:r>
              <a:rPr lang="el-GR" dirty="0"/>
              <a:t>α </a:t>
            </a:r>
            <a:r>
              <a:rPr lang="en-GB" dirty="0"/>
              <a:t>inhibitor</a:t>
            </a:r>
          </a:p>
          <a:p>
            <a:r>
              <a:rPr lang="en-GB" dirty="0"/>
              <a:t>At interim analysis, LITESPARK-005 trial showed significant PFS and ORR improvements with </a:t>
            </a:r>
            <a:r>
              <a:rPr lang="en-GB" dirty="0" err="1"/>
              <a:t>belzutifan</a:t>
            </a:r>
            <a:r>
              <a:rPr lang="en-GB" dirty="0"/>
              <a:t> vs </a:t>
            </a:r>
            <a:r>
              <a:rPr lang="en-GB" dirty="0" err="1"/>
              <a:t>everolimus</a:t>
            </a:r>
            <a:r>
              <a:rPr lang="en-GB" dirty="0"/>
              <a:t> in pts with advanced </a:t>
            </a:r>
            <a:r>
              <a:rPr lang="en-GB" dirty="0" err="1"/>
              <a:t>ccRCC</a:t>
            </a:r>
            <a:r>
              <a:rPr lang="en-GB" dirty="0"/>
              <a:t> after prior ICI and TKI </a:t>
            </a:r>
            <a:r>
              <a:rPr lang="en-GB" dirty="0" err="1"/>
              <a:t>tx</a:t>
            </a:r>
            <a:endParaRPr lang="en-GB" dirty="0"/>
          </a:p>
          <a:p>
            <a:endParaRPr lang="en-GB" dirty="0"/>
          </a:p>
        </p:txBody>
      </p:sp>
    </p:spTree>
    <p:extLst>
      <p:ext uri="{BB962C8B-B14F-4D97-AF65-F5344CB8AC3E}">
        <p14:creationId xmlns:p14="http://schemas.microsoft.com/office/powerpoint/2010/main" val="311124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a:xfrm>
            <a:off x="431800" y="5133276"/>
            <a:ext cx="11334750" cy="1181539"/>
          </a:xfrm>
        </p:spPr>
        <p:txBody>
          <a:bodyPr>
            <a:noAutofit/>
          </a:bodyPr>
          <a:lstStyle/>
          <a:p>
            <a:r>
              <a:rPr lang="en-GB" b="1" dirty="0"/>
              <a:t>Current study:</a:t>
            </a:r>
            <a:r>
              <a:rPr lang="en-GB" dirty="0"/>
              <a:t> final analysis after median FU of 36 </a:t>
            </a:r>
            <a:r>
              <a:rPr lang="en-GB" dirty="0" err="1"/>
              <a:t>mo</a:t>
            </a:r>
            <a:r>
              <a:rPr lang="en-GB" dirty="0"/>
              <a:t> </a:t>
            </a:r>
          </a:p>
          <a:p>
            <a:r>
              <a:rPr lang="en-GB" dirty="0"/>
              <a:t>Study was considered positive if either of dual primary endpoints was met</a:t>
            </a:r>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en-GB" dirty="0"/>
              <a:t>LITESPARK-005: randomised, open-label, phase III trial</a:t>
            </a:r>
          </a:p>
        </p:txBody>
      </p:sp>
      <p:sp>
        <p:nvSpPr>
          <p:cNvPr id="7" name="TextBox 6">
            <a:extLst>
              <a:ext uri="{FF2B5EF4-FFF2-40B4-BE49-F238E27FC236}">
                <a16:creationId xmlns:a16="http://schemas.microsoft.com/office/drawing/2014/main" id="{268CBCB8-937A-4E65-BBFD-148A17A7F8A1}"/>
              </a:ext>
            </a:extLst>
          </p:cNvPr>
          <p:cNvSpPr txBox="1"/>
          <p:nvPr/>
        </p:nvSpPr>
        <p:spPr>
          <a:xfrm>
            <a:off x="3677219" y="4094768"/>
            <a:ext cx="4152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Stratification factors: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IMDC </a:t>
            </a:r>
            <a:r>
              <a:rPr lang="en-GB" dirty="0">
                <a:solidFill>
                  <a:srgbClr val="415665"/>
                </a:solidFill>
                <a:latin typeface="Calibri" panose="020F0502020204030204"/>
              </a:rPr>
              <a:t>risk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score </a:t>
            </a:r>
            <a:b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(0 vs 1-2 vs 3-6), prior VEGF(R)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(1 vs 2-3)</a:t>
            </a:r>
          </a:p>
        </p:txBody>
      </p:sp>
      <p:sp>
        <p:nvSpPr>
          <p:cNvPr id="8" name="Rectangle 7">
            <a:extLst>
              <a:ext uri="{FF2B5EF4-FFF2-40B4-BE49-F238E27FC236}">
                <a16:creationId xmlns:a16="http://schemas.microsoft.com/office/drawing/2014/main" id="{F6D7C7D7-FBE9-4A8E-86A7-85A8E4ED2CDF}"/>
              </a:ext>
            </a:extLst>
          </p:cNvPr>
          <p:cNvSpPr/>
          <p:nvPr/>
        </p:nvSpPr>
        <p:spPr>
          <a:xfrm>
            <a:off x="3827844" y="2388430"/>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5581934" y="1805434"/>
            <a:ext cx="1924335" cy="697065"/>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Belzutifan</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120 mg po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507831" y="2153967"/>
            <a:ext cx="1074103" cy="5568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507831" y="2710815"/>
            <a:ext cx="1074102" cy="539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114297" y="1428826"/>
            <a:ext cx="3089857" cy="331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15665"/>
                </a:solidFill>
                <a:latin typeface="Calibri" panose="020F0502020204030204"/>
              </a:rPr>
              <a:t>D</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ual</a:t>
            </a: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 primary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 per RECIST 1.1 by BICR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Key s</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econdary</a:t>
            </a:r>
            <a:endPar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per RECIST 1.1 by BICR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Other s</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econdary</a:t>
            </a:r>
            <a:endPar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DOR</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per RECIST 1.1 by BICR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CF8FAA9-1885-4C5B-AA49-6876CB6261DA}"/>
              </a:ext>
            </a:extLst>
          </p:cNvPr>
          <p:cNvSpPr/>
          <p:nvPr/>
        </p:nvSpPr>
        <p:spPr>
          <a:xfrm>
            <a:off x="5581933" y="2901871"/>
            <a:ext cx="1924335" cy="697065"/>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Calibri" panose="020F0502020204030204"/>
                <a:ea typeface="+mn-ea"/>
                <a:cs typeface="+mn-cs"/>
              </a:rPr>
              <a:t>Everolimus</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10 mg po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8" y="1084198"/>
            <a:ext cx="4374327" cy="344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114298" y="1084198"/>
            <a:ext cx="2948136" cy="344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Unresectable, locally advanced or metastatic ccRCC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Progression after 1-3 prior systemic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(≥1 anti-PD-(L)1 and </a:t>
            </a:r>
            <a:b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≥1 VEGFR-TKI)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KPS ≥70%</a:t>
            </a:r>
          </a:p>
        </p:txBody>
      </p:sp>
      <p:sp>
        <p:nvSpPr>
          <p:cNvPr id="16" name="TextBox 15">
            <a:extLst>
              <a:ext uri="{FF2B5EF4-FFF2-40B4-BE49-F238E27FC236}">
                <a16:creationId xmlns:a16="http://schemas.microsoft.com/office/drawing/2014/main" id="{A9904A97-C168-84B6-901F-C32F6DBB13A3}"/>
              </a:ext>
            </a:extLst>
          </p:cNvPr>
          <p:cNvSpPr txBox="1"/>
          <p:nvPr/>
        </p:nvSpPr>
        <p:spPr>
          <a:xfrm>
            <a:off x="4826738" y="1842842"/>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N=374</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5C6A4FC-5193-7899-A68F-9390EF79F808}"/>
              </a:ext>
            </a:extLst>
          </p:cNvPr>
          <p:cNvSpPr txBox="1"/>
          <p:nvPr/>
        </p:nvSpPr>
        <p:spPr>
          <a:xfrm>
            <a:off x="4826737" y="3257489"/>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N=372</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9" name="Text Placeholder 4">
            <a:extLst>
              <a:ext uri="{FF2B5EF4-FFF2-40B4-BE49-F238E27FC236}">
                <a16:creationId xmlns:a16="http://schemas.microsoft.com/office/drawing/2014/main" id="{C141E523-DE77-9CB8-E383-13A77974B2CE}"/>
              </a:ext>
            </a:extLst>
          </p:cNvPr>
          <p:cNvSpPr>
            <a:spLocks noGrp="1"/>
          </p:cNvSpPr>
          <p:nvPr>
            <p:ph type="body" sz="quarter" idx="14"/>
          </p:nvPr>
        </p:nvSpPr>
        <p:spPr>
          <a:xfrm>
            <a:off x="6552811" y="6444138"/>
            <a:ext cx="5524111" cy="237196"/>
          </a:xfrm>
        </p:spPr>
        <p:txBody>
          <a:bodyPr/>
          <a:lstStyle/>
          <a:p>
            <a:r>
              <a:rPr lang="en-GB" dirty="0"/>
              <a:t>Rini BI. ESMO 2024, abs.LBA74 (data from oral presentation included)</a:t>
            </a:r>
          </a:p>
        </p:txBody>
      </p:sp>
      <p:sp>
        <p:nvSpPr>
          <p:cNvPr id="2" name="TextBox 1">
            <a:extLst>
              <a:ext uri="{FF2B5EF4-FFF2-40B4-BE49-F238E27FC236}">
                <a16:creationId xmlns:a16="http://schemas.microsoft.com/office/drawing/2014/main" id="{94E62A70-87BD-1BED-0854-A3F9968E3920}"/>
              </a:ext>
            </a:extLst>
          </p:cNvPr>
          <p:cNvSpPr txBox="1"/>
          <p:nvPr/>
        </p:nvSpPr>
        <p:spPr>
          <a:xfrm>
            <a:off x="3754442" y="3009985"/>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N=746</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3CCDB84-A071-669C-4113-523B3091F1FF}"/>
              </a:ext>
            </a:extLst>
          </p:cNvPr>
          <p:cNvSpPr txBox="1"/>
          <p:nvPr/>
        </p:nvSpPr>
        <p:spPr>
          <a:xfrm>
            <a:off x="8862516" y="4651872"/>
            <a:ext cx="3214406" cy="307777"/>
          </a:xfrm>
          <a:prstGeom prst="rect">
            <a:avLst/>
          </a:prstGeom>
          <a:noFill/>
        </p:spPr>
        <p:txBody>
          <a:bodyPr wrap="none" rtlCol="0">
            <a:spAutoFit/>
          </a:bodyPr>
          <a:lstStyle/>
          <a:p>
            <a:r>
              <a:rPr lang="en-US" sz="1400" dirty="0"/>
              <a:t>BICR: </a:t>
            </a:r>
            <a:r>
              <a:rPr lang="en-GB" sz="1400" dirty="0">
                <a:solidFill>
                  <a:schemeClr val="tx1"/>
                </a:solidFill>
              </a:rPr>
              <a:t>blinded independent central review</a:t>
            </a:r>
          </a:p>
        </p:txBody>
      </p:sp>
    </p:spTree>
    <p:extLst>
      <p:ext uri="{BB962C8B-B14F-4D97-AF65-F5344CB8AC3E}">
        <p14:creationId xmlns:p14="http://schemas.microsoft.com/office/powerpoint/2010/main" val="64924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7F0021C-020E-4A15-B7F5-5BBC379BBFA8}"/>
              </a:ext>
            </a:extLst>
          </p:cNvPr>
          <p:cNvGraphicFramePr>
            <a:graphicFrameLocks noGrp="1"/>
          </p:cNvGraphicFramePr>
          <p:nvPr>
            <p:ph sz="quarter" idx="10"/>
            <p:extLst>
              <p:ext uri="{D42A27DB-BD31-4B8C-83A1-F6EECF244321}">
                <p14:modId xmlns:p14="http://schemas.microsoft.com/office/powerpoint/2010/main" val="991688682"/>
              </p:ext>
            </p:extLst>
          </p:nvPr>
        </p:nvGraphicFramePr>
        <p:xfrm>
          <a:off x="431800" y="708622"/>
          <a:ext cx="10921999" cy="5295900"/>
        </p:xfrm>
        <a:graphic>
          <a:graphicData uri="http://schemas.openxmlformats.org/drawingml/2006/table">
            <a:tbl>
              <a:tblPr firstRow="1">
                <a:tableStyleId>{793D81CF-94F2-401A-BA57-92F5A7B2D0C5}</a:tableStyleId>
              </a:tblPr>
              <a:tblGrid>
                <a:gridCol w="2847514">
                  <a:extLst>
                    <a:ext uri="{9D8B030D-6E8A-4147-A177-3AD203B41FA5}">
                      <a16:colId xmlns:a16="http://schemas.microsoft.com/office/drawing/2014/main" val="3464311625"/>
                    </a:ext>
                  </a:extLst>
                </a:gridCol>
                <a:gridCol w="2691495">
                  <a:extLst>
                    <a:ext uri="{9D8B030D-6E8A-4147-A177-3AD203B41FA5}">
                      <a16:colId xmlns:a16="http://schemas.microsoft.com/office/drawing/2014/main" val="1031311997"/>
                    </a:ext>
                  </a:extLst>
                </a:gridCol>
                <a:gridCol w="2691495">
                  <a:extLst>
                    <a:ext uri="{9D8B030D-6E8A-4147-A177-3AD203B41FA5}">
                      <a16:colId xmlns:a16="http://schemas.microsoft.com/office/drawing/2014/main" val="2052708704"/>
                    </a:ext>
                  </a:extLst>
                </a:gridCol>
                <a:gridCol w="2691495">
                  <a:extLst>
                    <a:ext uri="{9D8B030D-6E8A-4147-A177-3AD203B41FA5}">
                      <a16:colId xmlns:a16="http://schemas.microsoft.com/office/drawing/2014/main" val="1811440582"/>
                    </a:ext>
                  </a:extLst>
                </a:gridCol>
              </a:tblGrid>
              <a:tr h="230188">
                <a:tc rowSpan="2">
                  <a:txBody>
                    <a:bodyPr/>
                    <a:lstStyle/>
                    <a:p>
                      <a:pPr>
                        <a:lnSpc>
                          <a:spcPct val="150000"/>
                        </a:lnSpc>
                      </a:pPr>
                      <a:endParaRPr lang="en-GB" dirty="0"/>
                    </a:p>
                  </a:txBody>
                  <a:tcPr/>
                </a:tc>
                <a:tc gridSpan="2">
                  <a:txBody>
                    <a:bodyPr/>
                    <a:lstStyle/>
                    <a:p>
                      <a:pPr algn="ctr">
                        <a:lnSpc>
                          <a:spcPct val="150000"/>
                        </a:lnSpc>
                      </a:pPr>
                      <a:r>
                        <a:rPr lang="en-US" dirty="0"/>
                        <a:t>ITT</a:t>
                      </a:r>
                      <a:endParaRPr lang="en-GB" dirty="0"/>
                    </a:p>
                  </a:txBody>
                  <a:tcPr>
                    <a:solidFill>
                      <a:schemeClr val="tx1"/>
                    </a:solidFill>
                  </a:tcPr>
                </a:tc>
                <a:tc hMerge="1">
                  <a:txBody>
                    <a:bodyPr/>
                    <a:lstStyle/>
                    <a:p>
                      <a:endParaRPr dirty="0"/>
                    </a:p>
                  </a:txBody>
                  <a:tcPr>
                    <a:solidFill>
                      <a:schemeClr val="accent2"/>
                    </a:solidFill>
                  </a:tcPr>
                </a:tc>
                <a:tc>
                  <a:txBody>
                    <a:bodyPr/>
                    <a:lstStyle/>
                    <a:p>
                      <a:pPr algn="ctr">
                        <a:lnSpc>
                          <a:spcPct val="150000"/>
                        </a:lnSpc>
                      </a:pPr>
                      <a:r>
                        <a:rPr lang="en-US" dirty="0"/>
                        <a:t>Ongoing </a:t>
                      </a:r>
                      <a:r>
                        <a:rPr lang="en-US" dirty="0" err="1"/>
                        <a:t>tx</a:t>
                      </a:r>
                      <a:r>
                        <a:rPr lang="en-US" dirty="0"/>
                        <a:t>*</a:t>
                      </a:r>
                      <a:endParaRPr lang="en-GB" dirty="0"/>
                    </a:p>
                  </a:txBody>
                  <a:tcPr>
                    <a:solidFill>
                      <a:schemeClr val="tx1"/>
                    </a:solidFill>
                  </a:tcPr>
                </a:tc>
                <a:extLst>
                  <a:ext uri="{0D108BD9-81ED-4DB2-BD59-A6C34878D82A}">
                    <a16:rowId xmlns:a16="http://schemas.microsoft.com/office/drawing/2014/main" val="4284038434"/>
                  </a:ext>
                </a:extLst>
              </a:tr>
              <a:tr h="230188">
                <a:tc vMerge="1">
                  <a:txBody>
                    <a:bodyPr/>
                    <a:lstStyle/>
                    <a:p>
                      <a:endParaRPr lang="en-GB"/>
                    </a:p>
                  </a:txBody>
                  <a:tcPr/>
                </a:tc>
                <a:tc>
                  <a:txBody>
                    <a:bodyPr/>
                    <a:lstStyle/>
                    <a:p>
                      <a:pPr algn="ctr"/>
                      <a:r>
                        <a:rPr lang="en-GB" sz="1800" b="1" dirty="0" err="1">
                          <a:solidFill>
                            <a:schemeClr val="bg1"/>
                          </a:solidFill>
                        </a:rPr>
                        <a:t>Belzutifan</a:t>
                      </a:r>
                      <a:r>
                        <a:rPr lang="en-GB" sz="1800" b="1" dirty="0">
                          <a:solidFill>
                            <a:schemeClr val="bg1"/>
                          </a:solidFill>
                        </a:rPr>
                        <a:t> (N=374)</a:t>
                      </a:r>
                      <a:endParaRPr lang="en-US" sz="1800" b="1" dirty="0">
                        <a:solidFill>
                          <a:schemeClr val="bg1"/>
                        </a:solidFill>
                      </a:endParaRPr>
                    </a:p>
                  </a:txBody>
                  <a:tcPr>
                    <a:solidFill>
                      <a:schemeClr val="accent1"/>
                    </a:solidFill>
                  </a:tcPr>
                </a:tc>
                <a:tc>
                  <a:txBody>
                    <a:bodyPr/>
                    <a:lstStyle/>
                    <a:p>
                      <a:pPr algn="ctr"/>
                      <a:r>
                        <a:rPr lang="en-GB" sz="1800" b="1" dirty="0" err="1">
                          <a:solidFill>
                            <a:schemeClr val="bg1"/>
                          </a:solidFill>
                        </a:rPr>
                        <a:t>Everolimus</a:t>
                      </a:r>
                      <a:r>
                        <a:rPr lang="en-GB" sz="1800" b="1" dirty="0">
                          <a:solidFill>
                            <a:schemeClr val="bg1"/>
                          </a:solidFill>
                        </a:rPr>
                        <a:t> (N=372)</a:t>
                      </a:r>
                      <a:endParaRPr lang="en-US" sz="1800" b="1" dirty="0">
                        <a:solidFill>
                          <a:schemeClr val="bg1"/>
                        </a:solidFill>
                      </a:endParaRPr>
                    </a:p>
                  </a:txBody>
                  <a:tcPr>
                    <a:solidFill>
                      <a:schemeClr val="accent2"/>
                    </a:solidFill>
                  </a:tcPr>
                </a:tc>
                <a:tc>
                  <a:txBody>
                    <a:bodyPr/>
                    <a:lstStyle/>
                    <a:p>
                      <a:pPr algn="ctr"/>
                      <a:r>
                        <a:rPr lang="en-US" sz="1800" b="1" dirty="0" err="1">
                          <a:solidFill>
                            <a:schemeClr val="bg1"/>
                          </a:solidFill>
                        </a:rPr>
                        <a:t>Belzutifan</a:t>
                      </a:r>
                      <a:r>
                        <a:rPr lang="en-US" sz="1800" b="1" dirty="0">
                          <a:solidFill>
                            <a:schemeClr val="bg1"/>
                          </a:solidFill>
                        </a:rPr>
                        <a:t> (N=54)</a:t>
                      </a:r>
                    </a:p>
                  </a:txBody>
                  <a:tcPr>
                    <a:solidFill>
                      <a:schemeClr val="tx1">
                        <a:lumMod val="60000"/>
                        <a:lumOff val="40000"/>
                      </a:schemeClr>
                    </a:solidFill>
                  </a:tcPr>
                </a:tc>
                <a:extLst>
                  <a:ext uri="{0D108BD9-81ED-4DB2-BD59-A6C34878D82A}">
                    <a16:rowId xmlns:a16="http://schemas.microsoft.com/office/drawing/2014/main" val="95386411"/>
                  </a:ext>
                </a:extLst>
              </a:tr>
              <a:tr h="370840">
                <a:tc>
                  <a:txBody>
                    <a:bodyPr/>
                    <a:lstStyle/>
                    <a:p>
                      <a:pPr>
                        <a:lnSpc>
                          <a:spcPct val="150000"/>
                        </a:lnSpc>
                      </a:pPr>
                      <a:r>
                        <a:rPr lang="en-GB" dirty="0"/>
                        <a:t>Median age (</a:t>
                      </a:r>
                      <a:r>
                        <a:rPr lang="en-GB" dirty="0" err="1"/>
                        <a:t>yr</a:t>
                      </a:r>
                      <a:r>
                        <a:rPr lang="en-GB" dirty="0"/>
                        <a:t>)</a:t>
                      </a:r>
                    </a:p>
                  </a:txBody>
                  <a:tcPr/>
                </a:tc>
                <a:tc>
                  <a:txBody>
                    <a:bodyPr/>
                    <a:lstStyle/>
                    <a:p>
                      <a:pPr algn="ctr"/>
                      <a:r>
                        <a:rPr lang="en-GB" sz="1700" dirty="0">
                          <a:solidFill>
                            <a:schemeClr val="tx1"/>
                          </a:solidFill>
                        </a:rPr>
                        <a:t>62</a:t>
                      </a:r>
                      <a:endParaRPr lang="en-US" sz="1700" dirty="0">
                        <a:solidFill>
                          <a:schemeClr val="tx1"/>
                        </a:solidFill>
                      </a:endParaRPr>
                    </a:p>
                  </a:txBody>
                  <a:tcPr>
                    <a:solidFill>
                      <a:schemeClr val="accent5">
                        <a:lumMod val="40000"/>
                        <a:lumOff val="60000"/>
                      </a:schemeClr>
                    </a:solidFill>
                  </a:tcPr>
                </a:tc>
                <a:tc>
                  <a:txBody>
                    <a:bodyPr/>
                    <a:lstStyle/>
                    <a:p>
                      <a:pPr algn="ctr"/>
                      <a:r>
                        <a:rPr lang="en-GB" sz="1700" dirty="0">
                          <a:solidFill>
                            <a:schemeClr val="tx1"/>
                          </a:solidFill>
                        </a:rPr>
                        <a:t>63</a:t>
                      </a:r>
                      <a:endParaRPr lang="en-US" sz="1700" dirty="0">
                        <a:solidFill>
                          <a:schemeClr val="tx1"/>
                        </a:solidFill>
                      </a:endParaRPr>
                    </a:p>
                  </a:txBody>
                  <a:tcPr>
                    <a:solidFill>
                      <a:schemeClr val="accent2">
                        <a:lumMod val="20000"/>
                        <a:lumOff val="80000"/>
                      </a:schemeClr>
                    </a:solidFill>
                  </a:tcPr>
                </a:tc>
                <a:tc>
                  <a:txBody>
                    <a:bodyPr/>
                    <a:lstStyle/>
                    <a:p>
                      <a:pPr algn="ctr"/>
                      <a:r>
                        <a:rPr lang="en-US" sz="1700" dirty="0">
                          <a:solidFill>
                            <a:schemeClr val="tx1"/>
                          </a:solidFill>
                        </a:rPr>
                        <a:t>64</a:t>
                      </a:r>
                    </a:p>
                  </a:txBody>
                  <a:tcPr>
                    <a:solidFill>
                      <a:schemeClr val="bg1"/>
                    </a:solidFill>
                  </a:tcPr>
                </a:tc>
                <a:extLst>
                  <a:ext uri="{0D108BD9-81ED-4DB2-BD59-A6C34878D82A}">
                    <a16:rowId xmlns:a16="http://schemas.microsoft.com/office/drawing/2014/main" val="4284948373"/>
                  </a:ext>
                </a:extLst>
              </a:tr>
              <a:tr h="370840">
                <a:tc>
                  <a:txBody>
                    <a:bodyPr/>
                    <a:lstStyle/>
                    <a:p>
                      <a:pPr>
                        <a:lnSpc>
                          <a:spcPct val="150000"/>
                        </a:lnSpc>
                      </a:pPr>
                      <a:r>
                        <a:rPr lang="en-GB" dirty="0"/>
                        <a:t>Male (%)</a:t>
                      </a:r>
                    </a:p>
                  </a:txBody>
                  <a:tcPr/>
                </a:tc>
                <a:tc>
                  <a:txBody>
                    <a:bodyPr/>
                    <a:lstStyle/>
                    <a:p>
                      <a:pPr algn="ctr"/>
                      <a:r>
                        <a:rPr lang="en-GB" sz="1700" dirty="0">
                          <a:solidFill>
                            <a:schemeClr val="tx1"/>
                          </a:solidFill>
                        </a:rPr>
                        <a:t>79</a:t>
                      </a:r>
                      <a:endParaRPr lang="en-US" sz="1700" dirty="0">
                        <a:solidFill>
                          <a:schemeClr val="tx1"/>
                        </a:solidFill>
                      </a:endParaRPr>
                    </a:p>
                  </a:txBody>
                  <a:tcPr>
                    <a:solidFill>
                      <a:schemeClr val="accent5">
                        <a:lumMod val="40000"/>
                        <a:lumOff val="60000"/>
                      </a:schemeClr>
                    </a:solidFill>
                  </a:tcPr>
                </a:tc>
                <a:tc>
                  <a:txBody>
                    <a:bodyPr/>
                    <a:lstStyle/>
                    <a:p>
                      <a:pPr algn="ctr"/>
                      <a:r>
                        <a:rPr lang="en-GB" sz="1700" dirty="0">
                          <a:solidFill>
                            <a:schemeClr val="tx1"/>
                          </a:solidFill>
                        </a:rPr>
                        <a:t>76</a:t>
                      </a:r>
                      <a:endParaRPr lang="en-US" sz="1700" dirty="0">
                        <a:solidFill>
                          <a:schemeClr val="tx1"/>
                        </a:solidFill>
                      </a:endParaRPr>
                    </a:p>
                  </a:txBody>
                  <a:tcPr>
                    <a:solidFill>
                      <a:schemeClr val="accent2">
                        <a:lumMod val="20000"/>
                        <a:lumOff val="80000"/>
                      </a:schemeClr>
                    </a:solidFill>
                  </a:tcPr>
                </a:tc>
                <a:tc>
                  <a:txBody>
                    <a:bodyPr/>
                    <a:lstStyle/>
                    <a:p>
                      <a:pPr algn="ctr"/>
                      <a:r>
                        <a:rPr lang="en-US" sz="1700" dirty="0">
                          <a:solidFill>
                            <a:schemeClr val="tx1"/>
                          </a:solidFill>
                        </a:rPr>
                        <a:t>82</a:t>
                      </a:r>
                    </a:p>
                  </a:txBody>
                  <a:tcPr>
                    <a:solidFill>
                      <a:schemeClr val="bg1"/>
                    </a:solidFill>
                  </a:tcPr>
                </a:tc>
                <a:extLst>
                  <a:ext uri="{0D108BD9-81ED-4DB2-BD59-A6C34878D82A}">
                    <a16:rowId xmlns:a16="http://schemas.microsoft.com/office/drawing/2014/main" val="1422534976"/>
                  </a:ext>
                </a:extLst>
              </a:tr>
              <a:tr h="370840">
                <a:tc>
                  <a:txBody>
                    <a:bodyPr/>
                    <a:lstStyle/>
                    <a:p>
                      <a:pPr>
                        <a:lnSpc>
                          <a:spcPct val="150000"/>
                        </a:lnSpc>
                      </a:pPr>
                      <a:r>
                        <a:rPr lang="en-GB" dirty="0"/>
                        <a:t>KPS ≥90 (%)</a:t>
                      </a:r>
                    </a:p>
                  </a:txBody>
                  <a:tcPr/>
                </a:tc>
                <a:tc>
                  <a:txBody>
                    <a:bodyPr/>
                    <a:lstStyle/>
                    <a:p>
                      <a:pPr algn="ctr"/>
                      <a:r>
                        <a:rPr lang="en-GB" sz="1700" dirty="0">
                          <a:solidFill>
                            <a:schemeClr val="tx1"/>
                          </a:solidFill>
                        </a:rPr>
                        <a:t>64</a:t>
                      </a:r>
                      <a:endParaRPr lang="en-US" sz="1700" dirty="0">
                        <a:solidFill>
                          <a:schemeClr val="tx1"/>
                        </a:solidFill>
                      </a:endParaRPr>
                    </a:p>
                  </a:txBody>
                  <a:tcPr>
                    <a:solidFill>
                      <a:schemeClr val="accent5">
                        <a:lumMod val="40000"/>
                        <a:lumOff val="60000"/>
                      </a:schemeClr>
                    </a:solidFill>
                  </a:tcPr>
                </a:tc>
                <a:tc>
                  <a:txBody>
                    <a:bodyPr/>
                    <a:lstStyle/>
                    <a:p>
                      <a:pPr algn="ctr"/>
                      <a:r>
                        <a:rPr lang="en-GB" sz="1700" dirty="0">
                          <a:solidFill>
                            <a:schemeClr val="tx1"/>
                          </a:solidFill>
                        </a:rPr>
                        <a:t>65</a:t>
                      </a:r>
                      <a:endParaRPr lang="en-US" sz="1700" dirty="0">
                        <a:solidFill>
                          <a:schemeClr val="tx1"/>
                        </a:solidFill>
                      </a:endParaRPr>
                    </a:p>
                  </a:txBody>
                  <a:tcPr>
                    <a:solidFill>
                      <a:schemeClr val="accent2">
                        <a:lumMod val="20000"/>
                        <a:lumOff val="80000"/>
                      </a:schemeClr>
                    </a:solidFill>
                  </a:tcPr>
                </a:tc>
                <a:tc>
                  <a:txBody>
                    <a:bodyPr/>
                    <a:lstStyle/>
                    <a:p>
                      <a:pPr algn="ctr"/>
                      <a:r>
                        <a:rPr lang="en-US" sz="1700" b="1" dirty="0">
                          <a:solidFill>
                            <a:schemeClr val="tx1"/>
                          </a:solidFill>
                        </a:rPr>
                        <a:t>82</a:t>
                      </a:r>
                    </a:p>
                  </a:txBody>
                  <a:tcPr>
                    <a:solidFill>
                      <a:schemeClr val="bg1"/>
                    </a:solidFill>
                  </a:tcPr>
                </a:tc>
                <a:extLst>
                  <a:ext uri="{0D108BD9-81ED-4DB2-BD59-A6C34878D82A}">
                    <a16:rowId xmlns:a16="http://schemas.microsoft.com/office/drawing/2014/main" val="801388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IMDC risk category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Favourable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Intermediate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Poor</a:t>
                      </a:r>
                      <a:endParaRPr kumimoji="0" lang="en-US" sz="1700" b="0" i="0" u="none" strike="noStrike" kern="1200" cap="none" spc="0" normalizeH="0" baseline="0" noProof="0" dirty="0">
                        <a:ln>
                          <a:noFill/>
                        </a:ln>
                        <a:solidFill>
                          <a:srgbClr val="415665"/>
                        </a:solidFill>
                        <a:effectLst/>
                        <a:uLnTx/>
                        <a:uFillTx/>
                        <a:latin typeface="+mn-lt"/>
                        <a:ea typeface="+mn-ea"/>
                        <a:cs typeface="+mn-cs"/>
                      </a:endParaRPr>
                    </a:p>
                  </a:txBody>
                  <a:tcPr/>
                </a:tc>
                <a:tc>
                  <a:txBody>
                    <a:bodyPr/>
                    <a:lstStyle/>
                    <a:p>
                      <a:pPr algn="ctr"/>
                      <a:endParaRPr lang="en-GB" sz="1700" dirty="0">
                        <a:solidFill>
                          <a:schemeClr val="tx1"/>
                        </a:solidFill>
                      </a:endParaRPr>
                    </a:p>
                    <a:p>
                      <a:pPr algn="ctr"/>
                      <a:r>
                        <a:rPr lang="en-US" sz="1700" dirty="0">
                          <a:solidFill>
                            <a:schemeClr val="tx1"/>
                          </a:solidFill>
                        </a:rPr>
                        <a:t>22</a:t>
                      </a:r>
                    </a:p>
                    <a:p>
                      <a:pPr algn="ctr"/>
                      <a:r>
                        <a:rPr lang="en-US" sz="1700" dirty="0">
                          <a:solidFill>
                            <a:schemeClr val="tx1"/>
                          </a:solidFill>
                        </a:rPr>
                        <a:t>66</a:t>
                      </a:r>
                    </a:p>
                    <a:p>
                      <a:pPr algn="ctr"/>
                      <a:r>
                        <a:rPr lang="en-US" sz="1700" dirty="0">
                          <a:solidFill>
                            <a:schemeClr val="tx1"/>
                          </a:solidFill>
                        </a:rPr>
                        <a:t>12</a:t>
                      </a:r>
                    </a:p>
                  </a:txBody>
                  <a:tcPr>
                    <a:solidFill>
                      <a:schemeClr val="accent5">
                        <a:lumMod val="40000"/>
                        <a:lumOff val="60000"/>
                      </a:schemeClr>
                    </a:solidFill>
                  </a:tcPr>
                </a:tc>
                <a:tc>
                  <a:txBody>
                    <a:bodyPr/>
                    <a:lstStyle/>
                    <a:p>
                      <a:pPr algn="ctr"/>
                      <a:endParaRPr lang="en-GB" sz="1700" dirty="0">
                        <a:solidFill>
                          <a:schemeClr val="tx1"/>
                        </a:solidFill>
                      </a:endParaRPr>
                    </a:p>
                    <a:p>
                      <a:pPr algn="ctr"/>
                      <a:r>
                        <a:rPr lang="en-US" sz="1700" dirty="0">
                          <a:solidFill>
                            <a:schemeClr val="tx1"/>
                          </a:solidFill>
                        </a:rPr>
                        <a:t>23</a:t>
                      </a:r>
                    </a:p>
                    <a:p>
                      <a:pPr algn="ctr"/>
                      <a:r>
                        <a:rPr lang="en-US" sz="1700" dirty="0">
                          <a:solidFill>
                            <a:schemeClr val="tx1"/>
                          </a:solidFill>
                        </a:rPr>
                        <a:t>65</a:t>
                      </a:r>
                    </a:p>
                    <a:p>
                      <a:pPr algn="ctr"/>
                      <a:r>
                        <a:rPr lang="en-US" sz="1700" dirty="0">
                          <a:solidFill>
                            <a:schemeClr val="tx1"/>
                          </a:solidFill>
                        </a:rPr>
                        <a:t>12</a:t>
                      </a:r>
                    </a:p>
                  </a:txBody>
                  <a:tcPr>
                    <a:solidFill>
                      <a:schemeClr val="accent2">
                        <a:lumMod val="20000"/>
                        <a:lumOff val="80000"/>
                      </a:schemeClr>
                    </a:solidFill>
                  </a:tcPr>
                </a:tc>
                <a:tc>
                  <a:txBody>
                    <a:bodyPr/>
                    <a:lstStyle/>
                    <a:p>
                      <a:pPr algn="ctr"/>
                      <a:endParaRPr lang="en-US" sz="1700" dirty="0">
                        <a:solidFill>
                          <a:schemeClr val="tx1"/>
                        </a:solidFill>
                      </a:endParaRPr>
                    </a:p>
                    <a:p>
                      <a:pPr algn="ctr"/>
                      <a:r>
                        <a:rPr lang="en-US" sz="1700" b="1" dirty="0">
                          <a:solidFill>
                            <a:schemeClr val="tx1"/>
                          </a:solidFill>
                        </a:rPr>
                        <a:t>32</a:t>
                      </a:r>
                    </a:p>
                    <a:p>
                      <a:pPr algn="ctr"/>
                      <a:r>
                        <a:rPr lang="en-US" sz="1700" dirty="0">
                          <a:solidFill>
                            <a:schemeClr val="tx1"/>
                          </a:solidFill>
                        </a:rPr>
                        <a:t>59</a:t>
                      </a:r>
                    </a:p>
                    <a:p>
                      <a:pPr algn="ctr"/>
                      <a:r>
                        <a:rPr lang="en-US" sz="1700" dirty="0">
                          <a:solidFill>
                            <a:schemeClr val="tx1"/>
                          </a:solidFill>
                        </a:rPr>
                        <a:t>9</a:t>
                      </a:r>
                    </a:p>
                  </a:txBody>
                  <a:tcPr>
                    <a:solidFill>
                      <a:schemeClr val="bg1"/>
                    </a:solidFill>
                  </a:tcPr>
                </a:tc>
                <a:extLst>
                  <a:ext uri="{0D108BD9-81ED-4DB2-BD59-A6C34878D82A}">
                    <a16:rowId xmlns:a16="http://schemas.microsoft.com/office/drawing/2014/main" val="2573861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err="1">
                          <a:ln>
                            <a:noFill/>
                          </a:ln>
                          <a:solidFill>
                            <a:srgbClr val="415665"/>
                          </a:solidFill>
                          <a:effectLst/>
                          <a:uLnTx/>
                          <a:uFillTx/>
                          <a:latin typeface="+mn-lt"/>
                          <a:ea typeface="+mn-ea"/>
                          <a:cs typeface="+mn-cs"/>
                        </a:rPr>
                        <a:t>Sarcomatoid</a:t>
                      </a:r>
                      <a:r>
                        <a:rPr kumimoji="0" lang="en-GB" sz="1700" b="0" i="0" u="none" strike="noStrike" kern="1200" cap="none" spc="0" normalizeH="0" baseline="0" noProof="0" dirty="0">
                          <a:ln>
                            <a:noFill/>
                          </a:ln>
                          <a:solidFill>
                            <a:srgbClr val="415665"/>
                          </a:solidFill>
                          <a:effectLst/>
                          <a:uLnTx/>
                          <a:uFillTx/>
                          <a:latin typeface="+mn-lt"/>
                          <a:ea typeface="+mn-ea"/>
                          <a:cs typeface="+mn-cs"/>
                        </a:rPr>
                        <a:t> features (%)</a:t>
                      </a:r>
                      <a:endParaRPr kumimoji="0" lang="en-US" sz="1700" b="0" i="0" u="none" strike="noStrike" kern="1200" cap="none" spc="0" normalizeH="0" baseline="0" noProof="0" dirty="0">
                        <a:ln>
                          <a:noFill/>
                        </a:ln>
                        <a:solidFill>
                          <a:srgbClr val="415665"/>
                        </a:solidFill>
                        <a:effectLst/>
                        <a:uLnTx/>
                        <a:uFillTx/>
                        <a:latin typeface="+mn-lt"/>
                        <a:ea typeface="+mn-ea"/>
                        <a:cs typeface="+mn-cs"/>
                      </a:endParaRPr>
                    </a:p>
                  </a:txBody>
                  <a:tcPr/>
                </a:tc>
                <a:tc>
                  <a:txBody>
                    <a:bodyPr/>
                    <a:lstStyle/>
                    <a:p>
                      <a:pPr algn="ctr"/>
                      <a:r>
                        <a:rPr lang="en-GB" sz="1700" dirty="0">
                          <a:solidFill>
                            <a:schemeClr val="tx1"/>
                          </a:solidFill>
                        </a:rPr>
                        <a:t>11</a:t>
                      </a:r>
                      <a:endParaRPr lang="en-US" sz="1700" dirty="0">
                        <a:solidFill>
                          <a:schemeClr val="tx1"/>
                        </a:solidFill>
                      </a:endParaRPr>
                    </a:p>
                  </a:txBody>
                  <a:tcPr>
                    <a:solidFill>
                      <a:schemeClr val="accent5">
                        <a:lumMod val="40000"/>
                        <a:lumOff val="60000"/>
                      </a:schemeClr>
                    </a:solidFill>
                  </a:tcPr>
                </a:tc>
                <a:tc>
                  <a:txBody>
                    <a:bodyPr/>
                    <a:lstStyle/>
                    <a:p>
                      <a:pPr algn="ctr"/>
                      <a:r>
                        <a:rPr lang="en-GB" sz="1700" dirty="0">
                          <a:solidFill>
                            <a:schemeClr val="tx1"/>
                          </a:solidFill>
                        </a:rPr>
                        <a:t>8</a:t>
                      </a:r>
                      <a:endParaRPr lang="en-US" sz="1700" dirty="0">
                        <a:solidFill>
                          <a:schemeClr val="tx1"/>
                        </a:solidFill>
                      </a:endParaRPr>
                    </a:p>
                  </a:txBody>
                  <a:tcPr>
                    <a:solidFill>
                      <a:schemeClr val="accent2">
                        <a:lumMod val="20000"/>
                        <a:lumOff val="80000"/>
                      </a:schemeClr>
                    </a:solidFill>
                  </a:tcPr>
                </a:tc>
                <a:tc>
                  <a:txBody>
                    <a:bodyPr/>
                    <a:lstStyle/>
                    <a:p>
                      <a:pPr algn="ctr"/>
                      <a:r>
                        <a:rPr lang="en-US" sz="1700" dirty="0">
                          <a:solidFill>
                            <a:schemeClr val="tx1"/>
                          </a:solidFill>
                        </a:rPr>
                        <a:t>11</a:t>
                      </a:r>
                    </a:p>
                  </a:txBody>
                  <a:tcPr>
                    <a:solidFill>
                      <a:schemeClr val="bg1"/>
                    </a:solidFill>
                  </a:tcPr>
                </a:tc>
                <a:extLst>
                  <a:ext uri="{0D108BD9-81ED-4DB2-BD59-A6C34878D82A}">
                    <a16:rowId xmlns:a16="http://schemas.microsoft.com/office/drawing/2014/main" val="1070225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415665"/>
                          </a:solidFill>
                          <a:effectLst/>
                          <a:uLnTx/>
                          <a:uFillTx/>
                          <a:latin typeface="+mn-lt"/>
                          <a:ea typeface="+mn-ea"/>
                          <a:cs typeface="+mn-cs"/>
                        </a:rPr>
                        <a:t>Prior nephrectomy (%)</a:t>
                      </a:r>
                    </a:p>
                  </a:txBody>
                  <a:tcPr/>
                </a:tc>
                <a:tc>
                  <a:txBody>
                    <a:bodyPr/>
                    <a:lstStyle/>
                    <a:p>
                      <a:pPr algn="ctr"/>
                      <a:r>
                        <a:rPr lang="en-GB" sz="1700" dirty="0">
                          <a:solidFill>
                            <a:schemeClr val="tx1"/>
                          </a:solidFill>
                        </a:rPr>
                        <a:t>70</a:t>
                      </a:r>
                      <a:endParaRPr lang="en-US" sz="1700" dirty="0">
                        <a:solidFill>
                          <a:schemeClr val="tx1"/>
                        </a:solidFill>
                      </a:endParaRPr>
                    </a:p>
                  </a:txBody>
                  <a:tcPr>
                    <a:solidFill>
                      <a:schemeClr val="accent5">
                        <a:lumMod val="40000"/>
                        <a:lumOff val="60000"/>
                      </a:schemeClr>
                    </a:solidFill>
                  </a:tcPr>
                </a:tc>
                <a:tc>
                  <a:txBody>
                    <a:bodyPr/>
                    <a:lstStyle/>
                    <a:p>
                      <a:pPr algn="ctr"/>
                      <a:r>
                        <a:rPr lang="en-GB" sz="1700" dirty="0">
                          <a:solidFill>
                            <a:schemeClr val="tx1"/>
                          </a:solidFill>
                        </a:rPr>
                        <a:t>70</a:t>
                      </a:r>
                      <a:endParaRPr lang="en-US" sz="1700" dirty="0">
                        <a:solidFill>
                          <a:schemeClr val="tx1"/>
                        </a:solidFill>
                      </a:endParaRPr>
                    </a:p>
                  </a:txBody>
                  <a:tcPr>
                    <a:solidFill>
                      <a:schemeClr val="accent2">
                        <a:lumMod val="20000"/>
                        <a:lumOff val="80000"/>
                      </a:schemeClr>
                    </a:solidFill>
                  </a:tcPr>
                </a:tc>
                <a:tc>
                  <a:txBody>
                    <a:bodyPr/>
                    <a:lstStyle/>
                    <a:p>
                      <a:pPr algn="ctr"/>
                      <a:r>
                        <a:rPr lang="en-US" sz="1700" b="1" dirty="0">
                          <a:solidFill>
                            <a:schemeClr val="tx1"/>
                          </a:solidFill>
                        </a:rPr>
                        <a:t>83</a:t>
                      </a:r>
                    </a:p>
                  </a:txBody>
                  <a:tcPr>
                    <a:solidFill>
                      <a:schemeClr val="bg1"/>
                    </a:solidFill>
                  </a:tcPr>
                </a:tc>
                <a:extLst>
                  <a:ext uri="{0D108BD9-81ED-4DB2-BD59-A6C34878D82A}">
                    <a16:rowId xmlns:a16="http://schemas.microsoft.com/office/drawing/2014/main" val="1841302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Prior VEGF(R)-TKIs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1 / 2-3</a:t>
                      </a:r>
                      <a:endParaRPr kumimoji="0" lang="en-US" sz="1700" b="0" i="0" u="none" strike="noStrike" kern="1200" cap="none" spc="0" normalizeH="0" baseline="0" noProof="0" dirty="0">
                        <a:ln>
                          <a:noFill/>
                        </a:ln>
                        <a:solidFill>
                          <a:srgbClr val="415665"/>
                        </a:solidFill>
                        <a:effectLst/>
                        <a:uLnTx/>
                        <a:uFillTx/>
                        <a:latin typeface="+mn-lt"/>
                        <a:ea typeface="+mn-ea"/>
                        <a:cs typeface="+mn-cs"/>
                      </a:endParaRPr>
                    </a:p>
                  </a:txBody>
                  <a:tcPr/>
                </a:tc>
                <a:tc>
                  <a:txBody>
                    <a:bodyPr/>
                    <a:lstStyle/>
                    <a:p>
                      <a:pPr algn="ctr"/>
                      <a:endParaRPr lang="en-GB" sz="1700" dirty="0">
                        <a:solidFill>
                          <a:schemeClr val="tx1"/>
                        </a:solidFill>
                      </a:endParaRPr>
                    </a:p>
                    <a:p>
                      <a:pPr algn="ctr"/>
                      <a:r>
                        <a:rPr lang="en-US" sz="1700" dirty="0">
                          <a:solidFill>
                            <a:schemeClr val="tx1"/>
                          </a:solidFill>
                        </a:rPr>
                        <a:t>50 / 50</a:t>
                      </a:r>
                    </a:p>
                  </a:txBody>
                  <a:tcPr>
                    <a:solidFill>
                      <a:schemeClr val="accent5">
                        <a:lumMod val="40000"/>
                        <a:lumOff val="60000"/>
                      </a:schemeClr>
                    </a:solidFill>
                  </a:tcPr>
                </a:tc>
                <a:tc>
                  <a:txBody>
                    <a:bodyPr/>
                    <a:lstStyle/>
                    <a:p>
                      <a:pPr algn="ctr"/>
                      <a:endParaRPr lang="en-GB" sz="1700" dirty="0">
                        <a:solidFill>
                          <a:schemeClr val="tx1"/>
                        </a:solidFill>
                      </a:endParaRPr>
                    </a:p>
                    <a:p>
                      <a:pPr algn="ctr"/>
                      <a:r>
                        <a:rPr lang="en-GB" sz="1700" dirty="0">
                          <a:solidFill>
                            <a:schemeClr val="tx1"/>
                          </a:solidFill>
                        </a:rPr>
                        <a:t>51 / 49</a:t>
                      </a:r>
                      <a:endParaRPr lang="en-US" sz="1700" dirty="0">
                        <a:solidFill>
                          <a:schemeClr val="tx1"/>
                        </a:solidFill>
                      </a:endParaRPr>
                    </a:p>
                  </a:txBody>
                  <a:tcPr>
                    <a:solidFill>
                      <a:schemeClr val="accent2">
                        <a:lumMod val="20000"/>
                        <a:lumOff val="80000"/>
                      </a:schemeClr>
                    </a:solidFill>
                  </a:tcPr>
                </a:tc>
                <a:tc>
                  <a:txBody>
                    <a:bodyPr/>
                    <a:lstStyle/>
                    <a:p>
                      <a:pPr algn="ctr"/>
                      <a:endParaRPr lang="en-US" sz="1700" dirty="0">
                        <a:solidFill>
                          <a:schemeClr val="tx1"/>
                        </a:solidFill>
                      </a:endParaRPr>
                    </a:p>
                    <a:p>
                      <a:pPr algn="ctr"/>
                      <a:r>
                        <a:rPr lang="en-US" sz="1700" dirty="0">
                          <a:solidFill>
                            <a:schemeClr val="tx1"/>
                          </a:solidFill>
                        </a:rPr>
                        <a:t>46 / 54</a:t>
                      </a:r>
                    </a:p>
                  </a:txBody>
                  <a:tcPr>
                    <a:solidFill>
                      <a:schemeClr val="bg1"/>
                    </a:solidFill>
                  </a:tcPr>
                </a:tc>
                <a:extLst>
                  <a:ext uri="{0D108BD9-81ED-4DB2-BD59-A6C34878D82A}">
                    <a16:rowId xmlns:a16="http://schemas.microsoft.com/office/drawing/2014/main" val="687137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415665"/>
                          </a:solidFill>
                          <a:effectLst/>
                          <a:uLnTx/>
                          <a:uFillTx/>
                          <a:latin typeface="+mn-lt"/>
                          <a:ea typeface="+mn-ea"/>
                          <a:cs typeface="+mn-cs"/>
                        </a:rPr>
                        <a:t>Prior lines of </a:t>
                      </a:r>
                      <a:r>
                        <a:rPr kumimoji="0" lang="en-GB" sz="1700" b="0" i="0" u="none" strike="noStrike" kern="1200" cap="none" spc="0" normalizeH="0" baseline="0" noProof="0" dirty="0" err="1">
                          <a:ln>
                            <a:noFill/>
                          </a:ln>
                          <a:solidFill>
                            <a:srgbClr val="415665"/>
                          </a:solidFill>
                          <a:effectLst/>
                          <a:uLnTx/>
                          <a:uFillTx/>
                          <a:latin typeface="+mn-lt"/>
                          <a:ea typeface="+mn-ea"/>
                          <a:cs typeface="+mn-cs"/>
                        </a:rPr>
                        <a:t>tx</a:t>
                      </a:r>
                      <a:r>
                        <a:rPr kumimoji="0" lang="en-GB" sz="1700" b="0" i="0" u="none" strike="noStrike" kern="1200" cap="none" spc="0" normalizeH="0" baseline="0" noProof="0" dirty="0">
                          <a:ln>
                            <a:noFill/>
                          </a:ln>
                          <a:solidFill>
                            <a:srgbClr val="415665"/>
                          </a:solidFill>
                          <a:effectLst/>
                          <a:uLnTx/>
                          <a:uFillTx/>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415665"/>
                          </a:solidFill>
                          <a:effectLst/>
                          <a:uLnTx/>
                          <a:uFillTx/>
                          <a:latin typeface="+mn-lt"/>
                          <a:ea typeface="+mn-ea"/>
                          <a:cs typeface="+mn-cs"/>
                        </a:rPr>
                        <a:t>1 / 2 / 3</a:t>
                      </a:r>
                    </a:p>
                  </a:txBody>
                  <a:tcPr/>
                </a:tc>
                <a:tc>
                  <a:txBody>
                    <a:bodyPr/>
                    <a:lstStyle/>
                    <a:p>
                      <a:pPr algn="ctr"/>
                      <a:endParaRPr lang="en-GB" sz="1700" dirty="0">
                        <a:solidFill>
                          <a:schemeClr val="tx1"/>
                        </a:solidFill>
                      </a:endParaRPr>
                    </a:p>
                    <a:p>
                      <a:pPr algn="ctr"/>
                      <a:r>
                        <a:rPr lang="en-US" sz="1700" dirty="0">
                          <a:solidFill>
                            <a:schemeClr val="tx1"/>
                          </a:solidFill>
                        </a:rPr>
                        <a:t>12 / 42 / 45</a:t>
                      </a:r>
                    </a:p>
                  </a:txBody>
                  <a:tcPr>
                    <a:solidFill>
                      <a:schemeClr val="accent5">
                        <a:lumMod val="40000"/>
                        <a:lumOff val="60000"/>
                      </a:schemeClr>
                    </a:solidFill>
                  </a:tcPr>
                </a:tc>
                <a:tc>
                  <a:txBody>
                    <a:bodyPr/>
                    <a:lstStyle/>
                    <a:p>
                      <a:pPr algn="ctr"/>
                      <a:endParaRPr lang="en-GB" sz="1700" dirty="0">
                        <a:solidFill>
                          <a:schemeClr val="tx1"/>
                        </a:solidFill>
                      </a:endParaRPr>
                    </a:p>
                    <a:p>
                      <a:pPr algn="ctr"/>
                      <a:r>
                        <a:rPr lang="en-US" sz="1700" dirty="0">
                          <a:solidFill>
                            <a:schemeClr val="tx1"/>
                          </a:solidFill>
                        </a:rPr>
                        <a:t>14 / 45 / 40</a:t>
                      </a:r>
                    </a:p>
                  </a:txBody>
                  <a:tcPr>
                    <a:solidFill>
                      <a:schemeClr val="accent2">
                        <a:lumMod val="20000"/>
                        <a:lumOff val="80000"/>
                      </a:schemeClr>
                    </a:solidFill>
                  </a:tcPr>
                </a:tc>
                <a:tc>
                  <a:txBody>
                    <a:bodyPr/>
                    <a:lstStyle/>
                    <a:p>
                      <a:pPr algn="ctr"/>
                      <a:endParaRPr lang="en-US" sz="1700" dirty="0">
                        <a:solidFill>
                          <a:schemeClr val="tx1"/>
                        </a:solidFill>
                      </a:endParaRPr>
                    </a:p>
                    <a:p>
                      <a:pPr algn="ctr"/>
                      <a:r>
                        <a:rPr lang="en-US" sz="1700" dirty="0">
                          <a:solidFill>
                            <a:schemeClr val="tx1"/>
                          </a:solidFill>
                        </a:rPr>
                        <a:t>17 / 44 / 39</a:t>
                      </a:r>
                    </a:p>
                  </a:txBody>
                  <a:tcPr>
                    <a:solidFill>
                      <a:schemeClr val="bg1"/>
                    </a:solidFill>
                  </a:tcPr>
                </a:tc>
                <a:extLst>
                  <a:ext uri="{0D108BD9-81ED-4DB2-BD59-A6C34878D82A}">
                    <a16:rowId xmlns:a16="http://schemas.microsoft.com/office/drawing/2014/main" val="1671250625"/>
                  </a:ext>
                </a:extLst>
              </a:tr>
            </a:tbl>
          </a:graphicData>
        </a:graphic>
      </p:graphicFrame>
      <p:sp>
        <p:nvSpPr>
          <p:cNvPr id="4" name="Title 3">
            <a:extLst>
              <a:ext uri="{FF2B5EF4-FFF2-40B4-BE49-F238E27FC236}">
                <a16:creationId xmlns:a16="http://schemas.microsoft.com/office/drawing/2014/main" id="{8F2A622B-7387-43C3-A384-1399CD4ED2E8}"/>
              </a:ext>
            </a:extLst>
          </p:cNvPr>
          <p:cNvSpPr>
            <a:spLocks noGrp="1"/>
          </p:cNvSpPr>
          <p:nvPr>
            <p:ph type="title"/>
          </p:nvPr>
        </p:nvSpPr>
        <p:spPr/>
        <p:txBody>
          <a:bodyPr/>
          <a:lstStyle/>
          <a:p>
            <a:r>
              <a:rPr lang="en-GB" dirty="0"/>
              <a:t>Baseline characteristics</a:t>
            </a:r>
          </a:p>
        </p:txBody>
      </p:sp>
      <p:sp>
        <p:nvSpPr>
          <p:cNvPr id="6" name="Text Placeholder 7">
            <a:extLst>
              <a:ext uri="{FF2B5EF4-FFF2-40B4-BE49-F238E27FC236}">
                <a16:creationId xmlns:a16="http://schemas.microsoft.com/office/drawing/2014/main" id="{C103F7C5-BB11-ED17-7D64-95832E30D02A}"/>
              </a:ext>
            </a:extLst>
          </p:cNvPr>
          <p:cNvSpPr>
            <a:spLocks noGrp="1"/>
          </p:cNvSpPr>
          <p:nvPr>
            <p:ph type="body" sz="quarter" idx="14"/>
          </p:nvPr>
        </p:nvSpPr>
        <p:spPr>
          <a:xfrm>
            <a:off x="6552811" y="6444138"/>
            <a:ext cx="5524111" cy="237196"/>
          </a:xfrm>
        </p:spPr>
        <p:txBody>
          <a:bodyPr/>
          <a:lstStyle/>
          <a:p>
            <a:r>
              <a:rPr lang="en-US" dirty="0"/>
              <a:t>Rini BI. ESMO 2024, abs.LBA74 (data from oral presentation included)</a:t>
            </a:r>
          </a:p>
          <a:p>
            <a:endParaRPr lang="en-US" dirty="0"/>
          </a:p>
        </p:txBody>
      </p:sp>
      <p:sp>
        <p:nvSpPr>
          <p:cNvPr id="8" name="TextBox 7">
            <a:extLst>
              <a:ext uri="{FF2B5EF4-FFF2-40B4-BE49-F238E27FC236}">
                <a16:creationId xmlns:a16="http://schemas.microsoft.com/office/drawing/2014/main" id="{35B41484-EAF7-6F3B-E6D9-5FBFE49A2597}"/>
              </a:ext>
            </a:extLst>
          </p:cNvPr>
          <p:cNvSpPr txBox="1"/>
          <p:nvPr/>
        </p:nvSpPr>
        <p:spPr>
          <a:xfrm>
            <a:off x="316992" y="5986280"/>
            <a:ext cx="5927905" cy="338554"/>
          </a:xfrm>
          <a:prstGeom prst="rect">
            <a:avLst/>
          </a:prstGeom>
          <a:noFill/>
        </p:spPr>
        <p:txBody>
          <a:bodyPr wrap="none" rtlCol="0">
            <a:spAutoFit/>
          </a:bodyPr>
          <a:lstStyle/>
          <a:p>
            <a:r>
              <a:rPr lang="en-US" sz="1600" dirty="0"/>
              <a:t>*exploratory analysis of baseline characteristics in this subpopulation</a:t>
            </a:r>
            <a:endParaRPr lang="en-GB" sz="1600" dirty="0"/>
          </a:p>
        </p:txBody>
      </p:sp>
    </p:spTree>
    <p:extLst>
      <p:ext uri="{BB962C8B-B14F-4D97-AF65-F5344CB8AC3E}">
        <p14:creationId xmlns:p14="http://schemas.microsoft.com/office/powerpoint/2010/main" val="420400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E13DE-E0A1-5A3B-47F4-24E0D8F2F19A}"/>
              </a:ext>
            </a:extLst>
          </p:cNvPr>
          <p:cNvSpPr>
            <a:spLocks noGrp="1"/>
          </p:cNvSpPr>
          <p:nvPr>
            <p:ph type="title"/>
          </p:nvPr>
        </p:nvSpPr>
        <p:spPr>
          <a:xfrm>
            <a:off x="431799" y="275869"/>
            <a:ext cx="11162323" cy="511821"/>
          </a:xfrm>
        </p:spPr>
        <p:txBody>
          <a:bodyPr/>
          <a:lstStyle/>
          <a:p>
            <a:r>
              <a:rPr lang="en-US" dirty="0"/>
              <a:t>Dual primary endpoint: PFS per RECIST 1.1 by BICR </a:t>
            </a:r>
            <a:r>
              <a:rPr lang="en-US" sz="1800" dirty="0"/>
              <a:t>(median FU: 36 </a:t>
            </a:r>
            <a:r>
              <a:rPr lang="en-US" sz="1800" dirty="0" err="1"/>
              <a:t>mo</a:t>
            </a:r>
            <a:r>
              <a:rPr lang="en-US" sz="1800" dirty="0"/>
              <a:t>)</a:t>
            </a:r>
            <a:endParaRPr lang="en-GB" sz="1800" dirty="0"/>
          </a:p>
        </p:txBody>
      </p:sp>
      <p:sp>
        <p:nvSpPr>
          <p:cNvPr id="5" name="Text Placeholder 6">
            <a:extLst>
              <a:ext uri="{FF2B5EF4-FFF2-40B4-BE49-F238E27FC236}">
                <a16:creationId xmlns:a16="http://schemas.microsoft.com/office/drawing/2014/main" id="{326B4C99-B137-896D-D7A6-1E4A4C6D6B1E}"/>
              </a:ext>
            </a:extLst>
          </p:cNvPr>
          <p:cNvSpPr>
            <a:spLocks noGrp="1"/>
          </p:cNvSpPr>
          <p:nvPr>
            <p:ph type="body" sz="quarter" idx="14"/>
          </p:nvPr>
        </p:nvSpPr>
        <p:spPr>
          <a:xfrm>
            <a:off x="6552811" y="6444138"/>
            <a:ext cx="5524111" cy="237196"/>
          </a:xfrm>
        </p:spPr>
        <p:txBody>
          <a:bodyPr anchor="b"/>
          <a:lstStyle/>
          <a:p>
            <a:r>
              <a:rPr lang="en-US" dirty="0"/>
              <a:t>Rini BI. ESMO 2024, abs.LBA74 (data from oral presentation included)</a:t>
            </a:r>
            <a:br>
              <a:rPr lang="en-US" dirty="0"/>
            </a:br>
            <a:r>
              <a:rPr lang="en-US" dirty="0"/>
              <a:t>Permission for use granted by the presenter</a:t>
            </a:r>
          </a:p>
        </p:txBody>
      </p:sp>
      <p:pic>
        <p:nvPicPr>
          <p:cNvPr id="9" name="Content Placeholder 8">
            <a:extLst>
              <a:ext uri="{FF2B5EF4-FFF2-40B4-BE49-F238E27FC236}">
                <a16:creationId xmlns:a16="http://schemas.microsoft.com/office/drawing/2014/main" id="{26FDBD50-E50C-CE2E-FC29-14B6782C7FFE}"/>
              </a:ext>
            </a:extLst>
          </p:cNvPr>
          <p:cNvPicPr>
            <a:picLocks noGrp="1" noChangeAspect="1"/>
          </p:cNvPicPr>
          <p:nvPr>
            <p:ph sz="quarter" idx="10"/>
          </p:nvPr>
        </p:nvPicPr>
        <p:blipFill>
          <a:blip r:embed="rId3"/>
          <a:stretch>
            <a:fillRect/>
          </a:stretch>
        </p:blipFill>
        <p:spPr>
          <a:xfrm>
            <a:off x="431800" y="1267889"/>
            <a:ext cx="10922000" cy="4971510"/>
          </a:xfrm>
        </p:spPr>
      </p:pic>
    </p:spTree>
    <p:extLst>
      <p:ext uri="{BB962C8B-B14F-4D97-AF65-F5344CB8AC3E}">
        <p14:creationId xmlns:p14="http://schemas.microsoft.com/office/powerpoint/2010/main" val="403326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2EF60C-E04F-7D5C-A49D-323AD7F57983}"/>
              </a:ext>
            </a:extLst>
          </p:cNvPr>
          <p:cNvPicPr>
            <a:picLocks noGrp="1" noChangeAspect="1"/>
          </p:cNvPicPr>
          <p:nvPr>
            <p:ph sz="quarter" idx="10"/>
          </p:nvPr>
        </p:nvPicPr>
        <p:blipFill>
          <a:blip r:embed="rId2"/>
          <a:stretch>
            <a:fillRect/>
          </a:stretch>
        </p:blipFill>
        <p:spPr>
          <a:xfrm>
            <a:off x="431800" y="1308673"/>
            <a:ext cx="10922000" cy="4889942"/>
          </a:xfrm>
        </p:spPr>
      </p:pic>
      <p:sp>
        <p:nvSpPr>
          <p:cNvPr id="3" name="Title 2">
            <a:extLst>
              <a:ext uri="{FF2B5EF4-FFF2-40B4-BE49-F238E27FC236}">
                <a16:creationId xmlns:a16="http://schemas.microsoft.com/office/drawing/2014/main" id="{1EEB7AF4-9465-F34A-3CA9-04B321784871}"/>
              </a:ext>
            </a:extLst>
          </p:cNvPr>
          <p:cNvSpPr>
            <a:spLocks noGrp="1"/>
          </p:cNvSpPr>
          <p:nvPr>
            <p:ph type="title"/>
          </p:nvPr>
        </p:nvSpPr>
        <p:spPr>
          <a:xfrm>
            <a:off x="431799" y="275869"/>
            <a:ext cx="11056815" cy="511821"/>
          </a:xfrm>
        </p:spPr>
        <p:txBody>
          <a:bodyPr/>
          <a:lstStyle/>
          <a:p>
            <a:r>
              <a:rPr lang="en-US" dirty="0"/>
              <a:t>Dual primary endpoint: OS - no significant benefit </a:t>
            </a:r>
            <a:r>
              <a:rPr lang="en-US" sz="1800" dirty="0"/>
              <a:t>(median FU: 36 </a:t>
            </a:r>
            <a:r>
              <a:rPr lang="en-US" sz="1800" dirty="0" err="1"/>
              <a:t>mo</a:t>
            </a:r>
            <a:r>
              <a:rPr lang="en-US" sz="1800" dirty="0"/>
              <a:t>)</a:t>
            </a:r>
            <a:endParaRPr lang="en-GB" dirty="0"/>
          </a:p>
        </p:txBody>
      </p:sp>
      <p:sp>
        <p:nvSpPr>
          <p:cNvPr id="5" name="Text Placeholder 6">
            <a:extLst>
              <a:ext uri="{FF2B5EF4-FFF2-40B4-BE49-F238E27FC236}">
                <a16:creationId xmlns:a16="http://schemas.microsoft.com/office/drawing/2014/main" id="{019B487E-3E94-A57F-5A59-CCF7440B9CAC}"/>
              </a:ext>
            </a:extLst>
          </p:cNvPr>
          <p:cNvSpPr>
            <a:spLocks noGrp="1"/>
          </p:cNvSpPr>
          <p:nvPr>
            <p:ph type="body" sz="quarter" idx="14"/>
          </p:nvPr>
        </p:nvSpPr>
        <p:spPr>
          <a:xfrm>
            <a:off x="6552811" y="6444138"/>
            <a:ext cx="5524111" cy="237196"/>
          </a:xfrm>
        </p:spPr>
        <p:txBody>
          <a:bodyPr anchor="b"/>
          <a:lstStyle/>
          <a:p>
            <a:r>
              <a:rPr lang="en-US" dirty="0"/>
              <a:t>Rini BI. ESMO 2024, abs.LBA74 (data from oral presentation included)</a:t>
            </a:r>
            <a:br>
              <a:rPr lang="en-US" dirty="0"/>
            </a:br>
            <a:r>
              <a:rPr lang="en-US" dirty="0"/>
              <a:t>Permission for use granted by the presenter</a:t>
            </a:r>
          </a:p>
        </p:txBody>
      </p:sp>
    </p:spTree>
    <p:extLst>
      <p:ext uri="{BB962C8B-B14F-4D97-AF65-F5344CB8AC3E}">
        <p14:creationId xmlns:p14="http://schemas.microsoft.com/office/powerpoint/2010/main" val="388246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9ABF6B3-1288-4F87-E779-3DC0BF1F2DF5}"/>
              </a:ext>
            </a:extLst>
          </p:cNvPr>
          <p:cNvPicPr>
            <a:picLocks noGrp="1" noChangeAspect="1"/>
          </p:cNvPicPr>
          <p:nvPr>
            <p:ph sz="quarter" idx="12"/>
          </p:nvPr>
        </p:nvPicPr>
        <p:blipFill>
          <a:blip r:embed="rId2"/>
          <a:stretch>
            <a:fillRect/>
          </a:stretch>
        </p:blipFill>
        <p:spPr>
          <a:xfrm>
            <a:off x="6233309" y="1012898"/>
            <a:ext cx="5640036" cy="4127127"/>
          </a:xfrm>
        </p:spPr>
      </p:pic>
      <p:sp>
        <p:nvSpPr>
          <p:cNvPr id="4" name="Title 3">
            <a:extLst>
              <a:ext uri="{FF2B5EF4-FFF2-40B4-BE49-F238E27FC236}">
                <a16:creationId xmlns:a16="http://schemas.microsoft.com/office/drawing/2014/main" id="{1F1D50E1-6243-CC38-3A13-340F093CC0B5}"/>
              </a:ext>
            </a:extLst>
          </p:cNvPr>
          <p:cNvSpPr>
            <a:spLocks noGrp="1"/>
          </p:cNvSpPr>
          <p:nvPr>
            <p:ph type="title"/>
          </p:nvPr>
        </p:nvSpPr>
        <p:spPr/>
        <p:txBody>
          <a:bodyPr/>
          <a:lstStyle/>
          <a:p>
            <a:r>
              <a:rPr lang="en-GB" dirty="0"/>
              <a:t>ORR and DOR per RECIST 1.1 by BICR </a:t>
            </a:r>
            <a:r>
              <a:rPr lang="en-GB" sz="1800" dirty="0"/>
              <a:t>(median FU: 36 </a:t>
            </a:r>
            <a:r>
              <a:rPr lang="en-GB" sz="1800" dirty="0" err="1"/>
              <a:t>mo</a:t>
            </a:r>
            <a:r>
              <a:rPr lang="en-GB" sz="1800" dirty="0"/>
              <a:t>)</a:t>
            </a:r>
          </a:p>
        </p:txBody>
      </p:sp>
      <p:graphicFrame>
        <p:nvGraphicFramePr>
          <p:cNvPr id="6" name="Content Placeholder 6">
            <a:extLst>
              <a:ext uri="{FF2B5EF4-FFF2-40B4-BE49-F238E27FC236}">
                <a16:creationId xmlns:a16="http://schemas.microsoft.com/office/drawing/2014/main" id="{9C57E3EC-4A67-39B7-21F2-DF0A162D979E}"/>
              </a:ext>
            </a:extLst>
          </p:cNvPr>
          <p:cNvGraphicFramePr>
            <a:graphicFrameLocks noGrp="1"/>
          </p:cNvGraphicFramePr>
          <p:nvPr>
            <p:ph sz="quarter" idx="10"/>
            <p:extLst>
              <p:ext uri="{D42A27DB-BD31-4B8C-83A1-F6EECF244321}">
                <p14:modId xmlns:p14="http://schemas.microsoft.com/office/powerpoint/2010/main" val="1825564538"/>
              </p:ext>
            </p:extLst>
          </p:nvPr>
        </p:nvGraphicFramePr>
        <p:xfrm>
          <a:off x="438150" y="1233011"/>
          <a:ext cx="5216525" cy="4127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51">
            <a:extLst>
              <a:ext uri="{FF2B5EF4-FFF2-40B4-BE49-F238E27FC236}">
                <a16:creationId xmlns:a16="http://schemas.microsoft.com/office/drawing/2014/main" id="{C0A7E11F-DC7B-E929-6962-AAD6562F9799}"/>
              </a:ext>
            </a:extLst>
          </p:cNvPr>
          <p:cNvGraphicFramePr>
            <a:graphicFrameLocks/>
          </p:cNvGraphicFramePr>
          <p:nvPr>
            <p:extLst>
              <p:ext uri="{D42A27DB-BD31-4B8C-83A1-F6EECF244321}">
                <p14:modId xmlns:p14="http://schemas.microsoft.com/office/powerpoint/2010/main" val="2159734571"/>
              </p:ext>
            </p:extLst>
          </p:nvPr>
        </p:nvGraphicFramePr>
        <p:xfrm>
          <a:off x="438150" y="4976153"/>
          <a:ext cx="5573010" cy="736600"/>
        </p:xfrm>
        <a:graphic>
          <a:graphicData uri="http://schemas.openxmlformats.org/drawingml/2006/table">
            <a:tbl>
              <a:tblPr firstRow="1" bandRow="1">
                <a:tableStyleId>{7E9639D4-E3E2-4D34-9284-5A2195B3D0D7}</a:tableStyleId>
              </a:tblPr>
              <a:tblGrid>
                <a:gridCol w="1394523">
                  <a:extLst>
                    <a:ext uri="{9D8B030D-6E8A-4147-A177-3AD203B41FA5}">
                      <a16:colId xmlns:a16="http://schemas.microsoft.com/office/drawing/2014/main" val="1280430512"/>
                    </a:ext>
                  </a:extLst>
                </a:gridCol>
                <a:gridCol w="2077156">
                  <a:extLst>
                    <a:ext uri="{9D8B030D-6E8A-4147-A177-3AD203B41FA5}">
                      <a16:colId xmlns:a16="http://schemas.microsoft.com/office/drawing/2014/main" val="2781829313"/>
                    </a:ext>
                  </a:extLst>
                </a:gridCol>
                <a:gridCol w="2101331">
                  <a:extLst>
                    <a:ext uri="{9D8B030D-6E8A-4147-A177-3AD203B41FA5}">
                      <a16:colId xmlns:a16="http://schemas.microsoft.com/office/drawing/2014/main" val="496113489"/>
                    </a:ext>
                  </a:extLst>
                </a:gridCol>
              </a:tblGrid>
              <a:tr h="231023">
                <a:tc>
                  <a:txBody>
                    <a:bodyPr/>
                    <a:lstStyle/>
                    <a:p>
                      <a:endParaRPr lang="en-US" dirty="0"/>
                    </a:p>
                  </a:txBody>
                  <a:tcPr/>
                </a:tc>
                <a:tc>
                  <a:txBody>
                    <a:bodyPr/>
                    <a:lstStyle/>
                    <a:p>
                      <a:pPr algn="ctr"/>
                      <a:r>
                        <a:rPr lang="en-GB" dirty="0" err="1"/>
                        <a:t>Belzutifan</a:t>
                      </a:r>
                      <a:r>
                        <a:rPr lang="en-GB" dirty="0"/>
                        <a:t> (N=374)</a:t>
                      </a:r>
                    </a:p>
                  </a:txBody>
                  <a:tcPr>
                    <a:solidFill>
                      <a:srgbClr val="008379"/>
                    </a:solidFill>
                  </a:tcPr>
                </a:tc>
                <a:tc>
                  <a:txBody>
                    <a:bodyPr/>
                    <a:lstStyle/>
                    <a:p>
                      <a:pPr algn="ctr"/>
                      <a:r>
                        <a:rPr lang="en-GB" dirty="0" err="1"/>
                        <a:t>Everolimus</a:t>
                      </a:r>
                      <a:r>
                        <a:rPr lang="en-GB" dirty="0"/>
                        <a:t> (N=372)</a:t>
                      </a:r>
                    </a:p>
                  </a:txBody>
                  <a:tcPr>
                    <a:solidFill>
                      <a:srgbClr val="610F10"/>
                    </a:solidFill>
                  </a:tcPr>
                </a:tc>
                <a:extLst>
                  <a:ext uri="{0D108BD9-81ED-4DB2-BD59-A6C34878D82A}">
                    <a16:rowId xmlns:a16="http://schemas.microsoft.com/office/drawing/2014/main" val="231817368"/>
                  </a:ext>
                </a:extLst>
              </a:tr>
              <a:tr h="370840">
                <a:tc>
                  <a:txBody>
                    <a:bodyPr/>
                    <a:lstStyle/>
                    <a:p>
                      <a:r>
                        <a:rPr lang="en-GB" dirty="0"/>
                        <a:t>ORR (%)</a:t>
                      </a:r>
                      <a:endParaRPr lang="en-US" dirty="0"/>
                    </a:p>
                  </a:txBody>
                  <a:tcPr>
                    <a:solidFill>
                      <a:schemeClr val="bg1"/>
                    </a:solidFill>
                  </a:tcPr>
                </a:tc>
                <a:tc>
                  <a:txBody>
                    <a:bodyPr/>
                    <a:lstStyle/>
                    <a:p>
                      <a:pPr algn="ctr"/>
                      <a:r>
                        <a:rPr lang="en-GB" dirty="0"/>
                        <a:t>23</a:t>
                      </a:r>
                      <a:endParaRPr lang="en-US" dirty="0"/>
                    </a:p>
                  </a:txBody>
                  <a:tcPr>
                    <a:solidFill>
                      <a:srgbClr val="008379">
                        <a:alpha val="15000"/>
                      </a:srgbClr>
                    </a:solidFill>
                  </a:tcPr>
                </a:tc>
                <a:tc>
                  <a:txBody>
                    <a:bodyPr/>
                    <a:lstStyle/>
                    <a:p>
                      <a:pPr algn="ctr"/>
                      <a:r>
                        <a:rPr lang="en-GB" dirty="0"/>
                        <a:t>4</a:t>
                      </a:r>
                      <a:endParaRPr lang="en-US" dirty="0"/>
                    </a:p>
                  </a:txBody>
                  <a:tcPr>
                    <a:solidFill>
                      <a:srgbClr val="610F10">
                        <a:alpha val="15000"/>
                      </a:srgbClr>
                    </a:solidFill>
                  </a:tcPr>
                </a:tc>
                <a:extLst>
                  <a:ext uri="{0D108BD9-81ED-4DB2-BD59-A6C34878D82A}">
                    <a16:rowId xmlns:a16="http://schemas.microsoft.com/office/drawing/2014/main" val="1955858696"/>
                  </a:ext>
                </a:extLst>
              </a:tr>
            </a:tbl>
          </a:graphicData>
        </a:graphic>
      </p:graphicFrame>
      <p:sp>
        <p:nvSpPr>
          <p:cNvPr id="10" name="Text Placeholder 6">
            <a:extLst>
              <a:ext uri="{FF2B5EF4-FFF2-40B4-BE49-F238E27FC236}">
                <a16:creationId xmlns:a16="http://schemas.microsoft.com/office/drawing/2014/main" id="{46821363-0F99-BF2A-9059-E3EB6A89A5E0}"/>
              </a:ext>
            </a:extLst>
          </p:cNvPr>
          <p:cNvSpPr>
            <a:spLocks noGrp="1"/>
          </p:cNvSpPr>
          <p:nvPr>
            <p:ph type="body" sz="quarter" idx="14"/>
          </p:nvPr>
        </p:nvSpPr>
        <p:spPr>
          <a:xfrm>
            <a:off x="6552811" y="6444138"/>
            <a:ext cx="5524111" cy="237196"/>
          </a:xfrm>
        </p:spPr>
        <p:txBody>
          <a:bodyPr anchor="b"/>
          <a:lstStyle/>
          <a:p>
            <a:r>
              <a:rPr lang="en-US" dirty="0"/>
              <a:t>Rini BI. ESMO 2024, abs.LBA74 (data from oral presentation included)</a:t>
            </a:r>
            <a:br>
              <a:rPr lang="en-US" dirty="0"/>
            </a:br>
            <a:r>
              <a:rPr lang="en-US" dirty="0"/>
              <a:t>Permission for use granted by the presenter</a:t>
            </a:r>
          </a:p>
        </p:txBody>
      </p:sp>
      <p:sp>
        <p:nvSpPr>
          <p:cNvPr id="2" name="TextBox 1">
            <a:extLst>
              <a:ext uri="{FF2B5EF4-FFF2-40B4-BE49-F238E27FC236}">
                <a16:creationId xmlns:a16="http://schemas.microsoft.com/office/drawing/2014/main" id="{F7F851A8-05F9-3F96-89C1-CD2A4B86767C}"/>
              </a:ext>
            </a:extLst>
          </p:cNvPr>
          <p:cNvSpPr txBox="1"/>
          <p:nvPr/>
        </p:nvSpPr>
        <p:spPr>
          <a:xfrm>
            <a:off x="2738422" y="805227"/>
            <a:ext cx="1440587" cy="369332"/>
          </a:xfrm>
          <a:prstGeom prst="rect">
            <a:avLst/>
          </a:prstGeom>
          <a:noFill/>
        </p:spPr>
        <p:txBody>
          <a:bodyPr wrap="none" rtlCol="0">
            <a:spAutoFit/>
          </a:bodyPr>
          <a:lstStyle/>
          <a:p>
            <a:r>
              <a:rPr lang="en-US" dirty="0"/>
              <a:t>Response (%)</a:t>
            </a:r>
            <a:endParaRPr lang="en-GB" dirty="0"/>
          </a:p>
        </p:txBody>
      </p:sp>
      <p:sp>
        <p:nvSpPr>
          <p:cNvPr id="3" name="TextBox 2">
            <a:extLst>
              <a:ext uri="{FF2B5EF4-FFF2-40B4-BE49-F238E27FC236}">
                <a16:creationId xmlns:a16="http://schemas.microsoft.com/office/drawing/2014/main" id="{2269EE80-8066-DCB2-BB94-07C2E31B5B31}"/>
              </a:ext>
            </a:extLst>
          </p:cNvPr>
          <p:cNvSpPr txBox="1"/>
          <p:nvPr/>
        </p:nvSpPr>
        <p:spPr>
          <a:xfrm>
            <a:off x="6196004" y="5190565"/>
            <a:ext cx="1962332" cy="307777"/>
          </a:xfrm>
          <a:prstGeom prst="rect">
            <a:avLst/>
          </a:prstGeom>
          <a:noFill/>
        </p:spPr>
        <p:txBody>
          <a:bodyPr wrap="none" rtlCol="0">
            <a:spAutoFit/>
          </a:bodyPr>
          <a:lstStyle/>
          <a:p>
            <a:r>
              <a:rPr lang="en-US" sz="1400" dirty="0"/>
              <a:t>TTR: time to </a:t>
            </a:r>
            <a:r>
              <a:rPr lang="en-US" sz="1400" dirty="0" err="1"/>
              <a:t>tx</a:t>
            </a:r>
            <a:r>
              <a:rPr lang="en-US" sz="1400" dirty="0"/>
              <a:t> response</a:t>
            </a:r>
            <a:endParaRPr lang="en-GB" sz="1400" dirty="0"/>
          </a:p>
        </p:txBody>
      </p:sp>
      <p:sp>
        <p:nvSpPr>
          <p:cNvPr id="5" name="TextBox 4">
            <a:extLst>
              <a:ext uri="{FF2B5EF4-FFF2-40B4-BE49-F238E27FC236}">
                <a16:creationId xmlns:a16="http://schemas.microsoft.com/office/drawing/2014/main" id="{55089D8C-DB67-D85E-4B5B-C5485820368F}"/>
              </a:ext>
            </a:extLst>
          </p:cNvPr>
          <p:cNvSpPr txBox="1"/>
          <p:nvPr/>
        </p:nvSpPr>
        <p:spPr>
          <a:xfrm>
            <a:off x="427394" y="5771205"/>
            <a:ext cx="1726242" cy="584775"/>
          </a:xfrm>
          <a:prstGeom prst="rect">
            <a:avLst/>
          </a:prstGeom>
          <a:noFill/>
        </p:spPr>
        <p:txBody>
          <a:bodyPr wrap="none" rtlCol="0">
            <a:spAutoFit/>
          </a:bodyPr>
          <a:lstStyle/>
          <a:p>
            <a:r>
              <a:rPr lang="en-US" sz="1600" dirty="0"/>
              <a:t>NA (</a:t>
            </a:r>
            <a:r>
              <a:rPr lang="en-US" sz="1600" dirty="0" err="1"/>
              <a:t>Belzutifan</a:t>
            </a:r>
            <a:r>
              <a:rPr lang="en-US" sz="1600" dirty="0"/>
              <a:t>)=5</a:t>
            </a:r>
          </a:p>
          <a:p>
            <a:r>
              <a:rPr lang="en-US" sz="1600" dirty="0"/>
              <a:t>NA (</a:t>
            </a:r>
            <a:r>
              <a:rPr lang="en-US" sz="1600" dirty="0" err="1"/>
              <a:t>Everolimus</a:t>
            </a:r>
            <a:r>
              <a:rPr lang="en-US" sz="1600" dirty="0"/>
              <a:t>)=9</a:t>
            </a:r>
            <a:endParaRPr lang="en-GB" sz="1600" dirty="0"/>
          </a:p>
        </p:txBody>
      </p:sp>
    </p:spTree>
    <p:extLst>
      <p:ext uri="{BB962C8B-B14F-4D97-AF65-F5344CB8AC3E}">
        <p14:creationId xmlns:p14="http://schemas.microsoft.com/office/powerpoint/2010/main" val="346028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E8CA96-4F4A-26A9-6B41-1EFE1B84F81C}"/>
              </a:ext>
            </a:extLst>
          </p:cNvPr>
          <p:cNvPicPr>
            <a:picLocks noGrp="1" noChangeAspect="1"/>
          </p:cNvPicPr>
          <p:nvPr>
            <p:ph sz="quarter" idx="10"/>
          </p:nvPr>
        </p:nvPicPr>
        <p:blipFill>
          <a:blip r:embed="rId2"/>
          <a:stretch>
            <a:fillRect/>
          </a:stretch>
        </p:blipFill>
        <p:spPr>
          <a:xfrm>
            <a:off x="939411" y="1061546"/>
            <a:ext cx="10033000" cy="4369857"/>
          </a:xfrm>
        </p:spPr>
      </p:pic>
      <p:sp>
        <p:nvSpPr>
          <p:cNvPr id="3" name="Title 2">
            <a:extLst>
              <a:ext uri="{FF2B5EF4-FFF2-40B4-BE49-F238E27FC236}">
                <a16:creationId xmlns:a16="http://schemas.microsoft.com/office/drawing/2014/main" id="{2CE16FD0-540C-CEAC-C464-FF6403031F45}"/>
              </a:ext>
            </a:extLst>
          </p:cNvPr>
          <p:cNvSpPr>
            <a:spLocks noGrp="1"/>
          </p:cNvSpPr>
          <p:nvPr>
            <p:ph type="title"/>
          </p:nvPr>
        </p:nvSpPr>
        <p:spPr>
          <a:xfrm>
            <a:off x="431800" y="275869"/>
            <a:ext cx="11021646" cy="511821"/>
          </a:xfrm>
        </p:spPr>
        <p:txBody>
          <a:bodyPr/>
          <a:lstStyle/>
          <a:p>
            <a:r>
              <a:rPr lang="en-US" dirty="0"/>
              <a:t>Survival FU </a:t>
            </a:r>
            <a:r>
              <a:rPr lang="en-GB" dirty="0"/>
              <a:t>in pts with no subsequent </a:t>
            </a:r>
            <a:r>
              <a:rPr lang="en-GB" dirty="0" err="1"/>
              <a:t>tx</a:t>
            </a:r>
            <a:r>
              <a:rPr lang="en-US" dirty="0"/>
              <a:t>: more pts remained on </a:t>
            </a:r>
            <a:r>
              <a:rPr lang="en-US" dirty="0" err="1"/>
              <a:t>belzutifan</a:t>
            </a:r>
            <a:r>
              <a:rPr lang="en-US" dirty="0"/>
              <a:t> vs </a:t>
            </a:r>
            <a:r>
              <a:rPr lang="en-US" dirty="0" err="1"/>
              <a:t>everolimus</a:t>
            </a:r>
            <a:r>
              <a:rPr lang="en-US" dirty="0"/>
              <a:t> </a:t>
            </a:r>
            <a:r>
              <a:rPr lang="en-US" sz="1800" dirty="0"/>
              <a:t>(median FU: 36 </a:t>
            </a:r>
            <a:r>
              <a:rPr lang="en-US" sz="1800" dirty="0" err="1"/>
              <a:t>mo</a:t>
            </a:r>
            <a:r>
              <a:rPr lang="en-US" sz="1800" dirty="0"/>
              <a:t>)</a:t>
            </a:r>
            <a:endParaRPr lang="en-GB" dirty="0"/>
          </a:p>
        </p:txBody>
      </p:sp>
      <p:sp>
        <p:nvSpPr>
          <p:cNvPr id="7" name="Text Placeholder 6">
            <a:extLst>
              <a:ext uri="{FF2B5EF4-FFF2-40B4-BE49-F238E27FC236}">
                <a16:creationId xmlns:a16="http://schemas.microsoft.com/office/drawing/2014/main" id="{C7F35F36-8B68-A646-0717-E2A7C853FB63}"/>
              </a:ext>
            </a:extLst>
          </p:cNvPr>
          <p:cNvSpPr>
            <a:spLocks noGrp="1"/>
          </p:cNvSpPr>
          <p:nvPr>
            <p:ph type="body" sz="quarter" idx="14"/>
          </p:nvPr>
        </p:nvSpPr>
        <p:spPr>
          <a:xfrm>
            <a:off x="6552811" y="6444138"/>
            <a:ext cx="5524111" cy="237196"/>
          </a:xfrm>
        </p:spPr>
        <p:txBody>
          <a:bodyPr anchor="b"/>
          <a:lstStyle/>
          <a:p>
            <a:r>
              <a:rPr lang="en-US" dirty="0"/>
              <a:t>Rini BI. ESMO 2024, abs.LBA74 (data from oral presentation included)</a:t>
            </a:r>
            <a:br>
              <a:rPr lang="en-US" dirty="0"/>
            </a:br>
            <a:r>
              <a:rPr lang="en-US" dirty="0"/>
              <a:t>Permission for use granted by the presenter</a:t>
            </a:r>
          </a:p>
        </p:txBody>
      </p:sp>
      <p:sp>
        <p:nvSpPr>
          <p:cNvPr id="8" name="TextBox 7">
            <a:extLst>
              <a:ext uri="{FF2B5EF4-FFF2-40B4-BE49-F238E27FC236}">
                <a16:creationId xmlns:a16="http://schemas.microsoft.com/office/drawing/2014/main" id="{94154EED-845E-0E1E-4686-6CC26091D2A6}"/>
              </a:ext>
            </a:extLst>
          </p:cNvPr>
          <p:cNvSpPr txBox="1"/>
          <p:nvPr/>
        </p:nvSpPr>
        <p:spPr>
          <a:xfrm>
            <a:off x="9592418" y="5416014"/>
            <a:ext cx="1379993" cy="307777"/>
          </a:xfrm>
          <a:prstGeom prst="rect">
            <a:avLst/>
          </a:prstGeom>
          <a:noFill/>
        </p:spPr>
        <p:txBody>
          <a:bodyPr wrap="none" rtlCol="0">
            <a:spAutoFit/>
          </a:bodyPr>
          <a:lstStyle/>
          <a:p>
            <a:r>
              <a:rPr lang="en-US" sz="1400" dirty="0"/>
              <a:t>FA: final analysis</a:t>
            </a:r>
            <a:endParaRPr lang="en-GB" sz="1400" dirty="0"/>
          </a:p>
        </p:txBody>
      </p:sp>
      <p:sp>
        <p:nvSpPr>
          <p:cNvPr id="4" name="TextBox 3">
            <a:extLst>
              <a:ext uri="{FF2B5EF4-FFF2-40B4-BE49-F238E27FC236}">
                <a16:creationId xmlns:a16="http://schemas.microsoft.com/office/drawing/2014/main" id="{8D14F252-AEC3-26B5-A8F6-F2C1BAC24822}"/>
              </a:ext>
            </a:extLst>
          </p:cNvPr>
          <p:cNvSpPr txBox="1"/>
          <p:nvPr/>
        </p:nvSpPr>
        <p:spPr>
          <a:xfrm>
            <a:off x="939410" y="5570636"/>
            <a:ext cx="4140589" cy="830997"/>
          </a:xfrm>
          <a:prstGeom prst="rect">
            <a:avLst/>
          </a:prstGeom>
          <a:noFill/>
        </p:spPr>
        <p:txBody>
          <a:bodyPr wrap="square" rtlCol="0">
            <a:spAutoFit/>
          </a:bodyPr>
          <a:lstStyle/>
          <a:p>
            <a:r>
              <a:rPr lang="en-GB" sz="1600" b="1" dirty="0">
                <a:effectLst/>
              </a:rPr>
              <a:t>Pts received subsequent </a:t>
            </a:r>
            <a:r>
              <a:rPr lang="en-GB" sz="1600" b="1" dirty="0" err="1">
                <a:effectLst/>
              </a:rPr>
              <a:t>tx</a:t>
            </a:r>
            <a:r>
              <a:rPr lang="en-GB" sz="1600" b="1" dirty="0">
                <a:effectLst/>
              </a:rPr>
              <a:t>: </a:t>
            </a:r>
          </a:p>
          <a:p>
            <a:r>
              <a:rPr lang="en-GB" sz="1600" dirty="0">
                <a:effectLst/>
              </a:rPr>
              <a:t>201/374 (53.7%) pts in </a:t>
            </a:r>
            <a:r>
              <a:rPr lang="en-GB" sz="1600" dirty="0" err="1">
                <a:effectLst/>
              </a:rPr>
              <a:t>belzutifan</a:t>
            </a:r>
            <a:r>
              <a:rPr lang="en-GB" sz="1600" dirty="0">
                <a:effectLst/>
              </a:rPr>
              <a:t> arm </a:t>
            </a:r>
          </a:p>
          <a:p>
            <a:r>
              <a:rPr lang="en-GB" sz="1600" dirty="0">
                <a:effectLst/>
              </a:rPr>
              <a:t>251/372 (67.5%) pts in </a:t>
            </a:r>
            <a:r>
              <a:rPr lang="en-GB" sz="1600" dirty="0" err="1">
                <a:effectLst/>
              </a:rPr>
              <a:t>everolimus</a:t>
            </a:r>
            <a:r>
              <a:rPr lang="en-GB" sz="1600" dirty="0">
                <a:effectLst/>
              </a:rPr>
              <a:t> arm</a:t>
            </a:r>
          </a:p>
        </p:txBody>
      </p:sp>
    </p:spTree>
    <p:extLst>
      <p:ext uri="{BB962C8B-B14F-4D97-AF65-F5344CB8AC3E}">
        <p14:creationId xmlns:p14="http://schemas.microsoft.com/office/powerpoint/2010/main" val="277935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7F0021C-020E-4A15-B7F5-5BBC379BBFA8}"/>
              </a:ext>
            </a:extLst>
          </p:cNvPr>
          <p:cNvGraphicFramePr>
            <a:graphicFrameLocks noGrp="1"/>
          </p:cNvGraphicFramePr>
          <p:nvPr>
            <p:ph sz="quarter" idx="10"/>
            <p:extLst>
              <p:ext uri="{D42A27DB-BD31-4B8C-83A1-F6EECF244321}">
                <p14:modId xmlns:p14="http://schemas.microsoft.com/office/powerpoint/2010/main" val="3902809432"/>
              </p:ext>
            </p:extLst>
          </p:nvPr>
        </p:nvGraphicFramePr>
        <p:xfrm>
          <a:off x="431800" y="1063625"/>
          <a:ext cx="10921999" cy="5133340"/>
        </p:xfrm>
        <a:graphic>
          <a:graphicData uri="http://schemas.openxmlformats.org/drawingml/2006/table">
            <a:tbl>
              <a:tblPr firstRow="1">
                <a:tableStyleId>{793D81CF-94F2-401A-BA57-92F5A7B2D0C5}</a:tableStyleId>
              </a:tblPr>
              <a:tblGrid>
                <a:gridCol w="3778693">
                  <a:extLst>
                    <a:ext uri="{9D8B030D-6E8A-4147-A177-3AD203B41FA5}">
                      <a16:colId xmlns:a16="http://schemas.microsoft.com/office/drawing/2014/main" val="3464311625"/>
                    </a:ext>
                  </a:extLst>
                </a:gridCol>
                <a:gridCol w="3571653">
                  <a:extLst>
                    <a:ext uri="{9D8B030D-6E8A-4147-A177-3AD203B41FA5}">
                      <a16:colId xmlns:a16="http://schemas.microsoft.com/office/drawing/2014/main" val="1031311997"/>
                    </a:ext>
                  </a:extLst>
                </a:gridCol>
                <a:gridCol w="3571653">
                  <a:extLst>
                    <a:ext uri="{9D8B030D-6E8A-4147-A177-3AD203B41FA5}">
                      <a16:colId xmlns:a16="http://schemas.microsoft.com/office/drawing/2014/main" val="2052708704"/>
                    </a:ext>
                  </a:extLst>
                </a:gridCol>
              </a:tblGrid>
              <a:tr h="370840">
                <a:tc>
                  <a:txBody>
                    <a:bodyPr/>
                    <a:lstStyle/>
                    <a:p>
                      <a:pPr>
                        <a:lnSpc>
                          <a:spcPct val="150000"/>
                        </a:lnSpc>
                      </a:pPr>
                      <a:endParaRPr lang="en-GB" dirty="0"/>
                    </a:p>
                  </a:txBody>
                  <a:tcPr/>
                </a:tc>
                <a:tc>
                  <a:txBody>
                    <a:bodyPr/>
                    <a:lstStyle/>
                    <a:p>
                      <a:pPr algn="ctr">
                        <a:lnSpc>
                          <a:spcPct val="150000"/>
                        </a:lnSpc>
                      </a:pPr>
                      <a:r>
                        <a:rPr lang="en-GB" dirty="0" err="1"/>
                        <a:t>Belzutifan</a:t>
                      </a:r>
                      <a:endParaRPr lang="en-GB" dirty="0"/>
                    </a:p>
                    <a:p>
                      <a:pPr algn="ctr">
                        <a:lnSpc>
                          <a:spcPct val="150000"/>
                        </a:lnSpc>
                      </a:pPr>
                      <a:r>
                        <a:rPr lang="en-GB" dirty="0"/>
                        <a:t>N=372</a:t>
                      </a:r>
                      <a:endParaRPr lang="en-US" dirty="0"/>
                    </a:p>
                  </a:txBody>
                  <a:tcPr>
                    <a:solidFill>
                      <a:schemeClr val="accent1"/>
                    </a:solidFill>
                  </a:tcPr>
                </a:tc>
                <a:tc>
                  <a:txBody>
                    <a:bodyPr/>
                    <a:lstStyle/>
                    <a:p>
                      <a:pPr algn="ctr">
                        <a:lnSpc>
                          <a:spcPct val="150000"/>
                        </a:lnSpc>
                      </a:pPr>
                      <a:r>
                        <a:rPr lang="en-GB" dirty="0" err="1"/>
                        <a:t>Everolimus</a:t>
                      </a:r>
                      <a:r>
                        <a:rPr lang="en-GB" dirty="0"/>
                        <a:t> </a:t>
                      </a:r>
                    </a:p>
                    <a:p>
                      <a:pPr algn="ctr">
                        <a:lnSpc>
                          <a:spcPct val="150000"/>
                        </a:lnSpc>
                      </a:pPr>
                      <a:r>
                        <a:rPr lang="en-GB" dirty="0"/>
                        <a:t>N=360</a:t>
                      </a:r>
                    </a:p>
                  </a:txBody>
                  <a:tcPr>
                    <a:solidFill>
                      <a:schemeClr val="accent2"/>
                    </a:solidFill>
                  </a:tcPr>
                </a:tc>
                <a:extLst>
                  <a:ext uri="{0D108BD9-81ED-4DB2-BD59-A6C34878D82A}">
                    <a16:rowId xmlns:a16="http://schemas.microsoft.com/office/drawing/2014/main" val="4284038434"/>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Median duration of </a:t>
                      </a:r>
                      <a:r>
                        <a:rPr kumimoji="0" lang="en-GB" sz="1800" b="0" i="0" u="none" strike="noStrike" kern="1200" cap="none" spc="0" normalizeH="0" baseline="0" noProof="0" dirty="0" err="1">
                          <a:ln>
                            <a:noFill/>
                          </a:ln>
                          <a:solidFill>
                            <a:srgbClr val="415665"/>
                          </a:solidFill>
                          <a:effectLst/>
                          <a:uLnTx/>
                          <a:uFillTx/>
                          <a:latin typeface="+mn-lt"/>
                          <a:ea typeface="+mn-ea"/>
                          <a:cs typeface="+mn-cs"/>
                        </a:rPr>
                        <a:t>tx</a:t>
                      </a:r>
                      <a:r>
                        <a:rPr kumimoji="0" lang="en-GB" sz="1800" b="0" i="0" u="none" strike="noStrike" kern="1200" cap="none" spc="0" normalizeH="0" baseline="0" noProof="0" dirty="0">
                          <a:ln>
                            <a:noFill/>
                          </a:ln>
                          <a:solidFill>
                            <a:srgbClr val="415665"/>
                          </a:solidFill>
                          <a:effectLst/>
                          <a:uLnTx/>
                          <a:uFillTx/>
                          <a:latin typeface="+mn-lt"/>
                          <a:ea typeface="+mn-ea"/>
                          <a:cs typeface="+mn-cs"/>
                        </a:rPr>
                        <a:t> (</a:t>
                      </a:r>
                      <a:r>
                        <a:rPr kumimoji="0" lang="en-GB" sz="1800" b="0" i="0" u="none" strike="noStrike" kern="1200" cap="none" spc="0" normalizeH="0" baseline="0" noProof="0" dirty="0" err="1">
                          <a:ln>
                            <a:noFill/>
                          </a:ln>
                          <a:solidFill>
                            <a:srgbClr val="415665"/>
                          </a:solidFill>
                          <a:effectLst/>
                          <a:uLnTx/>
                          <a:uFillTx/>
                          <a:latin typeface="+mn-lt"/>
                          <a:ea typeface="+mn-ea"/>
                          <a:cs typeface="+mn-cs"/>
                        </a:rPr>
                        <a:t>mo</a:t>
                      </a:r>
                      <a:r>
                        <a:rPr kumimoji="0" lang="en-GB" sz="1800" b="0" i="0" u="none" strike="noStrike" kern="1200" cap="none" spc="0" normalizeH="0" baseline="0" noProof="0" dirty="0">
                          <a:ln>
                            <a:noFill/>
                          </a:ln>
                          <a:solidFill>
                            <a:srgbClr val="415665"/>
                          </a:solidFill>
                          <a:effectLst/>
                          <a:uLnTx/>
                          <a:uFillTx/>
                          <a:latin typeface="+mn-lt"/>
                          <a:ea typeface="+mn-ea"/>
                          <a:cs typeface="+mn-cs"/>
                        </a:rPr>
                        <a:t>)</a:t>
                      </a:r>
                      <a:endParaRPr kumimoji="0" lang="en-US" sz="1800" b="0" i="0" u="none" strike="noStrike" kern="1200" cap="none" spc="0" normalizeH="0" baseline="0" noProof="0" dirty="0">
                        <a:ln>
                          <a:noFill/>
                        </a:ln>
                        <a:solidFill>
                          <a:srgbClr val="415665"/>
                        </a:solidFill>
                        <a:effectLst/>
                        <a:uLnTx/>
                        <a:uFillTx/>
                        <a:latin typeface="+mn-lt"/>
                        <a:ea typeface="+mn-ea"/>
                        <a:cs typeface="+mn-cs"/>
                      </a:endParaRPr>
                    </a:p>
                  </a:txBody>
                  <a:tcPr/>
                </a:tc>
                <a:tc>
                  <a:txBody>
                    <a:bodyPr/>
                    <a:lstStyle/>
                    <a:p>
                      <a:pPr algn="ctr">
                        <a:lnSpc>
                          <a:spcPct val="150000"/>
                        </a:lnSpc>
                      </a:pPr>
                      <a:r>
                        <a:rPr lang="en-GB" dirty="0">
                          <a:solidFill>
                            <a:schemeClr val="tx1"/>
                          </a:solidFill>
                        </a:rPr>
                        <a:t>8</a:t>
                      </a:r>
                      <a:endParaRPr lang="en-US" dirty="0">
                        <a:solidFill>
                          <a:schemeClr val="tx1"/>
                        </a:solidFill>
                      </a:endParaRPr>
                    </a:p>
                  </a:txBody>
                  <a:tcPr>
                    <a:solidFill>
                      <a:schemeClr val="accent5">
                        <a:lumMod val="40000"/>
                        <a:lumOff val="60000"/>
                      </a:schemeClr>
                    </a:solidFill>
                  </a:tcPr>
                </a:tc>
                <a:tc>
                  <a:txBody>
                    <a:bodyPr/>
                    <a:lstStyle/>
                    <a:p>
                      <a:pPr algn="ctr">
                        <a:lnSpc>
                          <a:spcPct val="150000"/>
                        </a:lnSpc>
                      </a:pPr>
                      <a:r>
                        <a:rPr lang="en-GB" dirty="0">
                          <a:solidFill>
                            <a:schemeClr val="tx1"/>
                          </a:solidFill>
                        </a:rPr>
                        <a:t>4</a:t>
                      </a:r>
                      <a:endParaRPr lang="en-US"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428494837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All-cause AEs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Grade ≥3</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Serious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Led to discontinuation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Led to death</a:t>
                      </a:r>
                    </a:p>
                  </a:txBody>
                  <a:tcPr/>
                </a:tc>
                <a:tc>
                  <a:txBody>
                    <a:bodyPr/>
                    <a:lstStyle/>
                    <a:p>
                      <a:pPr algn="ctr">
                        <a:lnSpc>
                          <a:spcPct val="150000"/>
                        </a:lnSpc>
                      </a:pPr>
                      <a:r>
                        <a:rPr lang="en-GB" dirty="0">
                          <a:solidFill>
                            <a:schemeClr val="tx1"/>
                          </a:solidFill>
                        </a:rPr>
                        <a:t>99</a:t>
                      </a:r>
                    </a:p>
                    <a:p>
                      <a:pPr algn="ctr">
                        <a:lnSpc>
                          <a:spcPct val="150000"/>
                        </a:lnSpc>
                      </a:pPr>
                      <a:r>
                        <a:rPr lang="en-GB" dirty="0">
                          <a:solidFill>
                            <a:schemeClr val="tx1"/>
                          </a:solidFill>
                        </a:rPr>
                        <a:t>63</a:t>
                      </a:r>
                    </a:p>
                    <a:p>
                      <a:pPr algn="ctr">
                        <a:lnSpc>
                          <a:spcPct val="150000"/>
                        </a:lnSpc>
                      </a:pPr>
                      <a:r>
                        <a:rPr lang="en-US" dirty="0">
                          <a:solidFill>
                            <a:schemeClr val="tx1"/>
                          </a:solidFill>
                        </a:rPr>
                        <a:t>43</a:t>
                      </a:r>
                    </a:p>
                    <a:p>
                      <a:pPr algn="ctr">
                        <a:lnSpc>
                          <a:spcPct val="150000"/>
                        </a:lnSpc>
                      </a:pPr>
                      <a:r>
                        <a:rPr lang="en-US" dirty="0">
                          <a:solidFill>
                            <a:schemeClr val="tx1"/>
                          </a:solidFill>
                        </a:rPr>
                        <a:t>6</a:t>
                      </a:r>
                    </a:p>
                    <a:p>
                      <a:pPr algn="ctr">
                        <a:lnSpc>
                          <a:spcPct val="150000"/>
                        </a:lnSpc>
                      </a:pPr>
                      <a:r>
                        <a:rPr lang="en-US" dirty="0">
                          <a:solidFill>
                            <a:schemeClr val="tx1"/>
                          </a:solidFill>
                        </a:rPr>
                        <a:t>4</a:t>
                      </a:r>
                    </a:p>
                  </a:txBody>
                  <a:tcPr>
                    <a:solidFill>
                      <a:schemeClr val="accent5">
                        <a:lumMod val="40000"/>
                        <a:lumOff val="60000"/>
                      </a:schemeClr>
                    </a:solidFill>
                  </a:tcPr>
                </a:tc>
                <a:tc>
                  <a:txBody>
                    <a:bodyPr/>
                    <a:lstStyle/>
                    <a:p>
                      <a:pPr algn="ctr">
                        <a:lnSpc>
                          <a:spcPct val="150000"/>
                        </a:lnSpc>
                      </a:pPr>
                      <a:r>
                        <a:rPr lang="en-GB" dirty="0">
                          <a:solidFill>
                            <a:schemeClr val="tx1"/>
                          </a:solidFill>
                        </a:rPr>
                        <a:t>99</a:t>
                      </a:r>
                    </a:p>
                    <a:p>
                      <a:pPr algn="ctr">
                        <a:lnSpc>
                          <a:spcPct val="150000"/>
                        </a:lnSpc>
                      </a:pPr>
                      <a:r>
                        <a:rPr lang="en-GB" dirty="0">
                          <a:solidFill>
                            <a:schemeClr val="tx1"/>
                          </a:solidFill>
                        </a:rPr>
                        <a:t>63</a:t>
                      </a:r>
                    </a:p>
                    <a:p>
                      <a:pPr algn="ctr">
                        <a:lnSpc>
                          <a:spcPct val="150000"/>
                        </a:lnSpc>
                      </a:pPr>
                      <a:r>
                        <a:rPr lang="en-GB" dirty="0">
                          <a:solidFill>
                            <a:schemeClr val="tx1"/>
                          </a:solidFill>
                        </a:rPr>
                        <a:t>39</a:t>
                      </a:r>
                    </a:p>
                    <a:p>
                      <a:pPr algn="ctr">
                        <a:lnSpc>
                          <a:spcPct val="150000"/>
                        </a:lnSpc>
                      </a:pPr>
                      <a:r>
                        <a:rPr lang="en-GB" dirty="0">
                          <a:solidFill>
                            <a:schemeClr val="tx1"/>
                          </a:solidFill>
                        </a:rPr>
                        <a:t>15</a:t>
                      </a:r>
                    </a:p>
                    <a:p>
                      <a:pPr algn="ctr">
                        <a:lnSpc>
                          <a:spcPct val="150000"/>
                        </a:lnSpc>
                      </a:pPr>
                      <a:r>
                        <a:rPr lang="en-GB" dirty="0">
                          <a:solidFill>
                            <a:schemeClr val="tx1"/>
                          </a:solidFill>
                        </a:rPr>
                        <a:t>5</a:t>
                      </a:r>
                      <a:endParaRPr lang="en-US"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422534976"/>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mn-lt"/>
                          <a:ea typeface="+mn-ea"/>
                          <a:cs typeface="+mn-cs"/>
                        </a:rPr>
                        <a:t>Treatment-related AEs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Grade ≥3</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Serious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5665"/>
                          </a:solidFill>
                          <a:effectLst/>
                          <a:uLnTx/>
                          <a:uFillTx/>
                          <a:latin typeface="+mn-lt"/>
                          <a:ea typeface="+mn-ea"/>
                          <a:cs typeface="+mn-cs"/>
                        </a:rPr>
                        <a:t>Led to death</a:t>
                      </a:r>
                    </a:p>
                  </a:txBody>
                  <a:tcPr/>
                </a:tc>
                <a:tc>
                  <a:txBody>
                    <a:bodyPr/>
                    <a:lstStyle/>
                    <a:p>
                      <a:pPr algn="ctr">
                        <a:lnSpc>
                          <a:spcPct val="150000"/>
                        </a:lnSpc>
                      </a:pPr>
                      <a:r>
                        <a:rPr lang="en-GB" dirty="0">
                          <a:solidFill>
                            <a:schemeClr val="tx1"/>
                          </a:solidFill>
                        </a:rPr>
                        <a:t>90</a:t>
                      </a:r>
                    </a:p>
                    <a:p>
                      <a:pPr algn="ctr">
                        <a:lnSpc>
                          <a:spcPct val="150000"/>
                        </a:lnSpc>
                      </a:pPr>
                      <a:r>
                        <a:rPr lang="en-GB" dirty="0">
                          <a:solidFill>
                            <a:schemeClr val="tx1"/>
                          </a:solidFill>
                        </a:rPr>
                        <a:t>40</a:t>
                      </a:r>
                    </a:p>
                    <a:p>
                      <a:pPr algn="ctr">
                        <a:lnSpc>
                          <a:spcPct val="150000"/>
                        </a:lnSpc>
                      </a:pPr>
                      <a:r>
                        <a:rPr lang="en-GB" dirty="0">
                          <a:solidFill>
                            <a:schemeClr val="tx1"/>
                          </a:solidFill>
                        </a:rPr>
                        <a:t>13</a:t>
                      </a:r>
                    </a:p>
                    <a:p>
                      <a:pPr algn="ctr">
                        <a:lnSpc>
                          <a:spcPct val="150000"/>
                        </a:lnSpc>
                      </a:pPr>
                      <a:r>
                        <a:rPr lang="en-GB" dirty="0">
                          <a:solidFill>
                            <a:schemeClr val="tx1"/>
                          </a:solidFill>
                        </a:rPr>
                        <a:t>&lt;1</a:t>
                      </a:r>
                      <a:endParaRPr lang="en-US" dirty="0">
                        <a:solidFill>
                          <a:schemeClr val="tx1"/>
                        </a:solidFill>
                      </a:endParaRPr>
                    </a:p>
                  </a:txBody>
                  <a:tcPr>
                    <a:solidFill>
                      <a:schemeClr val="accent5">
                        <a:lumMod val="40000"/>
                        <a:lumOff val="60000"/>
                      </a:schemeClr>
                    </a:solidFill>
                  </a:tcPr>
                </a:tc>
                <a:tc>
                  <a:txBody>
                    <a:bodyPr/>
                    <a:lstStyle/>
                    <a:p>
                      <a:pPr algn="ctr">
                        <a:lnSpc>
                          <a:spcPct val="150000"/>
                        </a:lnSpc>
                      </a:pPr>
                      <a:r>
                        <a:rPr lang="en-GB" dirty="0">
                          <a:solidFill>
                            <a:schemeClr val="tx1"/>
                          </a:solidFill>
                        </a:rPr>
                        <a:t>89</a:t>
                      </a:r>
                    </a:p>
                    <a:p>
                      <a:pPr algn="ctr">
                        <a:lnSpc>
                          <a:spcPct val="150000"/>
                        </a:lnSpc>
                      </a:pPr>
                      <a:r>
                        <a:rPr lang="en-GB" dirty="0">
                          <a:solidFill>
                            <a:schemeClr val="tx1"/>
                          </a:solidFill>
                        </a:rPr>
                        <a:t>40</a:t>
                      </a:r>
                    </a:p>
                    <a:p>
                      <a:pPr algn="ctr">
                        <a:lnSpc>
                          <a:spcPct val="150000"/>
                        </a:lnSpc>
                      </a:pPr>
                      <a:r>
                        <a:rPr lang="en-GB" dirty="0">
                          <a:solidFill>
                            <a:schemeClr val="tx1"/>
                          </a:solidFill>
                        </a:rPr>
                        <a:t>13</a:t>
                      </a:r>
                    </a:p>
                    <a:p>
                      <a:pPr algn="ctr">
                        <a:lnSpc>
                          <a:spcPct val="150000"/>
                        </a:lnSpc>
                      </a:pPr>
                      <a:r>
                        <a:rPr lang="en-GB" dirty="0">
                          <a:solidFill>
                            <a:schemeClr val="tx1"/>
                          </a:solidFill>
                        </a:rPr>
                        <a:t>&lt;1</a:t>
                      </a:r>
                      <a:endParaRPr lang="en-US"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2573861122"/>
                  </a:ext>
                </a:extLst>
              </a:tr>
            </a:tbl>
          </a:graphicData>
        </a:graphic>
      </p:graphicFrame>
      <p:sp>
        <p:nvSpPr>
          <p:cNvPr id="4" name="Title 3">
            <a:extLst>
              <a:ext uri="{FF2B5EF4-FFF2-40B4-BE49-F238E27FC236}">
                <a16:creationId xmlns:a16="http://schemas.microsoft.com/office/drawing/2014/main" id="{8F2A622B-7387-43C3-A384-1399CD4ED2E8}"/>
              </a:ext>
            </a:extLst>
          </p:cNvPr>
          <p:cNvSpPr>
            <a:spLocks noGrp="1"/>
          </p:cNvSpPr>
          <p:nvPr>
            <p:ph type="title"/>
          </p:nvPr>
        </p:nvSpPr>
        <p:spPr/>
        <p:txBody>
          <a:bodyPr/>
          <a:lstStyle/>
          <a:p>
            <a:r>
              <a:rPr kumimoji="0" lang="en-GB" sz="3600" b="1" i="0" u="none" strike="noStrike" kern="1200" cap="none" spc="0" normalizeH="0" baseline="0" noProof="0" dirty="0">
                <a:ln>
                  <a:noFill/>
                </a:ln>
                <a:solidFill>
                  <a:srgbClr val="415665"/>
                </a:solidFill>
                <a:effectLst/>
                <a:uLnTx/>
                <a:uFillTx/>
                <a:latin typeface="Calibri Light" panose="020F0302020204030204"/>
                <a:ea typeface="+mj-ea"/>
                <a:cs typeface="+mj-cs"/>
              </a:rPr>
              <a:t>No new safety signals with </a:t>
            </a:r>
            <a:r>
              <a:rPr kumimoji="0" lang="en-GB" sz="3600" b="1" i="0" u="none" strike="noStrike" kern="1200" cap="none" spc="0" normalizeH="0" baseline="0" noProof="0" dirty="0" err="1">
                <a:ln>
                  <a:noFill/>
                </a:ln>
                <a:solidFill>
                  <a:srgbClr val="415665"/>
                </a:solidFill>
                <a:effectLst/>
                <a:uLnTx/>
                <a:uFillTx/>
                <a:latin typeface="Calibri Light" panose="020F0302020204030204"/>
                <a:ea typeface="+mj-ea"/>
                <a:cs typeface="+mj-cs"/>
              </a:rPr>
              <a:t>belzutifan</a:t>
            </a:r>
            <a:endParaRPr lang="en-GB" dirty="0"/>
          </a:p>
        </p:txBody>
      </p:sp>
      <p:sp>
        <p:nvSpPr>
          <p:cNvPr id="6" name="Text Placeholder 7">
            <a:extLst>
              <a:ext uri="{FF2B5EF4-FFF2-40B4-BE49-F238E27FC236}">
                <a16:creationId xmlns:a16="http://schemas.microsoft.com/office/drawing/2014/main" id="{3FB13FB4-2B1D-552C-5725-16BFAD1D5B5F}"/>
              </a:ext>
            </a:extLst>
          </p:cNvPr>
          <p:cNvSpPr>
            <a:spLocks noGrp="1"/>
          </p:cNvSpPr>
          <p:nvPr>
            <p:ph type="body" sz="quarter" idx="14"/>
          </p:nvPr>
        </p:nvSpPr>
        <p:spPr>
          <a:xfrm>
            <a:off x="6553200" y="6443663"/>
            <a:ext cx="5524500" cy="238125"/>
          </a:xfrm>
        </p:spPr>
        <p:txBody>
          <a:bodyPr/>
          <a:lstStyle/>
          <a:p>
            <a:r>
              <a:rPr lang="en-US" dirty="0"/>
              <a:t>Rini BI. ESMO 2024, abs.LBA74 (data from oral presentation included)</a:t>
            </a:r>
          </a:p>
          <a:p>
            <a:endParaRPr lang="en-US" dirty="0"/>
          </a:p>
        </p:txBody>
      </p:sp>
    </p:spTree>
    <p:extLst>
      <p:ext uri="{BB962C8B-B14F-4D97-AF65-F5344CB8AC3E}">
        <p14:creationId xmlns:p14="http://schemas.microsoft.com/office/powerpoint/2010/main" val="1206041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7F0021C-020E-4A15-B7F5-5BBC379BBFA8}"/>
              </a:ext>
            </a:extLst>
          </p:cNvPr>
          <p:cNvGraphicFramePr>
            <a:graphicFrameLocks noGrp="1"/>
          </p:cNvGraphicFramePr>
          <p:nvPr>
            <p:ph sz="quarter" idx="10"/>
            <p:extLst>
              <p:ext uri="{D42A27DB-BD31-4B8C-83A1-F6EECF244321}">
                <p14:modId xmlns:p14="http://schemas.microsoft.com/office/powerpoint/2010/main" val="3100510242"/>
              </p:ext>
            </p:extLst>
          </p:nvPr>
        </p:nvGraphicFramePr>
        <p:xfrm>
          <a:off x="431800" y="1063625"/>
          <a:ext cx="10921999" cy="3683000"/>
        </p:xfrm>
        <a:graphic>
          <a:graphicData uri="http://schemas.openxmlformats.org/drawingml/2006/table">
            <a:tbl>
              <a:tblPr firstRow="1">
                <a:tableStyleId>{793D81CF-94F2-401A-BA57-92F5A7B2D0C5}</a:tableStyleId>
              </a:tblPr>
              <a:tblGrid>
                <a:gridCol w="3067304">
                  <a:extLst>
                    <a:ext uri="{9D8B030D-6E8A-4147-A177-3AD203B41FA5}">
                      <a16:colId xmlns:a16="http://schemas.microsoft.com/office/drawing/2014/main" val="3464311625"/>
                    </a:ext>
                  </a:extLst>
                </a:gridCol>
                <a:gridCol w="2633472">
                  <a:extLst>
                    <a:ext uri="{9D8B030D-6E8A-4147-A177-3AD203B41FA5}">
                      <a16:colId xmlns:a16="http://schemas.microsoft.com/office/drawing/2014/main" val="1031311997"/>
                    </a:ext>
                  </a:extLst>
                </a:gridCol>
                <a:gridCol w="2743200">
                  <a:extLst>
                    <a:ext uri="{9D8B030D-6E8A-4147-A177-3AD203B41FA5}">
                      <a16:colId xmlns:a16="http://schemas.microsoft.com/office/drawing/2014/main" val="2052708704"/>
                    </a:ext>
                  </a:extLst>
                </a:gridCol>
                <a:gridCol w="2478023">
                  <a:extLst>
                    <a:ext uri="{9D8B030D-6E8A-4147-A177-3AD203B41FA5}">
                      <a16:colId xmlns:a16="http://schemas.microsoft.com/office/drawing/2014/main" val="2869780169"/>
                    </a:ext>
                  </a:extLst>
                </a:gridCol>
              </a:tblGrid>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ADR</a:t>
                      </a:r>
                    </a:p>
                  </a:txBody>
                  <a:tcPr anchor="ctr"/>
                </a:tc>
                <a:tc>
                  <a:txBody>
                    <a:bodyPr/>
                    <a:lstStyle/>
                    <a:p>
                      <a:pPr algn="ctr"/>
                      <a:r>
                        <a:rPr lang="en-US" dirty="0"/>
                        <a:t>Incidence (%)</a:t>
                      </a:r>
                    </a:p>
                  </a:txBody>
                  <a:tcPr anchor="ctr">
                    <a:solidFill>
                      <a:schemeClr val="tx1"/>
                    </a:solidFill>
                  </a:tcPr>
                </a:tc>
                <a:tc>
                  <a:txBody>
                    <a:bodyPr/>
                    <a:lstStyle/>
                    <a:p>
                      <a:pPr algn="ctr"/>
                      <a:r>
                        <a:rPr lang="en-GB" dirty="0"/>
                        <a:t>Time to 1</a:t>
                      </a:r>
                      <a:r>
                        <a:rPr lang="en-GB" baseline="30000" dirty="0"/>
                        <a:t>st</a:t>
                      </a:r>
                      <a:r>
                        <a:rPr lang="en-GB" dirty="0"/>
                        <a:t> onset (</a:t>
                      </a:r>
                      <a:r>
                        <a:rPr lang="en-GB" dirty="0" err="1"/>
                        <a:t>mo</a:t>
                      </a:r>
                      <a:r>
                        <a:rPr lang="en-GB" dirty="0"/>
                        <a:t>)</a:t>
                      </a:r>
                      <a:endParaRPr lang="en-US" dirty="0"/>
                    </a:p>
                  </a:txBody>
                  <a:tcPr anchor="ctr">
                    <a:solidFill>
                      <a:schemeClr val="tx1"/>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t>Duration (</a:t>
                      </a:r>
                      <a:r>
                        <a:rPr lang="en-US" dirty="0" err="1"/>
                        <a:t>mo</a:t>
                      </a:r>
                      <a:r>
                        <a:rPr lang="en-US" dirty="0"/>
                        <a:t>)</a:t>
                      </a:r>
                    </a:p>
                  </a:txBody>
                  <a:tcPr anchor="ctr">
                    <a:solidFill>
                      <a:schemeClr val="tx1"/>
                    </a:solidFill>
                  </a:tcPr>
                </a:tc>
                <a:extLst>
                  <a:ext uri="{0D108BD9-81ED-4DB2-BD59-A6C34878D82A}">
                    <a16:rowId xmlns:a16="http://schemas.microsoft.com/office/drawing/2014/main" val="4284038434"/>
                  </a:ext>
                </a:extLst>
              </a:tr>
              <a:tr h="370840">
                <a:tc>
                  <a:txBody>
                    <a:bodyPr/>
                    <a:lstStyle/>
                    <a:p>
                      <a:r>
                        <a:rPr lang="en-GB" dirty="0">
                          <a:solidFill>
                            <a:schemeClr val="tx1"/>
                          </a:solidFill>
                        </a:rPr>
                        <a:t>Anaemia</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4.6</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284948373"/>
                  </a:ext>
                </a:extLst>
              </a:tr>
              <a:tr h="370840">
                <a:tc>
                  <a:txBody>
                    <a:bodyPr/>
                    <a:lstStyle/>
                    <a:p>
                      <a:r>
                        <a:rPr lang="en-GB" dirty="0">
                          <a:solidFill>
                            <a:schemeClr val="tx1"/>
                          </a:solidFill>
                        </a:rPr>
                        <a:t>Hypoxia</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0.5</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367475978"/>
                  </a:ext>
                </a:extLst>
              </a:tr>
              <a:tr h="370840">
                <a:tc>
                  <a:txBody>
                    <a:bodyPr/>
                    <a:lstStyle/>
                    <a:p>
                      <a:r>
                        <a:rPr lang="en-GB" dirty="0">
                          <a:solidFill>
                            <a:schemeClr val="tx1"/>
                          </a:solidFill>
                        </a:rPr>
                        <a:t>Dizziness</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1.1</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850300984"/>
                  </a:ext>
                </a:extLst>
              </a:tr>
              <a:tr h="370840">
                <a:tc>
                  <a:txBody>
                    <a:bodyPr/>
                    <a:lstStyle/>
                    <a:p>
                      <a:r>
                        <a:rPr lang="en-GB" dirty="0">
                          <a:solidFill>
                            <a:schemeClr val="tx1"/>
                          </a:solidFill>
                        </a:rPr>
                        <a:t>Dyspnoea</a:t>
                      </a: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3.3</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587681374"/>
                  </a:ext>
                </a:extLst>
              </a:tr>
              <a:tr h="370840">
                <a:tc>
                  <a:txBody>
                    <a:bodyPr/>
                    <a:lstStyle/>
                    <a:p>
                      <a:r>
                        <a:rPr lang="en-GB" dirty="0">
                          <a:solidFill>
                            <a:schemeClr val="tx1"/>
                          </a:solidFill>
                        </a:rPr>
                        <a:t>Fatigue</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NR</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422534976"/>
                  </a:ext>
                </a:extLst>
              </a:tr>
              <a:tr h="370840">
                <a:tc>
                  <a:txBody>
                    <a:bodyPr/>
                    <a:lstStyle/>
                    <a:p>
                      <a:r>
                        <a:rPr lang="en-GB" dirty="0">
                          <a:solidFill>
                            <a:schemeClr val="tx1"/>
                          </a:solidFill>
                        </a:rPr>
                        <a:t>Nausea</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1.2</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573861122"/>
                  </a:ext>
                </a:extLst>
              </a:tr>
              <a:tr h="370840">
                <a:tc>
                  <a:txBody>
                    <a:bodyPr/>
                    <a:lstStyle/>
                    <a:p>
                      <a:r>
                        <a:rPr lang="en-GB" dirty="0">
                          <a:solidFill>
                            <a:schemeClr val="tx1"/>
                          </a:solidFill>
                        </a:rPr>
                        <a:t>Increased weight</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50000"/>
                        </a:lnSpc>
                      </a:pPr>
                      <a:r>
                        <a:rPr lang="en-US" dirty="0"/>
                        <a:t>16.6</a:t>
                      </a:r>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687137126"/>
                  </a:ext>
                </a:extLst>
              </a:tr>
            </a:tbl>
          </a:graphicData>
        </a:graphic>
      </p:graphicFrame>
      <p:sp>
        <p:nvSpPr>
          <p:cNvPr id="4" name="Title 3">
            <a:extLst>
              <a:ext uri="{FF2B5EF4-FFF2-40B4-BE49-F238E27FC236}">
                <a16:creationId xmlns:a16="http://schemas.microsoft.com/office/drawing/2014/main" id="{8F2A622B-7387-43C3-A384-1399CD4ED2E8}"/>
              </a:ext>
            </a:extLst>
          </p:cNvPr>
          <p:cNvSpPr>
            <a:spLocks noGrp="1"/>
          </p:cNvSpPr>
          <p:nvPr>
            <p:ph type="title"/>
          </p:nvPr>
        </p:nvSpPr>
        <p:spPr/>
        <p:txBody>
          <a:bodyPr/>
          <a:lstStyle/>
          <a:p>
            <a:r>
              <a:rPr kumimoji="0" lang="en-GB" sz="3600" b="1" i="0" u="none" strike="noStrike" kern="1200" cap="none" spc="0" normalizeH="0" baseline="0" noProof="0" dirty="0">
                <a:ln>
                  <a:noFill/>
                </a:ln>
                <a:solidFill>
                  <a:srgbClr val="415665"/>
                </a:solidFill>
                <a:effectLst/>
                <a:uLnTx/>
                <a:uFillTx/>
                <a:latin typeface="Calibri Light" panose="020F0302020204030204"/>
                <a:ea typeface="+mj-ea"/>
                <a:cs typeface="+mj-cs"/>
              </a:rPr>
              <a:t>Most common adverse drug reactions (ADR) to belzutifan</a:t>
            </a:r>
            <a:endParaRPr lang="en-GB" dirty="0"/>
          </a:p>
        </p:txBody>
      </p:sp>
      <p:sp>
        <p:nvSpPr>
          <p:cNvPr id="6" name="Text Placeholder 7">
            <a:extLst>
              <a:ext uri="{FF2B5EF4-FFF2-40B4-BE49-F238E27FC236}">
                <a16:creationId xmlns:a16="http://schemas.microsoft.com/office/drawing/2014/main" id="{A93E308E-2FA0-1361-0CB6-ABCED73036CB}"/>
              </a:ext>
            </a:extLst>
          </p:cNvPr>
          <p:cNvSpPr>
            <a:spLocks noGrp="1"/>
          </p:cNvSpPr>
          <p:nvPr>
            <p:ph type="body" sz="quarter" idx="14"/>
          </p:nvPr>
        </p:nvSpPr>
        <p:spPr>
          <a:xfrm>
            <a:off x="6552811" y="6444138"/>
            <a:ext cx="5524111" cy="237196"/>
          </a:xfrm>
        </p:spPr>
        <p:txBody>
          <a:bodyPr/>
          <a:lstStyle/>
          <a:p>
            <a:r>
              <a:rPr lang="en-US" dirty="0"/>
              <a:t>Rini BI. ESMO 2024, abs.LBA74 (data from oral presentation included)</a:t>
            </a:r>
          </a:p>
          <a:p>
            <a:endParaRPr lang="en-US" dirty="0"/>
          </a:p>
        </p:txBody>
      </p:sp>
      <p:sp>
        <p:nvSpPr>
          <p:cNvPr id="8" name="TextBox 7">
            <a:extLst>
              <a:ext uri="{FF2B5EF4-FFF2-40B4-BE49-F238E27FC236}">
                <a16:creationId xmlns:a16="http://schemas.microsoft.com/office/drawing/2014/main" id="{D1649B1D-BF3C-F3A3-9075-C40DB5B54EA8}"/>
              </a:ext>
            </a:extLst>
          </p:cNvPr>
          <p:cNvSpPr txBox="1"/>
          <p:nvPr/>
        </p:nvSpPr>
        <p:spPr>
          <a:xfrm>
            <a:off x="345303" y="4853283"/>
            <a:ext cx="1600053" cy="338554"/>
          </a:xfrm>
          <a:prstGeom prst="rect">
            <a:avLst/>
          </a:prstGeom>
          <a:noFill/>
        </p:spPr>
        <p:txBody>
          <a:bodyPr wrap="none" rtlCol="0">
            <a:spAutoFit/>
          </a:bodyPr>
          <a:lstStyle/>
          <a:p>
            <a:r>
              <a:rPr lang="en-US" sz="1600" dirty="0"/>
              <a:t>NR: not reported</a:t>
            </a:r>
            <a:endParaRPr lang="en-GB" sz="1600" dirty="0"/>
          </a:p>
        </p:txBody>
      </p:sp>
    </p:spTree>
    <p:extLst>
      <p:ext uri="{BB962C8B-B14F-4D97-AF65-F5344CB8AC3E}">
        <p14:creationId xmlns:p14="http://schemas.microsoft.com/office/powerpoint/2010/main" val="217457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6A17D9-8088-4374-B320-1D066B5E7A72}"/>
              </a:ext>
            </a:extLst>
          </p:cNvPr>
          <p:cNvSpPr>
            <a:spLocks noGrp="1"/>
          </p:cNvSpPr>
          <p:nvPr>
            <p:ph sz="quarter" idx="10"/>
          </p:nvPr>
        </p:nvSpPr>
        <p:spPr/>
        <p:txBody>
          <a:bodyPr>
            <a:normAutofit lnSpcReduction="10000"/>
          </a:bodyPr>
          <a:lstStyle/>
          <a:p>
            <a:r>
              <a:rPr lang="en-GB" sz="2400" dirty="0"/>
              <a:t>These slides may not be published or posted online without permission from the publisher </a:t>
            </a:r>
            <a:r>
              <a:rPr lang="en-GB" sz="2400" dirty="0" err="1"/>
              <a:t>e-hims</a:t>
            </a:r>
            <a:r>
              <a:rPr lang="en-GB" sz="2400" dirty="0"/>
              <a:t> (can be requested by email </a:t>
            </a:r>
            <a:r>
              <a:rPr lang="en-GB" sz="2400" dirty="0">
                <a:hlinkClick r:id="rId2"/>
              </a:rPr>
              <a:t>info@e-hims.com</a:t>
            </a:r>
            <a:r>
              <a:rPr lang="en-GB" sz="2400" dirty="0"/>
              <a:t>).</a:t>
            </a:r>
          </a:p>
          <a:p>
            <a:endParaRPr lang="en-GB" sz="2400" dirty="0"/>
          </a:p>
          <a:p>
            <a:r>
              <a:rPr lang="en-GB" sz="2400" dirty="0"/>
              <a:t>When using our slides, please retain the source attribution  </a:t>
            </a:r>
            <a:br>
              <a:rPr lang="en-GB" sz="2400" dirty="0"/>
            </a:br>
            <a:r>
              <a:rPr lang="en-GB" sz="2400" dirty="0"/>
              <a:t>and/or refer to ISSECAM Forum GU Oncology.</a:t>
            </a:r>
          </a:p>
          <a:p>
            <a:endParaRPr lang="en-GB" sz="2400" dirty="0"/>
          </a:p>
          <a:p>
            <a:r>
              <a:rPr lang="en-GB" sz="2400" dirty="0"/>
              <a:t>The information on the slides included is not intended to replace professional guidelines or established clinical practice.</a:t>
            </a:r>
          </a:p>
          <a:p>
            <a:endParaRPr lang="en-GB" sz="2400" dirty="0"/>
          </a:p>
          <a:p>
            <a:r>
              <a:rPr lang="en-GB" sz="2400" dirty="0"/>
              <a:t>Concerning medical treatment options, the approved summary of product characteristics should be used for guidance.</a:t>
            </a:r>
          </a:p>
          <a:p>
            <a:endParaRPr lang="en-GB" sz="2400" dirty="0"/>
          </a:p>
          <a:p>
            <a:r>
              <a:rPr lang="en-GB" sz="2400"/>
              <a:t>This independent medical education programme is financially supported by Ipsen.</a:t>
            </a:r>
          </a:p>
        </p:txBody>
      </p:sp>
      <p:sp>
        <p:nvSpPr>
          <p:cNvPr id="3" name="Title 2">
            <a:extLst>
              <a:ext uri="{FF2B5EF4-FFF2-40B4-BE49-F238E27FC236}">
                <a16:creationId xmlns:a16="http://schemas.microsoft.com/office/drawing/2014/main" id="{E7334717-8AA2-4C5A-8E84-70C8CC747C9C}"/>
              </a:ext>
            </a:extLst>
          </p:cNvPr>
          <p:cNvSpPr>
            <a:spLocks noGrp="1"/>
          </p:cNvSpPr>
          <p:nvPr>
            <p:ph type="title"/>
          </p:nvPr>
        </p:nvSpPr>
        <p:spPr/>
        <p:txBody>
          <a:bodyPr/>
          <a:lstStyle/>
          <a:p>
            <a:r>
              <a:rPr lang="nl-BE" dirty="0"/>
              <a:t>Disclaimer </a:t>
            </a:r>
            <a:r>
              <a:rPr lang="nl-BE" dirty="0" err="1"/>
              <a:t>Issecam</a:t>
            </a:r>
            <a:endParaRPr lang="en-GB" dirty="0"/>
          </a:p>
        </p:txBody>
      </p:sp>
      <p:sp>
        <p:nvSpPr>
          <p:cNvPr id="4" name="Text Placeholder 3">
            <a:extLst>
              <a:ext uri="{FF2B5EF4-FFF2-40B4-BE49-F238E27FC236}">
                <a16:creationId xmlns:a16="http://schemas.microsoft.com/office/drawing/2014/main" id="{6B3ADD96-CB1D-4948-AD22-0A246B9B5A4F}"/>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7101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Is </a:t>
            </a:r>
            <a:r>
              <a:rPr lang="en-GB" dirty="0" err="1"/>
              <a:t>belzutifan</a:t>
            </a:r>
            <a:r>
              <a:rPr lang="en-GB" dirty="0"/>
              <a:t> showing sustained clinical benefits at final analysis in pretreated patients with advanced RCC?</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err="1"/>
              <a:t>Belzutifan</a:t>
            </a:r>
            <a:r>
              <a:rPr lang="en-GB" dirty="0"/>
              <a:t> continued to show PFS and ORR benefits vs </a:t>
            </a:r>
            <a:r>
              <a:rPr lang="en-GB" dirty="0" err="1"/>
              <a:t>everolimus</a:t>
            </a:r>
            <a:r>
              <a:rPr lang="en-GB" dirty="0"/>
              <a:t>, but does not improve OS. </a:t>
            </a:r>
          </a:p>
          <a:p>
            <a:r>
              <a:rPr lang="en-GB" dirty="0"/>
              <a:t>Final analysis supports </a:t>
            </a:r>
            <a:r>
              <a:rPr lang="en-GB" dirty="0" err="1"/>
              <a:t>belzutifan</a:t>
            </a:r>
            <a:r>
              <a:rPr lang="en-GB" dirty="0"/>
              <a:t> as a </a:t>
            </a:r>
            <a:r>
              <a:rPr lang="en-GB" dirty="0" err="1"/>
              <a:t>tx</a:t>
            </a:r>
            <a:r>
              <a:rPr lang="en-GB" dirty="0"/>
              <a:t> option in pretreated pts with advanced RCC. </a:t>
            </a:r>
          </a:p>
        </p:txBody>
      </p:sp>
    </p:spTree>
    <p:extLst>
      <p:ext uri="{BB962C8B-B14F-4D97-AF65-F5344CB8AC3E}">
        <p14:creationId xmlns:p14="http://schemas.microsoft.com/office/powerpoint/2010/main" val="90323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lstStyle/>
          <a:p>
            <a:r>
              <a:rPr lang="en-GB" dirty="0"/>
              <a:t>Prospective randomised phase II trial of ipilimumab/nivolumab vs standard of care in non-clear-cell renal cell cancer: results of the SUNNIFORECAST trial</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a:t>Bergmann L. </a:t>
            </a:r>
            <a:r>
              <a:rPr lang="en-US" dirty="0"/>
              <a:t>Ann Oncol 2024;35(Suppl 2):1-72</a:t>
            </a:r>
            <a:r>
              <a:rPr lang="en-GB" dirty="0"/>
              <a:t>(abs.LBA75)</a:t>
            </a:r>
          </a:p>
        </p:txBody>
      </p:sp>
    </p:spTree>
    <p:extLst>
      <p:ext uri="{BB962C8B-B14F-4D97-AF65-F5344CB8AC3E}">
        <p14:creationId xmlns:p14="http://schemas.microsoft.com/office/powerpoint/2010/main" val="3857698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lstStyle/>
          <a:p>
            <a:r>
              <a:rPr lang="en-GB" dirty="0"/>
              <a:t>Is NIVO+IPI efficient in metastatic non-</a:t>
            </a:r>
            <a:r>
              <a:rPr lang="en-GB" dirty="0" err="1"/>
              <a:t>ccRCC</a:t>
            </a:r>
            <a:r>
              <a:rPr lang="en-GB" dirty="0"/>
              <a:t>?</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50" y="4471129"/>
            <a:ext cx="10809165" cy="1500187"/>
          </a:xfrm>
        </p:spPr>
        <p:txBody>
          <a:bodyPr>
            <a:noAutofit/>
          </a:bodyPr>
          <a:lstStyle/>
          <a:p>
            <a:r>
              <a:rPr lang="en-GB" sz="2200" dirty="0"/>
              <a:t>Non-</a:t>
            </a:r>
            <a:r>
              <a:rPr lang="en-GB" sz="2200" dirty="0" err="1"/>
              <a:t>ccRCC</a:t>
            </a:r>
            <a:r>
              <a:rPr lang="en-GB" sz="2200" dirty="0"/>
              <a:t> is a rare and heterogenous group of &gt;20 histologically and molecularly different cancers</a:t>
            </a:r>
          </a:p>
          <a:p>
            <a:r>
              <a:rPr lang="en-GB" sz="2200" dirty="0"/>
              <a:t>The ESMO guidelines recommend CABO as preferred 1</a:t>
            </a:r>
            <a:r>
              <a:rPr lang="en-GB" sz="2200" baseline="30000" dirty="0"/>
              <a:t>st</a:t>
            </a:r>
            <a:r>
              <a:rPr lang="en-GB" sz="2200" dirty="0"/>
              <a:t> line option for pts with papillary metastatic RCC; NIVO+IPI is one of the options for pts with metastatic non-</a:t>
            </a:r>
            <a:r>
              <a:rPr lang="en-GB" sz="2200" dirty="0" err="1"/>
              <a:t>ccRCC</a:t>
            </a:r>
            <a:r>
              <a:rPr lang="en-GB" sz="2200" dirty="0"/>
              <a:t>, non-papillary RCC and predominantly </a:t>
            </a:r>
            <a:r>
              <a:rPr lang="en-GB" sz="2200" dirty="0" err="1"/>
              <a:t>sarcomatoid</a:t>
            </a:r>
            <a:r>
              <a:rPr lang="en-GB" sz="2200" dirty="0"/>
              <a:t> RCC</a:t>
            </a:r>
          </a:p>
          <a:p>
            <a:endParaRPr lang="en-GB" dirty="0"/>
          </a:p>
          <a:p>
            <a:endParaRPr lang="en-GB" dirty="0"/>
          </a:p>
        </p:txBody>
      </p:sp>
    </p:spTree>
    <p:extLst>
      <p:ext uri="{BB962C8B-B14F-4D97-AF65-F5344CB8AC3E}">
        <p14:creationId xmlns:p14="http://schemas.microsoft.com/office/powerpoint/2010/main" val="289124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a:xfrm>
            <a:off x="431800" y="5133276"/>
            <a:ext cx="11334750" cy="1181539"/>
          </a:xfrm>
        </p:spPr>
        <p:txBody>
          <a:bodyPr>
            <a:noAutofit/>
          </a:bodyPr>
          <a:lstStyle/>
          <a:p>
            <a:r>
              <a:rPr lang="en-US" sz="1800" dirty="0"/>
              <a:t>*</a:t>
            </a:r>
            <a:r>
              <a:rPr lang="pl-PL" sz="1800" dirty="0"/>
              <a:t>N=143</a:t>
            </a:r>
            <a:r>
              <a:rPr lang="en-GB" sz="1800" dirty="0"/>
              <a:t> pts received SOC: </a:t>
            </a:r>
            <a:r>
              <a:rPr lang="pl-PL" sz="1800" dirty="0"/>
              <a:t>124 TKI</a:t>
            </a:r>
            <a:r>
              <a:rPr lang="en-GB" sz="1800" dirty="0"/>
              <a:t>; </a:t>
            </a:r>
            <a:r>
              <a:rPr lang="pl-PL" sz="1800" dirty="0"/>
              <a:t>17 ICI+TKI</a:t>
            </a:r>
            <a:r>
              <a:rPr lang="en-GB" sz="1800" dirty="0"/>
              <a:t>; </a:t>
            </a:r>
            <a:r>
              <a:rPr lang="pl-PL" sz="1800" dirty="0"/>
              <a:t>2 Other</a:t>
            </a:r>
            <a:endParaRPr lang="en-GB" sz="1800" dirty="0"/>
          </a:p>
          <a:p>
            <a:endParaRPr lang="en-US" sz="1800"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en-GB" sz="3200" dirty="0"/>
              <a:t>SUNNIFORECAST: investigator-driven, multinational, phase II trial</a:t>
            </a:r>
          </a:p>
        </p:txBody>
      </p:sp>
      <p:sp>
        <p:nvSpPr>
          <p:cNvPr id="7" name="TextBox 6">
            <a:extLst>
              <a:ext uri="{FF2B5EF4-FFF2-40B4-BE49-F238E27FC236}">
                <a16:creationId xmlns:a16="http://schemas.microsoft.com/office/drawing/2014/main" id="{268CBCB8-937A-4E65-BBFD-148A17A7F8A1}"/>
              </a:ext>
            </a:extLst>
          </p:cNvPr>
          <p:cNvSpPr txBox="1"/>
          <p:nvPr/>
        </p:nvSpPr>
        <p:spPr>
          <a:xfrm>
            <a:off x="3677219" y="4094768"/>
            <a:ext cx="41529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Stratification factors: </a:t>
            </a:r>
            <a:r>
              <a:rPr kumimoji="0" lang="en-GB" sz="1800" i="0" u="none" strike="noStrike" kern="1200" cap="none" spc="0" normalizeH="0" baseline="0" noProof="0" dirty="0">
                <a:ln>
                  <a:noFill/>
                </a:ln>
                <a:solidFill>
                  <a:srgbClr val="415665"/>
                </a:solidFill>
                <a:effectLst/>
                <a:uLnTx/>
                <a:uFillTx/>
                <a:latin typeface="Calibri" panose="020F0502020204030204"/>
                <a:ea typeface="+mn-ea"/>
                <a:cs typeface="+mn-cs"/>
              </a:rPr>
              <a:t>Histology (papillary vs non-papillary),</a:t>
            </a: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IMDC risk score</a:t>
            </a:r>
          </a:p>
        </p:txBody>
      </p:sp>
      <p:sp>
        <p:nvSpPr>
          <p:cNvPr id="8" name="Rectangle 7">
            <a:extLst>
              <a:ext uri="{FF2B5EF4-FFF2-40B4-BE49-F238E27FC236}">
                <a16:creationId xmlns:a16="http://schemas.microsoft.com/office/drawing/2014/main" id="{F6D7C7D7-FBE9-4A8E-86A7-85A8E4ED2CDF}"/>
              </a:ext>
            </a:extLst>
          </p:cNvPr>
          <p:cNvSpPr/>
          <p:nvPr/>
        </p:nvSpPr>
        <p:spPr>
          <a:xfrm>
            <a:off x="3827844" y="2388430"/>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5607176" y="1511939"/>
            <a:ext cx="2685512" cy="600605"/>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N</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IVO</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(3 mg/kg</a:t>
            </a:r>
            <a:r>
              <a:rPr lang="en-GB" dirty="0">
                <a:solidFill>
                  <a:srgbClr val="FFFFFF"/>
                </a:solidFill>
                <a:latin typeface="Calibri" panose="020F0502020204030204"/>
              </a:rPr>
              <a:t> iv</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a:t>
            </a:r>
            <a:r>
              <a:rPr lang="en-GB" dirty="0">
                <a:solidFill>
                  <a:srgbClr val="FFFFFF"/>
                </a:solidFill>
                <a:latin typeface="Calibri" panose="020F0502020204030204"/>
              </a:rPr>
              <a:t> </a:t>
            </a:r>
            <a:r>
              <a:rPr lang="en-GB" b="1" dirty="0">
                <a:solidFill>
                  <a:srgbClr val="FFFFFF"/>
                </a:solidFill>
                <a:latin typeface="Calibri" panose="020F0502020204030204"/>
              </a:rPr>
              <a:t>IPI</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(1 mg/kg iv, q3w 4x)</a:t>
            </a: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507831" y="1812242"/>
            <a:ext cx="1099345" cy="8985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507831" y="2710815"/>
            <a:ext cx="1074103" cy="10562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687321" y="1428826"/>
            <a:ext cx="3089857" cy="331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15665"/>
                </a:solidFill>
                <a:latin typeface="Calibri" panose="020F0502020204030204"/>
              </a:rPr>
              <a:t>P</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rimary</a:t>
            </a:r>
            <a:endPar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 rate at 12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mo</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415665"/>
                </a:solidFill>
                <a:latin typeface="Calibri" panose="020F0502020204030204"/>
              </a:rPr>
              <a:t>Key s</a:t>
            </a:r>
            <a:r>
              <a:rPr kumimoji="0" lang="en-GB" sz="1800" b="1" i="0" u="none" strike="noStrike" kern="1200" cap="none" spc="0" normalizeH="0" baseline="0" noProof="0" dirty="0" err="1">
                <a:ln>
                  <a:noFill/>
                </a:ln>
                <a:solidFill>
                  <a:srgbClr val="415665"/>
                </a:solidFill>
                <a:effectLst/>
                <a:uLnTx/>
                <a:uFillTx/>
                <a:latin typeface="Calibri" panose="020F0502020204030204"/>
                <a:ea typeface="+mn-ea"/>
                <a:cs typeface="+mn-cs"/>
              </a:rPr>
              <a:t>econdary</a:t>
            </a:r>
            <a:endPar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OS rate at 6 and 18 </a:t>
            </a:r>
            <a:r>
              <a:rPr lang="en-GB" dirty="0" err="1">
                <a:solidFill>
                  <a:srgbClr val="415665"/>
                </a:solidFill>
                <a:latin typeface="Calibri" panose="020F0502020204030204"/>
              </a:rPr>
              <a:t>mo</a:t>
            </a:r>
            <a:endParaRPr lang="en-GB" dirty="0">
              <a:solidFill>
                <a:srgbClr val="415665"/>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TTP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QoL</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CF8FAA9-1885-4C5B-AA49-6876CB6261DA}"/>
              </a:ext>
            </a:extLst>
          </p:cNvPr>
          <p:cNvSpPr/>
          <p:nvPr/>
        </p:nvSpPr>
        <p:spPr>
          <a:xfrm>
            <a:off x="5581934" y="3490694"/>
            <a:ext cx="2685512" cy="552839"/>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SOC*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8" y="1084198"/>
            <a:ext cx="4900316" cy="3446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650746" y="1084198"/>
            <a:ext cx="2948136" cy="344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670604" y="1430446"/>
            <a:ext cx="3006614"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Locally advanced or metastatic non-</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ccRCC</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(&gt;50% non-cc component)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No prior systemic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lang="en-GB" dirty="0">
                <a:solidFill>
                  <a:srgbClr val="415665"/>
                </a:solidFill>
                <a:latin typeface="Calibri" panose="020F0502020204030204"/>
              </a:rPr>
              <a:t> for RCC</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KPS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Tumour sample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Measurable disease (RECIST v1.1)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No active CNS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mets</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9904A97-C168-84B6-901F-C32F6DBB13A3}"/>
              </a:ext>
            </a:extLst>
          </p:cNvPr>
          <p:cNvSpPr txBox="1"/>
          <p:nvPr/>
        </p:nvSpPr>
        <p:spPr>
          <a:xfrm>
            <a:off x="3621274" y="3033199"/>
            <a:ext cx="109196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a:t>
            </a:r>
            <a:r>
              <a:rPr lang="en-GB" dirty="0">
                <a:solidFill>
                  <a:srgbClr val="415665"/>
                </a:solidFill>
                <a:latin typeface="Calibri" panose="020F0502020204030204"/>
              </a:rPr>
              <a:t>306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a:t>
            </a:r>
            <a:r>
              <a:rPr kumimoji="0" lang="en-GB" sz="1800" b="0" i="1" u="none" strike="noStrike" kern="1200" cap="none" spc="0" normalizeH="0" baseline="0" noProof="0" dirty="0">
                <a:ln>
                  <a:noFill/>
                </a:ln>
                <a:solidFill>
                  <a:srgbClr val="415665"/>
                </a:solidFill>
                <a:effectLst/>
                <a:uLnTx/>
                <a:uFillTx/>
                <a:latin typeface="Calibri" panose="020F0502020204030204"/>
                <a:ea typeface="+mn-ea"/>
                <a:cs typeface="+mn-cs"/>
              </a:rPr>
              <a:t>planned</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9" name="Text Placeholder 4">
            <a:extLst>
              <a:ext uri="{FF2B5EF4-FFF2-40B4-BE49-F238E27FC236}">
                <a16:creationId xmlns:a16="http://schemas.microsoft.com/office/drawing/2014/main" id="{C141E523-DE77-9CB8-E383-13A77974B2C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
        <p:nvSpPr>
          <p:cNvPr id="22" name="TextBox 21">
            <a:extLst>
              <a:ext uri="{FF2B5EF4-FFF2-40B4-BE49-F238E27FC236}">
                <a16:creationId xmlns:a16="http://schemas.microsoft.com/office/drawing/2014/main" id="{87A60065-3D49-7469-FA8A-84095F24E507}"/>
              </a:ext>
            </a:extLst>
          </p:cNvPr>
          <p:cNvSpPr txBox="1"/>
          <p:nvPr/>
        </p:nvSpPr>
        <p:spPr>
          <a:xfrm>
            <a:off x="9951061" y="4544151"/>
            <a:ext cx="19690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415665"/>
                </a:solidFill>
                <a:latin typeface="Calibri" panose="020F0502020204030204"/>
              </a:rPr>
              <a:t>TTP</a:t>
            </a: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 time to progression</a:t>
            </a:r>
          </a:p>
        </p:txBody>
      </p:sp>
      <p:sp>
        <p:nvSpPr>
          <p:cNvPr id="10" name="Rectangle 9">
            <a:extLst>
              <a:ext uri="{FF2B5EF4-FFF2-40B4-BE49-F238E27FC236}">
                <a16:creationId xmlns:a16="http://schemas.microsoft.com/office/drawing/2014/main" id="{75C1A5D9-663C-3A55-DC82-2B9E25080564}"/>
              </a:ext>
            </a:extLst>
          </p:cNvPr>
          <p:cNvSpPr/>
          <p:nvPr/>
        </p:nvSpPr>
        <p:spPr>
          <a:xfrm>
            <a:off x="6027050" y="2341661"/>
            <a:ext cx="2240395" cy="817980"/>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N</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IVO</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FFFFFF"/>
                </a:solidFill>
                <a:effectLst/>
                <a:uLnTx/>
                <a:uFillTx/>
                <a:latin typeface="Calibri" panose="020F0502020204030204"/>
                <a:ea typeface="+mn-ea"/>
                <a:cs typeface="+mn-cs"/>
              </a:rPr>
              <a:t>(240 mg flat iv q2w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Calibri" panose="020F0502020204030204"/>
              </a:rPr>
              <a:t>480 mg flat IV q4w)</a:t>
            </a:r>
            <a:endParaRPr kumimoji="0" lang="en-GB" sz="180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B600A40-3BEC-7DCF-A4A4-966A25B2553C}"/>
              </a:ext>
            </a:extLst>
          </p:cNvPr>
          <p:cNvCxnSpPr>
            <a:cxnSpLocks/>
          </p:cNvCxnSpPr>
          <p:nvPr/>
        </p:nvCxnSpPr>
        <p:spPr>
          <a:xfrm flipH="1">
            <a:off x="6949440" y="2075968"/>
            <a:ext cx="492" cy="27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35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2636288051"/>
              </p:ext>
            </p:extLst>
          </p:nvPr>
        </p:nvGraphicFramePr>
        <p:xfrm>
          <a:off x="431799" y="1063625"/>
          <a:ext cx="10921999" cy="4920344"/>
        </p:xfrm>
        <a:graphic>
          <a:graphicData uri="http://schemas.openxmlformats.org/drawingml/2006/table">
            <a:tbl>
              <a:tblPr firstRow="1">
                <a:tableStyleId>{793D81CF-94F2-401A-BA57-92F5A7B2D0C5}</a:tableStyleId>
              </a:tblPr>
              <a:tblGrid>
                <a:gridCol w="4381358">
                  <a:extLst>
                    <a:ext uri="{9D8B030D-6E8A-4147-A177-3AD203B41FA5}">
                      <a16:colId xmlns:a16="http://schemas.microsoft.com/office/drawing/2014/main" val="3599562241"/>
                    </a:ext>
                  </a:extLst>
                </a:gridCol>
                <a:gridCol w="3184795">
                  <a:extLst>
                    <a:ext uri="{9D8B030D-6E8A-4147-A177-3AD203B41FA5}">
                      <a16:colId xmlns:a16="http://schemas.microsoft.com/office/drawing/2014/main" val="2827065904"/>
                    </a:ext>
                  </a:extLst>
                </a:gridCol>
                <a:gridCol w="3355846">
                  <a:extLst>
                    <a:ext uri="{9D8B030D-6E8A-4147-A177-3AD203B41FA5}">
                      <a16:colId xmlns:a16="http://schemas.microsoft.com/office/drawing/2014/main" val="1177774514"/>
                    </a:ext>
                  </a:extLst>
                </a:gridCol>
              </a:tblGrid>
              <a:tr h="597770">
                <a:tc>
                  <a:txBody>
                    <a:bodyPr/>
                    <a:lstStyle/>
                    <a:p>
                      <a:pPr>
                        <a:lnSpc>
                          <a:spcPct val="110000"/>
                        </a:lnSpc>
                      </a:pPr>
                      <a:endParaRPr lang="en-GB" dirty="0"/>
                    </a:p>
                  </a:txBody>
                  <a:tcPr/>
                </a:tc>
                <a:tc>
                  <a:txBody>
                    <a:bodyPr/>
                    <a:lstStyle/>
                    <a:p>
                      <a:pPr algn="ctr">
                        <a:lnSpc>
                          <a:spcPct val="110000"/>
                        </a:lnSpc>
                      </a:pPr>
                      <a:r>
                        <a:rPr lang="en-GB" b="1" dirty="0">
                          <a:solidFill>
                            <a:schemeClr val="bg1"/>
                          </a:solidFill>
                        </a:rPr>
                        <a:t>NIVO+IPI</a:t>
                      </a:r>
                    </a:p>
                    <a:p>
                      <a:pPr algn="ctr">
                        <a:lnSpc>
                          <a:spcPct val="110000"/>
                        </a:lnSpc>
                      </a:pPr>
                      <a:r>
                        <a:rPr lang="en-GB" b="1" dirty="0">
                          <a:solidFill>
                            <a:schemeClr val="bg1"/>
                          </a:solidFill>
                        </a:rPr>
                        <a:t>(N=157)</a:t>
                      </a:r>
                    </a:p>
                  </a:txBody>
                  <a:tcPr>
                    <a:solidFill>
                      <a:schemeClr val="accent1"/>
                    </a:solidFill>
                  </a:tcPr>
                </a:tc>
                <a:tc>
                  <a:txBody>
                    <a:bodyPr/>
                    <a:lstStyle/>
                    <a:p>
                      <a:pPr algn="ctr">
                        <a:lnSpc>
                          <a:spcPct val="110000"/>
                        </a:lnSpc>
                      </a:pPr>
                      <a:r>
                        <a:rPr lang="en-GB" b="1" dirty="0">
                          <a:solidFill>
                            <a:schemeClr val="bg1"/>
                          </a:solidFill>
                        </a:rPr>
                        <a:t>SOC</a:t>
                      </a:r>
                    </a:p>
                    <a:p>
                      <a:pPr algn="ctr">
                        <a:lnSpc>
                          <a:spcPct val="110000"/>
                        </a:lnSpc>
                      </a:pPr>
                      <a:r>
                        <a:rPr lang="en-GB" b="1" dirty="0">
                          <a:solidFill>
                            <a:schemeClr val="bg1"/>
                          </a:solidFill>
                        </a:rPr>
                        <a:t>(N=152)</a:t>
                      </a:r>
                    </a:p>
                  </a:txBody>
                  <a:tcPr>
                    <a:solidFill>
                      <a:schemeClr val="accent2"/>
                    </a:solidFill>
                  </a:tcPr>
                </a:tc>
                <a:extLst>
                  <a:ext uri="{0D108BD9-81ED-4DB2-BD59-A6C34878D82A}">
                    <a16:rowId xmlns:a16="http://schemas.microsoft.com/office/drawing/2014/main" val="3231569149"/>
                  </a:ext>
                </a:extLst>
              </a:tr>
              <a:tr h="332442">
                <a:tc>
                  <a:txBody>
                    <a:bodyPr/>
                    <a:lstStyle/>
                    <a:p>
                      <a:pPr>
                        <a:lnSpc>
                          <a:spcPct val="110000"/>
                        </a:lnSpc>
                      </a:pPr>
                      <a:r>
                        <a:rPr lang="en-GB" b="0" dirty="0"/>
                        <a:t>Median age (</a:t>
                      </a:r>
                      <a:r>
                        <a:rPr lang="en-GB" b="0" dirty="0" err="1"/>
                        <a:t>yr</a:t>
                      </a:r>
                      <a:r>
                        <a:rPr lang="en-GB" b="0" dirty="0"/>
                        <a:t>)</a:t>
                      </a:r>
                    </a:p>
                  </a:txBody>
                  <a:tcPr/>
                </a:tc>
                <a:tc>
                  <a:txBody>
                    <a:bodyPr/>
                    <a:lstStyle/>
                    <a:p>
                      <a:pPr algn="ctr">
                        <a:lnSpc>
                          <a:spcPct val="110000"/>
                        </a:lnSpc>
                      </a:pPr>
                      <a:r>
                        <a:rPr lang="en-US" dirty="0"/>
                        <a:t>61</a:t>
                      </a:r>
                      <a:endParaRPr lang="en-GB" dirty="0"/>
                    </a:p>
                  </a:txBody>
                  <a:tcPr>
                    <a:solidFill>
                      <a:schemeClr val="accent5">
                        <a:lumMod val="40000"/>
                        <a:lumOff val="60000"/>
                      </a:schemeClr>
                    </a:solidFill>
                  </a:tcPr>
                </a:tc>
                <a:tc>
                  <a:txBody>
                    <a:bodyPr/>
                    <a:lstStyle/>
                    <a:p>
                      <a:pPr algn="ctr">
                        <a:lnSpc>
                          <a:spcPct val="110000"/>
                        </a:lnSpc>
                      </a:pPr>
                      <a:r>
                        <a:rPr lang="en-US" dirty="0"/>
                        <a:t>64</a:t>
                      </a:r>
                      <a:endParaRPr lang="en-GB" dirty="0"/>
                    </a:p>
                  </a:txBody>
                  <a:tcPr>
                    <a:solidFill>
                      <a:schemeClr val="accent2">
                        <a:lumMod val="20000"/>
                        <a:lumOff val="80000"/>
                      </a:schemeClr>
                    </a:solidFill>
                  </a:tcPr>
                </a:tc>
                <a:extLst>
                  <a:ext uri="{0D108BD9-81ED-4DB2-BD59-A6C34878D82A}">
                    <a16:rowId xmlns:a16="http://schemas.microsoft.com/office/drawing/2014/main" val="1870254516"/>
                  </a:ext>
                </a:extLst>
              </a:tr>
              <a:tr h="332442">
                <a:tc>
                  <a:txBody>
                    <a:bodyPr/>
                    <a:lstStyle/>
                    <a:p>
                      <a:pPr>
                        <a:lnSpc>
                          <a:spcPct val="110000"/>
                        </a:lnSpc>
                      </a:pPr>
                      <a:r>
                        <a:rPr lang="en-GB" b="0" dirty="0"/>
                        <a:t>Male (%)</a:t>
                      </a:r>
                    </a:p>
                  </a:txBody>
                  <a:tcPr/>
                </a:tc>
                <a:tc>
                  <a:txBody>
                    <a:bodyPr/>
                    <a:lstStyle/>
                    <a:p>
                      <a:pPr algn="ctr">
                        <a:lnSpc>
                          <a:spcPct val="110000"/>
                        </a:lnSpc>
                      </a:pPr>
                      <a:r>
                        <a:rPr lang="en-US" dirty="0"/>
                        <a:t>71</a:t>
                      </a:r>
                      <a:endParaRPr lang="en-GB" dirty="0"/>
                    </a:p>
                  </a:txBody>
                  <a:tcPr>
                    <a:solidFill>
                      <a:schemeClr val="accent5">
                        <a:lumMod val="40000"/>
                        <a:lumOff val="60000"/>
                      </a:schemeClr>
                    </a:solidFill>
                  </a:tcPr>
                </a:tc>
                <a:tc>
                  <a:txBody>
                    <a:bodyPr/>
                    <a:lstStyle/>
                    <a:p>
                      <a:pPr algn="ctr">
                        <a:lnSpc>
                          <a:spcPct val="110000"/>
                        </a:lnSpc>
                      </a:pPr>
                      <a:r>
                        <a:rPr lang="en-US" dirty="0"/>
                        <a:t>70</a:t>
                      </a:r>
                      <a:endParaRPr lang="en-GB" dirty="0"/>
                    </a:p>
                  </a:txBody>
                  <a:tcPr>
                    <a:solidFill>
                      <a:schemeClr val="accent2">
                        <a:lumMod val="20000"/>
                        <a:lumOff val="80000"/>
                      </a:schemeClr>
                    </a:solidFill>
                  </a:tcPr>
                </a:tc>
                <a:extLst>
                  <a:ext uri="{0D108BD9-81ED-4DB2-BD59-A6C34878D82A}">
                    <a16:rowId xmlns:a16="http://schemas.microsoft.com/office/drawing/2014/main" val="4261367337"/>
                  </a:ext>
                </a:extLst>
              </a:tr>
              <a:tr h="332442">
                <a:tc>
                  <a:txBody>
                    <a:bodyPr/>
                    <a:lstStyle/>
                    <a:p>
                      <a:pPr>
                        <a:lnSpc>
                          <a:spcPct val="110000"/>
                        </a:lnSpc>
                      </a:pPr>
                      <a:r>
                        <a:rPr lang="en-GB" b="0" dirty="0"/>
                        <a:t>KPS ≥90 (%)</a:t>
                      </a:r>
                    </a:p>
                  </a:txBody>
                  <a:tcPr/>
                </a:tc>
                <a:tc>
                  <a:txBody>
                    <a:bodyPr/>
                    <a:lstStyle/>
                    <a:p>
                      <a:pPr algn="ctr">
                        <a:lnSpc>
                          <a:spcPct val="110000"/>
                        </a:lnSpc>
                      </a:pPr>
                      <a:r>
                        <a:rPr lang="en-US" dirty="0"/>
                        <a:t>73</a:t>
                      </a:r>
                    </a:p>
                  </a:txBody>
                  <a:tcPr>
                    <a:solidFill>
                      <a:schemeClr val="accent5">
                        <a:lumMod val="40000"/>
                        <a:lumOff val="60000"/>
                      </a:schemeClr>
                    </a:solidFill>
                  </a:tcPr>
                </a:tc>
                <a:tc>
                  <a:txBody>
                    <a:bodyPr/>
                    <a:lstStyle/>
                    <a:p>
                      <a:pPr algn="ctr">
                        <a:lnSpc>
                          <a:spcPct val="110000"/>
                        </a:lnSpc>
                      </a:pPr>
                      <a:r>
                        <a:rPr lang="en-US" dirty="0"/>
                        <a:t>82</a:t>
                      </a:r>
                    </a:p>
                  </a:txBody>
                  <a:tcPr>
                    <a:solidFill>
                      <a:schemeClr val="accent2">
                        <a:lumMod val="20000"/>
                        <a:lumOff val="80000"/>
                      </a:schemeClr>
                    </a:solidFill>
                  </a:tcPr>
                </a:tc>
                <a:extLst>
                  <a:ext uri="{0D108BD9-81ED-4DB2-BD59-A6C34878D82A}">
                    <a16:rowId xmlns:a16="http://schemas.microsoft.com/office/drawing/2014/main" val="475101623"/>
                  </a:ext>
                </a:extLst>
              </a:tr>
              <a:tr h="682371">
                <a:tc>
                  <a:txBody>
                    <a:bodyPr/>
                    <a:lstStyle/>
                    <a:p>
                      <a:pPr marL="0" indent="0">
                        <a:lnSpc>
                          <a:spcPct val="110000"/>
                        </a:lnSpc>
                        <a:buFont typeface="Arial" panose="020B0604020202020204" pitchFamily="34" charset="0"/>
                        <a:buNone/>
                      </a:pPr>
                      <a:r>
                        <a:rPr lang="en-GB" b="0" dirty="0"/>
                        <a:t>IMDC risk group (%)</a:t>
                      </a:r>
                    </a:p>
                    <a:p>
                      <a:pPr marL="457200" lvl="1" indent="0">
                        <a:lnSpc>
                          <a:spcPct val="110000"/>
                        </a:lnSpc>
                        <a:buFont typeface="Arial" panose="020B0604020202020204" pitchFamily="34" charset="0"/>
                        <a:buNone/>
                      </a:pPr>
                      <a:r>
                        <a:rPr lang="en-GB" b="0" dirty="0"/>
                        <a:t>Favourable / Intermediate / Poor</a:t>
                      </a:r>
                    </a:p>
                  </a:txBody>
                  <a:tcPr/>
                </a:tc>
                <a:tc>
                  <a:txBody>
                    <a:bodyPr/>
                    <a:lstStyle/>
                    <a:p>
                      <a:pPr algn="ctr">
                        <a:lnSpc>
                          <a:spcPct val="110000"/>
                        </a:lnSpc>
                      </a:pPr>
                      <a:endParaRPr lang="en-US" dirty="0"/>
                    </a:p>
                    <a:p>
                      <a:pPr algn="ctr">
                        <a:lnSpc>
                          <a:spcPct val="110000"/>
                        </a:lnSpc>
                      </a:pPr>
                      <a:r>
                        <a:rPr lang="en-GB" dirty="0"/>
                        <a:t>25 / 50 / 25</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23 / 53 / 24</a:t>
                      </a:r>
                    </a:p>
                  </a:txBody>
                  <a:tcPr>
                    <a:solidFill>
                      <a:schemeClr val="accent2">
                        <a:lumMod val="20000"/>
                        <a:lumOff val="80000"/>
                      </a:schemeClr>
                    </a:solidFill>
                  </a:tcPr>
                </a:tc>
                <a:extLst>
                  <a:ext uri="{0D108BD9-81ED-4DB2-BD59-A6C34878D82A}">
                    <a16:rowId xmlns:a16="http://schemas.microsoft.com/office/drawing/2014/main" val="2193693106"/>
                  </a:ext>
                </a:extLst>
              </a:tr>
              <a:tr h="1128426">
                <a:tc>
                  <a:txBody>
                    <a:bodyPr/>
                    <a:lstStyle/>
                    <a:p>
                      <a:pPr marL="0" indent="0">
                        <a:lnSpc>
                          <a:spcPct val="110000"/>
                        </a:lnSpc>
                        <a:buFont typeface="Arial" panose="020B0604020202020204" pitchFamily="34" charset="0"/>
                        <a:buNone/>
                      </a:pPr>
                      <a:r>
                        <a:rPr lang="en-GB" b="0" dirty="0"/>
                        <a:t>Prior </a:t>
                      </a:r>
                      <a:r>
                        <a:rPr lang="en-GB" b="0" dirty="0" err="1"/>
                        <a:t>tx</a:t>
                      </a:r>
                      <a:r>
                        <a:rPr lang="en-GB" b="0" dirty="0"/>
                        <a:t> (%)</a:t>
                      </a:r>
                    </a:p>
                    <a:p>
                      <a:pPr marL="457200" lvl="1" indent="0">
                        <a:lnSpc>
                          <a:spcPct val="110000"/>
                        </a:lnSpc>
                        <a:buFont typeface="Arial" panose="020B0604020202020204" pitchFamily="34" charset="0"/>
                        <a:buNone/>
                      </a:pPr>
                      <a:r>
                        <a:rPr lang="en-GB" b="0" dirty="0"/>
                        <a:t>Any surgery</a:t>
                      </a:r>
                    </a:p>
                    <a:p>
                      <a:pPr marL="457200" lvl="1" indent="0">
                        <a:lnSpc>
                          <a:spcPct val="110000"/>
                        </a:lnSpc>
                        <a:buFont typeface="Arial" panose="020B0604020202020204" pitchFamily="34" charset="0"/>
                        <a:buNone/>
                      </a:pPr>
                      <a:r>
                        <a:rPr lang="en-GB" b="0" dirty="0"/>
                        <a:t>(Partial) Nephrectomy</a:t>
                      </a:r>
                    </a:p>
                    <a:p>
                      <a:pPr marL="457200" lvl="1" indent="0">
                        <a:lnSpc>
                          <a:spcPct val="110000"/>
                        </a:lnSpc>
                        <a:buFont typeface="Arial" panose="020B0604020202020204" pitchFamily="34" charset="0"/>
                        <a:buNone/>
                      </a:pPr>
                      <a:r>
                        <a:rPr lang="en-GB" b="0" dirty="0"/>
                        <a:t>Any radiotherapy</a:t>
                      </a:r>
                    </a:p>
                  </a:txBody>
                  <a:tcPr/>
                </a:tc>
                <a:tc>
                  <a:txBody>
                    <a:bodyPr/>
                    <a:lstStyle/>
                    <a:p>
                      <a:pPr algn="ctr">
                        <a:lnSpc>
                          <a:spcPct val="110000"/>
                        </a:lnSpc>
                      </a:pPr>
                      <a:endParaRPr lang="en-US" dirty="0"/>
                    </a:p>
                    <a:p>
                      <a:pPr algn="ctr">
                        <a:lnSpc>
                          <a:spcPct val="110000"/>
                        </a:lnSpc>
                      </a:pPr>
                      <a:r>
                        <a:rPr lang="en-GB" dirty="0"/>
                        <a:t>79</a:t>
                      </a:r>
                    </a:p>
                    <a:p>
                      <a:pPr algn="ctr">
                        <a:lnSpc>
                          <a:spcPct val="110000"/>
                        </a:lnSpc>
                      </a:pPr>
                      <a:r>
                        <a:rPr lang="en-GB" dirty="0"/>
                        <a:t>69</a:t>
                      </a:r>
                    </a:p>
                    <a:p>
                      <a:pPr algn="ctr">
                        <a:lnSpc>
                          <a:spcPct val="110000"/>
                        </a:lnSpc>
                      </a:pPr>
                      <a:r>
                        <a:rPr lang="en-GB" dirty="0"/>
                        <a:t>9</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74</a:t>
                      </a:r>
                    </a:p>
                    <a:p>
                      <a:pPr algn="ctr">
                        <a:lnSpc>
                          <a:spcPct val="110000"/>
                        </a:lnSpc>
                      </a:pPr>
                      <a:r>
                        <a:rPr lang="en-GB" dirty="0"/>
                        <a:t>68</a:t>
                      </a:r>
                    </a:p>
                    <a:p>
                      <a:pPr algn="ctr">
                        <a:lnSpc>
                          <a:spcPct val="110000"/>
                        </a:lnSpc>
                      </a:pPr>
                      <a:r>
                        <a:rPr lang="en-GB" dirty="0"/>
                        <a:t>10</a:t>
                      </a:r>
                    </a:p>
                  </a:txBody>
                  <a:tcPr>
                    <a:solidFill>
                      <a:schemeClr val="accent2">
                        <a:lumMod val="20000"/>
                        <a:lumOff val="80000"/>
                      </a:schemeClr>
                    </a:solidFill>
                  </a:tcPr>
                </a:tc>
                <a:extLst>
                  <a:ext uri="{0D108BD9-81ED-4DB2-BD59-A6C34878D82A}">
                    <a16:rowId xmlns:a16="http://schemas.microsoft.com/office/drawing/2014/main" val="2910009103"/>
                  </a:ext>
                </a:extLst>
              </a:tr>
              <a:tr h="460739">
                <a:tc>
                  <a:txBody>
                    <a:bodyPr/>
                    <a:lstStyle/>
                    <a:p>
                      <a:pPr marL="0" lvl="0" indent="0">
                        <a:lnSpc>
                          <a:spcPct val="110000"/>
                        </a:lnSpc>
                        <a:buFont typeface="Arial" panose="020B0604020202020204" pitchFamily="34" charset="0"/>
                        <a:buNone/>
                      </a:pPr>
                      <a:r>
                        <a:rPr lang="en-US" b="0" dirty="0"/>
                        <a:t>Time since initial diagnosis (</a:t>
                      </a:r>
                      <a:r>
                        <a:rPr lang="en-US" b="0" dirty="0" err="1"/>
                        <a:t>mo</a:t>
                      </a:r>
                      <a:r>
                        <a:rPr lang="en-US" b="0" dirty="0"/>
                        <a:t>)</a:t>
                      </a:r>
                      <a:endParaRPr lang="en-GB" b="0" dirty="0"/>
                    </a:p>
                  </a:txBody>
                  <a:tcPr/>
                </a:tc>
                <a:tc>
                  <a:txBody>
                    <a:bodyPr/>
                    <a:lstStyle/>
                    <a:p>
                      <a:pPr algn="ctr">
                        <a:lnSpc>
                          <a:spcPct val="110000"/>
                        </a:lnSpc>
                      </a:pPr>
                      <a:r>
                        <a:rPr lang="en-GB" dirty="0"/>
                        <a:t>34</a:t>
                      </a:r>
                    </a:p>
                  </a:txBody>
                  <a:tcPr>
                    <a:solidFill>
                      <a:schemeClr val="accent5">
                        <a:lumMod val="40000"/>
                        <a:lumOff val="60000"/>
                      </a:schemeClr>
                    </a:solidFill>
                  </a:tcPr>
                </a:tc>
                <a:tc>
                  <a:txBody>
                    <a:bodyPr/>
                    <a:lstStyle/>
                    <a:p>
                      <a:pPr algn="ctr">
                        <a:lnSpc>
                          <a:spcPct val="110000"/>
                        </a:lnSpc>
                      </a:pPr>
                      <a:r>
                        <a:rPr lang="en-GB" dirty="0"/>
                        <a:t>25</a:t>
                      </a:r>
                    </a:p>
                  </a:txBody>
                  <a:tcPr>
                    <a:solidFill>
                      <a:schemeClr val="accent2">
                        <a:lumMod val="20000"/>
                        <a:lumOff val="80000"/>
                      </a:schemeClr>
                    </a:solidFill>
                  </a:tcPr>
                </a:tc>
                <a:extLst>
                  <a:ext uri="{0D108BD9-81ED-4DB2-BD59-A6C34878D82A}">
                    <a16:rowId xmlns:a16="http://schemas.microsoft.com/office/drawing/2014/main" val="16432595"/>
                  </a:ext>
                </a:extLst>
              </a:tr>
              <a:tr h="460739">
                <a:tc>
                  <a:txBody>
                    <a:bodyPr/>
                    <a:lstStyle/>
                    <a:p>
                      <a:pPr marL="0" lvl="0" indent="0">
                        <a:lnSpc>
                          <a:spcPct val="110000"/>
                        </a:lnSpc>
                        <a:buFont typeface="Arial" panose="020B0604020202020204" pitchFamily="34" charset="0"/>
                        <a:buNone/>
                      </a:pPr>
                      <a:r>
                        <a:rPr lang="en-US" b="0" dirty="0"/>
                        <a:t>Mets sites (%)</a:t>
                      </a:r>
                    </a:p>
                    <a:p>
                      <a:pPr marL="457200" lvl="1" indent="0">
                        <a:lnSpc>
                          <a:spcPct val="110000"/>
                        </a:lnSpc>
                        <a:buFont typeface="Arial" panose="020B0604020202020204" pitchFamily="34" charset="0"/>
                        <a:buNone/>
                      </a:pPr>
                      <a:r>
                        <a:rPr lang="en-US" b="0" dirty="0"/>
                        <a:t>Lung / Liver / Bone / LN</a:t>
                      </a:r>
                      <a:endParaRPr lang="en-GB" b="0" dirty="0"/>
                    </a:p>
                  </a:txBody>
                  <a:tcPr/>
                </a:tc>
                <a:tc>
                  <a:txBody>
                    <a:bodyPr/>
                    <a:lstStyle/>
                    <a:p>
                      <a:pPr algn="ctr">
                        <a:lnSpc>
                          <a:spcPct val="110000"/>
                        </a:lnSpc>
                      </a:pPr>
                      <a:endParaRPr lang="en-US" dirty="0"/>
                    </a:p>
                    <a:p>
                      <a:pPr algn="ctr">
                        <a:lnSpc>
                          <a:spcPct val="110000"/>
                        </a:lnSpc>
                      </a:pPr>
                      <a:r>
                        <a:rPr lang="en-GB" dirty="0"/>
                        <a:t>24 / 8 / 5 / 31</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20 / 12 / 5 / 30</a:t>
                      </a:r>
                    </a:p>
                  </a:txBody>
                  <a:tcPr>
                    <a:solidFill>
                      <a:schemeClr val="accent2">
                        <a:lumMod val="20000"/>
                        <a:lumOff val="80000"/>
                      </a:schemeClr>
                    </a:solidFill>
                  </a:tcPr>
                </a:tc>
                <a:extLst>
                  <a:ext uri="{0D108BD9-81ED-4DB2-BD59-A6C34878D82A}">
                    <a16:rowId xmlns:a16="http://schemas.microsoft.com/office/drawing/2014/main" val="878189945"/>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Baseline characteristics</a:t>
            </a:r>
          </a:p>
        </p:txBody>
      </p:sp>
      <p:sp>
        <p:nvSpPr>
          <p:cNvPr id="5" name="Text Placeholder 4">
            <a:extLst>
              <a:ext uri="{FF2B5EF4-FFF2-40B4-BE49-F238E27FC236}">
                <a16:creationId xmlns:a16="http://schemas.microsoft.com/office/drawing/2014/main" id="{AC85C862-1EA5-C158-A501-DCD8D9E6DFF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Tree>
    <p:extLst>
      <p:ext uri="{BB962C8B-B14F-4D97-AF65-F5344CB8AC3E}">
        <p14:creationId xmlns:p14="http://schemas.microsoft.com/office/powerpoint/2010/main" val="2901125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3074364109"/>
              </p:ext>
            </p:extLst>
          </p:nvPr>
        </p:nvGraphicFramePr>
        <p:xfrm>
          <a:off x="431800" y="1063625"/>
          <a:ext cx="10922000" cy="5219944"/>
        </p:xfrm>
        <a:graphic>
          <a:graphicData uri="http://schemas.openxmlformats.org/drawingml/2006/table">
            <a:tbl>
              <a:tblPr firstRow="1">
                <a:tableStyleId>{793D81CF-94F2-401A-BA57-92F5A7B2D0C5}</a:tableStyleId>
              </a:tblPr>
              <a:tblGrid>
                <a:gridCol w="4081197">
                  <a:extLst>
                    <a:ext uri="{9D8B030D-6E8A-4147-A177-3AD203B41FA5}">
                      <a16:colId xmlns:a16="http://schemas.microsoft.com/office/drawing/2014/main" val="3599562241"/>
                    </a:ext>
                  </a:extLst>
                </a:gridCol>
                <a:gridCol w="2511887">
                  <a:extLst>
                    <a:ext uri="{9D8B030D-6E8A-4147-A177-3AD203B41FA5}">
                      <a16:colId xmlns:a16="http://schemas.microsoft.com/office/drawing/2014/main" val="2827065904"/>
                    </a:ext>
                  </a:extLst>
                </a:gridCol>
                <a:gridCol w="2437571">
                  <a:extLst>
                    <a:ext uri="{9D8B030D-6E8A-4147-A177-3AD203B41FA5}">
                      <a16:colId xmlns:a16="http://schemas.microsoft.com/office/drawing/2014/main" val="1177774514"/>
                    </a:ext>
                  </a:extLst>
                </a:gridCol>
                <a:gridCol w="1891345">
                  <a:extLst>
                    <a:ext uri="{9D8B030D-6E8A-4147-A177-3AD203B41FA5}">
                      <a16:colId xmlns:a16="http://schemas.microsoft.com/office/drawing/2014/main" val="4022739530"/>
                    </a:ext>
                  </a:extLst>
                </a:gridCol>
              </a:tblGrid>
              <a:tr h="766077">
                <a:tc>
                  <a:txBody>
                    <a:bodyPr/>
                    <a:lstStyle/>
                    <a:p>
                      <a:pPr>
                        <a:lnSpc>
                          <a:spcPct val="110000"/>
                        </a:lnSpc>
                      </a:pPr>
                      <a:r>
                        <a:rPr lang="en-US" dirty="0"/>
                        <a:t>Subtypes of non-</a:t>
                      </a:r>
                      <a:r>
                        <a:rPr lang="en-US" dirty="0" err="1"/>
                        <a:t>ccRCC</a:t>
                      </a:r>
                      <a:r>
                        <a:rPr lang="en-US" dirty="0"/>
                        <a:t> (%)</a:t>
                      </a:r>
                    </a:p>
                    <a:p>
                      <a:pPr>
                        <a:lnSpc>
                          <a:spcPct val="110000"/>
                        </a:lnSpc>
                      </a:pPr>
                      <a:r>
                        <a:rPr lang="en-US" dirty="0"/>
                        <a:t>(central pathological review)</a:t>
                      </a:r>
                      <a:endParaRPr lang="en-GB" dirty="0"/>
                    </a:p>
                  </a:txBody>
                  <a:tcPr/>
                </a:tc>
                <a:tc>
                  <a:txBody>
                    <a:bodyPr/>
                    <a:lstStyle/>
                    <a:p>
                      <a:pPr algn="ctr">
                        <a:lnSpc>
                          <a:spcPct val="110000"/>
                        </a:lnSpc>
                      </a:pPr>
                      <a:r>
                        <a:rPr lang="en-GB" b="1" dirty="0">
                          <a:solidFill>
                            <a:schemeClr val="bg1"/>
                          </a:solidFill>
                        </a:rPr>
                        <a:t>NIVO+IPI</a:t>
                      </a:r>
                    </a:p>
                    <a:p>
                      <a:pPr algn="ctr">
                        <a:lnSpc>
                          <a:spcPct val="110000"/>
                        </a:lnSpc>
                      </a:pPr>
                      <a:r>
                        <a:rPr lang="en-GB" b="1" dirty="0">
                          <a:solidFill>
                            <a:schemeClr val="bg1"/>
                          </a:solidFill>
                        </a:rPr>
                        <a:t>(N=157)</a:t>
                      </a:r>
                    </a:p>
                  </a:txBody>
                  <a:tcPr>
                    <a:solidFill>
                      <a:schemeClr val="accent1"/>
                    </a:solidFill>
                  </a:tcPr>
                </a:tc>
                <a:tc>
                  <a:txBody>
                    <a:bodyPr/>
                    <a:lstStyle/>
                    <a:p>
                      <a:pPr algn="ctr">
                        <a:lnSpc>
                          <a:spcPct val="110000"/>
                        </a:lnSpc>
                      </a:pPr>
                      <a:r>
                        <a:rPr lang="en-GB" b="1" dirty="0">
                          <a:solidFill>
                            <a:schemeClr val="bg1"/>
                          </a:solidFill>
                        </a:rPr>
                        <a:t>SOC</a:t>
                      </a:r>
                    </a:p>
                    <a:p>
                      <a:pPr algn="ctr">
                        <a:lnSpc>
                          <a:spcPct val="110000"/>
                        </a:lnSpc>
                      </a:pPr>
                      <a:r>
                        <a:rPr lang="en-GB" b="1" dirty="0">
                          <a:solidFill>
                            <a:schemeClr val="bg1"/>
                          </a:solidFill>
                        </a:rPr>
                        <a:t>(N=152)</a:t>
                      </a:r>
                    </a:p>
                  </a:txBody>
                  <a:tcPr>
                    <a:solidFill>
                      <a:schemeClr val="accent2"/>
                    </a:solidFill>
                  </a:tcPr>
                </a:tc>
                <a:tc>
                  <a:txBody>
                    <a:bodyPr/>
                    <a:lstStyle/>
                    <a:p>
                      <a:pPr algn="ctr">
                        <a:lnSpc>
                          <a:spcPct val="110000"/>
                        </a:lnSpc>
                      </a:pPr>
                      <a:r>
                        <a:rPr lang="en-US" b="1" i="1" dirty="0">
                          <a:solidFill>
                            <a:schemeClr val="bg1"/>
                          </a:solidFill>
                        </a:rPr>
                        <a:t>P</a:t>
                      </a:r>
                      <a:r>
                        <a:rPr lang="en-US" b="1" dirty="0">
                          <a:solidFill>
                            <a:schemeClr val="bg1"/>
                          </a:solidFill>
                        </a:rPr>
                        <a:t>-value</a:t>
                      </a:r>
                      <a:endParaRPr lang="en-GB" b="1" dirty="0">
                        <a:solidFill>
                          <a:schemeClr val="bg1"/>
                        </a:solidFill>
                      </a:endParaRPr>
                    </a:p>
                  </a:txBody>
                  <a:tcPr anchor="ctr">
                    <a:solidFill>
                      <a:schemeClr val="tx1"/>
                    </a:solidFill>
                  </a:tcPr>
                </a:tc>
                <a:extLst>
                  <a:ext uri="{0D108BD9-81ED-4DB2-BD59-A6C34878D82A}">
                    <a16:rowId xmlns:a16="http://schemas.microsoft.com/office/drawing/2014/main" val="3231569149"/>
                  </a:ext>
                </a:extLst>
              </a:tr>
              <a:tr h="426044">
                <a:tc>
                  <a:txBody>
                    <a:bodyPr/>
                    <a:lstStyle/>
                    <a:p>
                      <a:pPr>
                        <a:lnSpc>
                          <a:spcPct val="110000"/>
                        </a:lnSpc>
                      </a:pPr>
                      <a:r>
                        <a:rPr lang="en-GB" b="0" dirty="0"/>
                        <a:t>Papillary</a:t>
                      </a:r>
                    </a:p>
                  </a:txBody>
                  <a:tcPr/>
                </a:tc>
                <a:tc>
                  <a:txBody>
                    <a:bodyPr/>
                    <a:lstStyle/>
                    <a:p>
                      <a:pPr algn="ctr">
                        <a:lnSpc>
                          <a:spcPct val="110000"/>
                        </a:lnSpc>
                      </a:pPr>
                      <a:r>
                        <a:rPr lang="en-US" dirty="0"/>
                        <a:t>57</a:t>
                      </a:r>
                      <a:endParaRPr lang="en-GB" dirty="0"/>
                    </a:p>
                  </a:txBody>
                  <a:tcPr>
                    <a:solidFill>
                      <a:schemeClr val="accent5">
                        <a:lumMod val="40000"/>
                        <a:lumOff val="60000"/>
                      </a:schemeClr>
                    </a:solidFill>
                  </a:tcPr>
                </a:tc>
                <a:tc>
                  <a:txBody>
                    <a:bodyPr/>
                    <a:lstStyle/>
                    <a:p>
                      <a:pPr algn="ctr">
                        <a:lnSpc>
                          <a:spcPct val="110000"/>
                        </a:lnSpc>
                      </a:pPr>
                      <a:r>
                        <a:rPr lang="en-US" dirty="0"/>
                        <a:t>59</a:t>
                      </a:r>
                      <a:endParaRPr lang="en-GB" dirty="0"/>
                    </a:p>
                  </a:txBody>
                  <a:tcPr>
                    <a:solidFill>
                      <a:schemeClr val="accent2">
                        <a:lumMod val="20000"/>
                        <a:lumOff val="80000"/>
                      </a:schemeClr>
                    </a:solidFill>
                  </a:tcPr>
                </a:tc>
                <a:tc rowSpan="9">
                  <a:txBody>
                    <a:bodyPr/>
                    <a:lstStyle/>
                    <a:p>
                      <a:pPr algn="ctr">
                        <a:lnSpc>
                          <a:spcPct val="110000"/>
                        </a:lnSpc>
                      </a:pPr>
                      <a:r>
                        <a:rPr lang="en-US" dirty="0"/>
                        <a:t>0.17</a:t>
                      </a:r>
                      <a:endParaRPr lang="en-GB" dirty="0"/>
                    </a:p>
                  </a:txBody>
                  <a:tcPr anchor="ctr">
                    <a:solidFill>
                      <a:schemeClr val="bg1"/>
                    </a:solidFill>
                  </a:tcPr>
                </a:tc>
                <a:extLst>
                  <a:ext uri="{0D108BD9-81ED-4DB2-BD59-A6C34878D82A}">
                    <a16:rowId xmlns:a16="http://schemas.microsoft.com/office/drawing/2014/main" val="1870254516"/>
                  </a:ext>
                </a:extLst>
              </a:tr>
              <a:tr h="426044">
                <a:tc>
                  <a:txBody>
                    <a:bodyPr/>
                    <a:lstStyle/>
                    <a:p>
                      <a:pPr>
                        <a:lnSpc>
                          <a:spcPct val="110000"/>
                        </a:lnSpc>
                      </a:pPr>
                      <a:r>
                        <a:rPr lang="en-GB" b="0" dirty="0"/>
                        <a:t>Chromophobe</a:t>
                      </a:r>
                    </a:p>
                  </a:txBody>
                  <a:tcPr/>
                </a:tc>
                <a:tc>
                  <a:txBody>
                    <a:bodyPr/>
                    <a:lstStyle/>
                    <a:p>
                      <a:pPr algn="ctr">
                        <a:lnSpc>
                          <a:spcPct val="110000"/>
                        </a:lnSpc>
                      </a:pPr>
                      <a:r>
                        <a:rPr lang="en-US" dirty="0"/>
                        <a:t>18</a:t>
                      </a:r>
                      <a:endParaRPr lang="en-GB" dirty="0"/>
                    </a:p>
                  </a:txBody>
                  <a:tcPr>
                    <a:solidFill>
                      <a:schemeClr val="accent5">
                        <a:lumMod val="40000"/>
                        <a:lumOff val="60000"/>
                      </a:schemeClr>
                    </a:solidFill>
                  </a:tcPr>
                </a:tc>
                <a:tc>
                  <a:txBody>
                    <a:bodyPr/>
                    <a:lstStyle/>
                    <a:p>
                      <a:pPr algn="ctr">
                        <a:lnSpc>
                          <a:spcPct val="110000"/>
                        </a:lnSpc>
                      </a:pPr>
                      <a:r>
                        <a:rPr lang="en-US" dirty="0"/>
                        <a:t>21</a:t>
                      </a:r>
                      <a:endParaRPr lang="en-GB" dirty="0"/>
                    </a:p>
                  </a:txBody>
                  <a:tcPr>
                    <a:solidFill>
                      <a:schemeClr val="accent2">
                        <a:lumMod val="20000"/>
                        <a:lumOff val="80000"/>
                      </a:schemeClr>
                    </a:solidFill>
                  </a:tcPr>
                </a:tc>
                <a:tc vMerge="1">
                  <a:txBody>
                    <a:bodyPr/>
                    <a:lstStyle/>
                    <a:p>
                      <a:pPr algn="ctr">
                        <a:lnSpc>
                          <a:spcPct val="110000"/>
                        </a:lnSpc>
                      </a:pPr>
                      <a:endParaRPr lang="en-GB" dirty="0"/>
                    </a:p>
                  </a:txBody>
                  <a:tcPr>
                    <a:solidFill>
                      <a:schemeClr val="bg1"/>
                    </a:solidFill>
                  </a:tcPr>
                </a:tc>
                <a:extLst>
                  <a:ext uri="{0D108BD9-81ED-4DB2-BD59-A6C34878D82A}">
                    <a16:rowId xmlns:a16="http://schemas.microsoft.com/office/drawing/2014/main" val="4261367337"/>
                  </a:ext>
                </a:extLst>
              </a:tr>
              <a:tr h="426044">
                <a:tc>
                  <a:txBody>
                    <a:bodyPr/>
                    <a:lstStyle/>
                    <a:p>
                      <a:pPr>
                        <a:lnSpc>
                          <a:spcPct val="110000"/>
                        </a:lnSpc>
                      </a:pPr>
                      <a:r>
                        <a:rPr lang="en-GB" b="0" dirty="0"/>
                        <a:t>Renal medullary carcinoma</a:t>
                      </a:r>
                    </a:p>
                  </a:txBody>
                  <a:tcPr/>
                </a:tc>
                <a:tc>
                  <a:txBody>
                    <a:bodyPr/>
                    <a:lstStyle/>
                    <a:p>
                      <a:pPr algn="ctr">
                        <a:lnSpc>
                          <a:spcPct val="110000"/>
                        </a:lnSpc>
                      </a:pPr>
                      <a:r>
                        <a:rPr lang="en-US" dirty="0"/>
                        <a:t>0</a:t>
                      </a:r>
                    </a:p>
                  </a:txBody>
                  <a:tcPr>
                    <a:solidFill>
                      <a:schemeClr val="accent5">
                        <a:lumMod val="40000"/>
                        <a:lumOff val="60000"/>
                      </a:schemeClr>
                    </a:solidFill>
                  </a:tcPr>
                </a:tc>
                <a:tc>
                  <a:txBody>
                    <a:bodyPr/>
                    <a:lstStyle/>
                    <a:p>
                      <a:pPr algn="ctr">
                        <a:lnSpc>
                          <a:spcPct val="110000"/>
                        </a:lnSpc>
                      </a:pPr>
                      <a:r>
                        <a:rPr lang="en-US" dirty="0"/>
                        <a:t>2</a:t>
                      </a:r>
                    </a:p>
                  </a:txBody>
                  <a:tcPr>
                    <a:solidFill>
                      <a:schemeClr val="accent2">
                        <a:lumMod val="20000"/>
                        <a:lumOff val="80000"/>
                      </a:schemeClr>
                    </a:solidFill>
                  </a:tcPr>
                </a:tc>
                <a:tc vMerge="1">
                  <a:txBody>
                    <a:bodyPr/>
                    <a:lstStyle/>
                    <a:p>
                      <a:pPr algn="ctr">
                        <a:lnSpc>
                          <a:spcPct val="110000"/>
                        </a:lnSpc>
                      </a:pPr>
                      <a:endParaRPr lang="en-US" dirty="0"/>
                    </a:p>
                  </a:txBody>
                  <a:tcPr>
                    <a:solidFill>
                      <a:schemeClr val="bg1"/>
                    </a:solidFill>
                  </a:tcPr>
                </a:tc>
                <a:extLst>
                  <a:ext uri="{0D108BD9-81ED-4DB2-BD59-A6C34878D82A}">
                    <a16:rowId xmlns:a16="http://schemas.microsoft.com/office/drawing/2014/main" val="475101623"/>
                  </a:ext>
                </a:extLst>
              </a:tr>
              <a:tr h="426044">
                <a:tc>
                  <a:txBody>
                    <a:bodyPr/>
                    <a:lstStyle/>
                    <a:p>
                      <a:pPr marL="0" indent="0">
                        <a:lnSpc>
                          <a:spcPct val="110000"/>
                        </a:lnSpc>
                        <a:buFont typeface="Arial" panose="020B0604020202020204" pitchFamily="34" charset="0"/>
                        <a:buNone/>
                      </a:pPr>
                      <a:r>
                        <a:rPr lang="en-US" b="0" dirty="0"/>
                        <a:t>Translocation RCC</a:t>
                      </a:r>
                      <a:endParaRPr lang="en-GB" b="0" dirty="0"/>
                    </a:p>
                  </a:txBody>
                  <a:tcPr/>
                </a:tc>
                <a:tc>
                  <a:txBody>
                    <a:bodyPr/>
                    <a:lstStyle/>
                    <a:p>
                      <a:pPr algn="ctr">
                        <a:lnSpc>
                          <a:spcPct val="110000"/>
                        </a:lnSpc>
                      </a:pPr>
                      <a:r>
                        <a:rPr lang="en-US" dirty="0"/>
                        <a:t>8</a:t>
                      </a:r>
                      <a:endParaRPr lang="en-GB" dirty="0"/>
                    </a:p>
                  </a:txBody>
                  <a:tcPr>
                    <a:solidFill>
                      <a:schemeClr val="accent5">
                        <a:lumMod val="40000"/>
                        <a:lumOff val="60000"/>
                      </a:schemeClr>
                    </a:solidFill>
                  </a:tcPr>
                </a:tc>
                <a:tc>
                  <a:txBody>
                    <a:bodyPr/>
                    <a:lstStyle/>
                    <a:p>
                      <a:pPr algn="ctr">
                        <a:lnSpc>
                          <a:spcPct val="110000"/>
                        </a:lnSpc>
                      </a:pPr>
                      <a:r>
                        <a:rPr lang="en-US" dirty="0"/>
                        <a:t>3</a:t>
                      </a:r>
                      <a:endParaRPr lang="en-GB" dirty="0"/>
                    </a:p>
                  </a:txBody>
                  <a:tcPr>
                    <a:solidFill>
                      <a:schemeClr val="accent2">
                        <a:lumMod val="20000"/>
                        <a:lumOff val="80000"/>
                      </a:schemeClr>
                    </a:solidFill>
                  </a:tcPr>
                </a:tc>
                <a:tc vMerge="1">
                  <a:txBody>
                    <a:bodyPr/>
                    <a:lstStyle/>
                    <a:p>
                      <a:pPr algn="ctr">
                        <a:lnSpc>
                          <a:spcPct val="110000"/>
                        </a:lnSpc>
                      </a:pPr>
                      <a:endParaRPr lang="en-US" dirty="0"/>
                    </a:p>
                  </a:txBody>
                  <a:tcPr>
                    <a:solidFill>
                      <a:schemeClr val="bg1"/>
                    </a:solidFill>
                  </a:tcPr>
                </a:tc>
                <a:extLst>
                  <a:ext uri="{0D108BD9-81ED-4DB2-BD59-A6C34878D82A}">
                    <a16:rowId xmlns:a16="http://schemas.microsoft.com/office/drawing/2014/main" val="2193693106"/>
                  </a:ext>
                </a:extLst>
              </a:tr>
              <a:tr h="426044">
                <a:tc>
                  <a:txBody>
                    <a:bodyPr/>
                    <a:lstStyle/>
                    <a:p>
                      <a:pPr marL="0" indent="0">
                        <a:lnSpc>
                          <a:spcPct val="110000"/>
                        </a:lnSpc>
                        <a:buFont typeface="Arial" panose="020B0604020202020204" pitchFamily="34" charset="0"/>
                        <a:buNone/>
                      </a:pPr>
                      <a:r>
                        <a:rPr lang="en-US" b="0" dirty="0" err="1"/>
                        <a:t>Tubulocystic</a:t>
                      </a:r>
                      <a:r>
                        <a:rPr lang="en-US" b="0" dirty="0"/>
                        <a:t> RCC</a:t>
                      </a:r>
                      <a:endParaRPr lang="en-GB" b="0" dirty="0"/>
                    </a:p>
                  </a:txBody>
                  <a:tcPr/>
                </a:tc>
                <a:tc>
                  <a:txBody>
                    <a:bodyPr/>
                    <a:lstStyle/>
                    <a:p>
                      <a:pPr algn="ctr">
                        <a:lnSpc>
                          <a:spcPct val="110000"/>
                        </a:lnSpc>
                      </a:pPr>
                      <a:r>
                        <a:rPr lang="en-US" dirty="0"/>
                        <a:t>2</a:t>
                      </a:r>
                    </a:p>
                  </a:txBody>
                  <a:tcPr>
                    <a:solidFill>
                      <a:schemeClr val="accent5">
                        <a:lumMod val="40000"/>
                        <a:lumOff val="60000"/>
                      </a:schemeClr>
                    </a:solidFill>
                  </a:tcPr>
                </a:tc>
                <a:tc>
                  <a:txBody>
                    <a:bodyPr/>
                    <a:lstStyle/>
                    <a:p>
                      <a:pPr algn="ctr">
                        <a:lnSpc>
                          <a:spcPct val="110000"/>
                        </a:lnSpc>
                      </a:pPr>
                      <a:r>
                        <a:rPr lang="en-US" dirty="0"/>
                        <a:t>0</a:t>
                      </a:r>
                    </a:p>
                  </a:txBody>
                  <a:tcPr>
                    <a:solidFill>
                      <a:schemeClr val="accent2">
                        <a:lumMod val="20000"/>
                        <a:lumOff val="80000"/>
                      </a:schemeClr>
                    </a:solidFill>
                  </a:tcPr>
                </a:tc>
                <a:tc vMerge="1">
                  <a:txBody>
                    <a:bodyPr/>
                    <a:lstStyle/>
                    <a:p>
                      <a:pPr algn="ctr">
                        <a:lnSpc>
                          <a:spcPct val="110000"/>
                        </a:lnSpc>
                      </a:pPr>
                      <a:endParaRPr lang="en-US" dirty="0"/>
                    </a:p>
                  </a:txBody>
                  <a:tcPr>
                    <a:solidFill>
                      <a:schemeClr val="bg1"/>
                    </a:solidFill>
                  </a:tcPr>
                </a:tc>
                <a:extLst>
                  <a:ext uri="{0D108BD9-81ED-4DB2-BD59-A6C34878D82A}">
                    <a16:rowId xmlns:a16="http://schemas.microsoft.com/office/drawing/2014/main" val="2910009103"/>
                  </a:ext>
                </a:extLst>
              </a:tr>
              <a:tr h="766077">
                <a:tc>
                  <a:txBody>
                    <a:bodyPr/>
                    <a:lstStyle/>
                    <a:p>
                      <a:pPr marL="0" lvl="0" indent="0">
                        <a:lnSpc>
                          <a:spcPct val="110000"/>
                        </a:lnSpc>
                        <a:buFont typeface="Arial" panose="020B0604020202020204" pitchFamily="34" charset="0"/>
                        <a:buNone/>
                      </a:pPr>
                      <a:r>
                        <a:rPr lang="en-US" b="0" dirty="0"/>
                        <a:t>Mucinous tubular and spindle cell carcinoma</a:t>
                      </a:r>
                      <a:endParaRPr lang="en-GB" b="0" dirty="0"/>
                    </a:p>
                  </a:txBody>
                  <a:tcPr/>
                </a:tc>
                <a:tc>
                  <a:txBody>
                    <a:bodyPr/>
                    <a:lstStyle/>
                    <a:p>
                      <a:pPr algn="ctr">
                        <a:lnSpc>
                          <a:spcPct val="110000"/>
                        </a:lnSpc>
                      </a:pPr>
                      <a:r>
                        <a:rPr lang="en-US" dirty="0"/>
                        <a:t>1</a:t>
                      </a:r>
                      <a:endParaRPr lang="en-GB" dirty="0"/>
                    </a:p>
                  </a:txBody>
                  <a:tcPr>
                    <a:solidFill>
                      <a:schemeClr val="accent5">
                        <a:lumMod val="40000"/>
                        <a:lumOff val="60000"/>
                      </a:schemeClr>
                    </a:solidFill>
                  </a:tcPr>
                </a:tc>
                <a:tc>
                  <a:txBody>
                    <a:bodyPr/>
                    <a:lstStyle/>
                    <a:p>
                      <a:pPr algn="ctr">
                        <a:lnSpc>
                          <a:spcPct val="110000"/>
                        </a:lnSpc>
                      </a:pPr>
                      <a:r>
                        <a:rPr lang="en-US" dirty="0"/>
                        <a:t>0</a:t>
                      </a:r>
                      <a:endParaRPr lang="en-GB" dirty="0"/>
                    </a:p>
                  </a:txBody>
                  <a:tcPr>
                    <a:solidFill>
                      <a:schemeClr val="accent2">
                        <a:lumMod val="20000"/>
                        <a:lumOff val="80000"/>
                      </a:schemeClr>
                    </a:solidFill>
                  </a:tcPr>
                </a:tc>
                <a:tc vMerge="1">
                  <a:txBody>
                    <a:bodyPr/>
                    <a:lstStyle/>
                    <a:p>
                      <a:pPr algn="ctr">
                        <a:lnSpc>
                          <a:spcPct val="110000"/>
                        </a:lnSpc>
                      </a:pPr>
                      <a:endParaRPr lang="en-GB" dirty="0"/>
                    </a:p>
                  </a:txBody>
                  <a:tcPr>
                    <a:solidFill>
                      <a:schemeClr val="bg1"/>
                    </a:solidFill>
                  </a:tcPr>
                </a:tc>
                <a:extLst>
                  <a:ext uri="{0D108BD9-81ED-4DB2-BD59-A6C34878D82A}">
                    <a16:rowId xmlns:a16="http://schemas.microsoft.com/office/drawing/2014/main" val="16432595"/>
                  </a:ext>
                </a:extLst>
              </a:tr>
              <a:tr h="519190">
                <a:tc>
                  <a:txBody>
                    <a:bodyPr/>
                    <a:lstStyle/>
                    <a:p>
                      <a:pPr marL="0" lvl="0" indent="0">
                        <a:lnSpc>
                          <a:spcPct val="110000"/>
                        </a:lnSpc>
                        <a:buFont typeface="Arial" panose="020B0604020202020204" pitchFamily="34" charset="0"/>
                        <a:buNone/>
                      </a:pPr>
                      <a:r>
                        <a:rPr lang="en-US" b="0" dirty="0" err="1"/>
                        <a:t>Sarcomatoid</a:t>
                      </a:r>
                      <a:endParaRPr lang="en-GB" b="0" dirty="0"/>
                    </a:p>
                  </a:txBody>
                  <a:tcPr/>
                </a:tc>
                <a:tc>
                  <a:txBody>
                    <a:bodyPr/>
                    <a:lstStyle/>
                    <a:p>
                      <a:pPr algn="ctr">
                        <a:lnSpc>
                          <a:spcPct val="110000"/>
                        </a:lnSpc>
                      </a:pPr>
                      <a:r>
                        <a:rPr lang="en-US" dirty="0"/>
                        <a:t>5</a:t>
                      </a:r>
                      <a:endParaRPr lang="en-GB" dirty="0"/>
                    </a:p>
                  </a:txBody>
                  <a:tcPr>
                    <a:solidFill>
                      <a:schemeClr val="accent5">
                        <a:lumMod val="40000"/>
                        <a:lumOff val="60000"/>
                      </a:schemeClr>
                    </a:solidFill>
                  </a:tcPr>
                </a:tc>
                <a:tc>
                  <a:txBody>
                    <a:bodyPr/>
                    <a:lstStyle/>
                    <a:p>
                      <a:pPr algn="ctr">
                        <a:lnSpc>
                          <a:spcPct val="110000"/>
                        </a:lnSpc>
                      </a:pPr>
                      <a:r>
                        <a:rPr lang="en-US" dirty="0"/>
                        <a:t>4</a:t>
                      </a:r>
                      <a:endParaRPr lang="en-GB" dirty="0"/>
                    </a:p>
                  </a:txBody>
                  <a:tcPr>
                    <a:solidFill>
                      <a:schemeClr val="accent2">
                        <a:lumMod val="20000"/>
                        <a:lumOff val="80000"/>
                      </a:schemeClr>
                    </a:solidFill>
                  </a:tcPr>
                </a:tc>
                <a:tc vMerge="1">
                  <a:txBody>
                    <a:bodyPr/>
                    <a:lstStyle/>
                    <a:p>
                      <a:pPr algn="ctr">
                        <a:lnSpc>
                          <a:spcPct val="110000"/>
                        </a:lnSpc>
                      </a:pPr>
                      <a:endParaRPr lang="en-GB" dirty="0"/>
                    </a:p>
                  </a:txBody>
                  <a:tcPr>
                    <a:solidFill>
                      <a:schemeClr val="bg1"/>
                    </a:solidFill>
                  </a:tcPr>
                </a:tc>
                <a:extLst>
                  <a:ext uri="{0D108BD9-81ED-4DB2-BD59-A6C34878D82A}">
                    <a16:rowId xmlns:a16="http://schemas.microsoft.com/office/drawing/2014/main" val="878189945"/>
                  </a:ext>
                </a:extLst>
              </a:tr>
              <a:tr h="519190">
                <a:tc>
                  <a:txBody>
                    <a:bodyPr/>
                    <a:lstStyle/>
                    <a:p>
                      <a:pPr marL="0" lvl="0" indent="0">
                        <a:lnSpc>
                          <a:spcPct val="110000"/>
                        </a:lnSpc>
                        <a:buFont typeface="Arial" panose="020B0604020202020204" pitchFamily="34" charset="0"/>
                        <a:buNone/>
                      </a:pPr>
                      <a:r>
                        <a:rPr lang="en-US" b="0" dirty="0"/>
                        <a:t>Ductus Bellini carcinoma</a:t>
                      </a:r>
                      <a:endParaRPr lang="en-GB" b="0" dirty="0"/>
                    </a:p>
                  </a:txBody>
                  <a:tcPr/>
                </a:tc>
                <a:tc>
                  <a:txBody>
                    <a:bodyPr/>
                    <a:lstStyle/>
                    <a:p>
                      <a:pPr algn="ctr">
                        <a:lnSpc>
                          <a:spcPct val="110000"/>
                        </a:lnSpc>
                      </a:pPr>
                      <a:r>
                        <a:rPr lang="en-US" dirty="0"/>
                        <a:t>0</a:t>
                      </a:r>
                      <a:endParaRPr lang="en-GB" dirty="0"/>
                    </a:p>
                  </a:txBody>
                  <a:tcPr>
                    <a:solidFill>
                      <a:schemeClr val="accent5">
                        <a:lumMod val="40000"/>
                        <a:lumOff val="60000"/>
                      </a:schemeClr>
                    </a:solidFill>
                  </a:tcPr>
                </a:tc>
                <a:tc>
                  <a:txBody>
                    <a:bodyPr/>
                    <a:lstStyle/>
                    <a:p>
                      <a:pPr algn="ctr">
                        <a:lnSpc>
                          <a:spcPct val="110000"/>
                        </a:lnSpc>
                      </a:pPr>
                      <a:r>
                        <a:rPr lang="en-US" dirty="0"/>
                        <a:t>2</a:t>
                      </a:r>
                      <a:endParaRPr lang="en-GB" dirty="0"/>
                    </a:p>
                  </a:txBody>
                  <a:tcPr>
                    <a:solidFill>
                      <a:schemeClr val="accent2">
                        <a:lumMod val="20000"/>
                        <a:lumOff val="80000"/>
                      </a:schemeClr>
                    </a:solidFill>
                  </a:tcPr>
                </a:tc>
                <a:tc vMerge="1">
                  <a:txBody>
                    <a:bodyPr/>
                    <a:lstStyle/>
                    <a:p>
                      <a:pPr algn="ctr">
                        <a:lnSpc>
                          <a:spcPct val="110000"/>
                        </a:lnSpc>
                      </a:pPr>
                      <a:endParaRPr lang="en-GB" dirty="0"/>
                    </a:p>
                  </a:txBody>
                  <a:tcPr>
                    <a:solidFill>
                      <a:schemeClr val="bg1"/>
                    </a:solidFill>
                  </a:tcPr>
                </a:tc>
                <a:extLst>
                  <a:ext uri="{0D108BD9-81ED-4DB2-BD59-A6C34878D82A}">
                    <a16:rowId xmlns:a16="http://schemas.microsoft.com/office/drawing/2014/main" val="1108057721"/>
                  </a:ext>
                </a:extLst>
              </a:tr>
              <a:tr h="519190">
                <a:tc>
                  <a:txBody>
                    <a:bodyPr/>
                    <a:lstStyle/>
                    <a:p>
                      <a:pPr marL="0" lvl="0" indent="0">
                        <a:lnSpc>
                          <a:spcPct val="110000"/>
                        </a:lnSpc>
                        <a:buFont typeface="Arial" panose="020B0604020202020204" pitchFamily="34" charset="0"/>
                        <a:buNone/>
                      </a:pPr>
                      <a:r>
                        <a:rPr lang="en-US" b="0" dirty="0"/>
                        <a:t>Others</a:t>
                      </a:r>
                      <a:endParaRPr lang="en-GB" b="0" dirty="0"/>
                    </a:p>
                  </a:txBody>
                  <a:tcPr/>
                </a:tc>
                <a:tc>
                  <a:txBody>
                    <a:bodyPr/>
                    <a:lstStyle/>
                    <a:p>
                      <a:pPr algn="ctr">
                        <a:lnSpc>
                          <a:spcPct val="110000"/>
                        </a:lnSpc>
                      </a:pPr>
                      <a:r>
                        <a:rPr lang="en-US" dirty="0"/>
                        <a:t>7</a:t>
                      </a:r>
                      <a:endParaRPr lang="en-GB" dirty="0"/>
                    </a:p>
                  </a:txBody>
                  <a:tcPr>
                    <a:solidFill>
                      <a:schemeClr val="accent5">
                        <a:lumMod val="40000"/>
                        <a:lumOff val="60000"/>
                      </a:schemeClr>
                    </a:solidFill>
                  </a:tcPr>
                </a:tc>
                <a:tc>
                  <a:txBody>
                    <a:bodyPr/>
                    <a:lstStyle/>
                    <a:p>
                      <a:pPr algn="ctr">
                        <a:lnSpc>
                          <a:spcPct val="110000"/>
                        </a:lnSpc>
                      </a:pPr>
                      <a:r>
                        <a:rPr lang="en-US" dirty="0"/>
                        <a:t>7</a:t>
                      </a:r>
                      <a:endParaRPr lang="en-GB" dirty="0"/>
                    </a:p>
                  </a:txBody>
                  <a:tcPr>
                    <a:solidFill>
                      <a:schemeClr val="accent2">
                        <a:lumMod val="20000"/>
                        <a:lumOff val="80000"/>
                      </a:schemeClr>
                    </a:solidFill>
                  </a:tcPr>
                </a:tc>
                <a:tc vMerge="1">
                  <a:txBody>
                    <a:bodyPr/>
                    <a:lstStyle/>
                    <a:p>
                      <a:pPr algn="ctr">
                        <a:lnSpc>
                          <a:spcPct val="110000"/>
                        </a:lnSpc>
                      </a:pPr>
                      <a:endParaRPr lang="en-GB" dirty="0"/>
                    </a:p>
                  </a:txBody>
                  <a:tcPr>
                    <a:solidFill>
                      <a:schemeClr val="bg1"/>
                    </a:solidFill>
                  </a:tcPr>
                </a:tc>
                <a:extLst>
                  <a:ext uri="{0D108BD9-81ED-4DB2-BD59-A6C34878D82A}">
                    <a16:rowId xmlns:a16="http://schemas.microsoft.com/office/drawing/2014/main" val="4224889702"/>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Histological subtypes</a:t>
            </a:r>
          </a:p>
        </p:txBody>
      </p:sp>
      <p:sp>
        <p:nvSpPr>
          <p:cNvPr id="5" name="Text Placeholder 4">
            <a:extLst>
              <a:ext uri="{FF2B5EF4-FFF2-40B4-BE49-F238E27FC236}">
                <a16:creationId xmlns:a16="http://schemas.microsoft.com/office/drawing/2014/main" id="{AC85C862-1EA5-C158-A501-DCD8D9E6DFF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
        <p:nvSpPr>
          <p:cNvPr id="2" name="Rectangle 1">
            <a:extLst>
              <a:ext uri="{FF2B5EF4-FFF2-40B4-BE49-F238E27FC236}">
                <a16:creationId xmlns:a16="http://schemas.microsoft.com/office/drawing/2014/main" id="{918AB539-06BA-3012-D0F9-3428A7E80DD3}"/>
              </a:ext>
            </a:extLst>
          </p:cNvPr>
          <p:cNvSpPr/>
          <p:nvPr/>
        </p:nvSpPr>
        <p:spPr>
          <a:xfrm>
            <a:off x="431800" y="1815921"/>
            <a:ext cx="9052169" cy="88864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6088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D5278-ED6B-1423-3E81-455761DA7D9F}"/>
              </a:ext>
            </a:extLst>
          </p:cNvPr>
          <p:cNvSpPr>
            <a:spLocks noGrp="1"/>
          </p:cNvSpPr>
          <p:nvPr>
            <p:ph type="title"/>
          </p:nvPr>
        </p:nvSpPr>
        <p:spPr>
          <a:xfrm>
            <a:off x="431799" y="275869"/>
            <a:ext cx="11084697" cy="511821"/>
          </a:xfrm>
        </p:spPr>
        <p:txBody>
          <a:bodyPr/>
          <a:lstStyle/>
          <a:p>
            <a:r>
              <a:rPr lang="en-GB" dirty="0"/>
              <a:t>OS and OS rate were in favour of NIVO+IPI vs SOC </a:t>
            </a:r>
            <a:r>
              <a:rPr lang="en-GB" sz="1800" dirty="0"/>
              <a:t>(median FU: 24 </a:t>
            </a:r>
            <a:r>
              <a:rPr lang="en-GB" sz="1800" dirty="0" err="1"/>
              <a:t>mo</a:t>
            </a:r>
            <a:r>
              <a:rPr lang="en-GB" sz="1800" dirty="0"/>
              <a:t>)</a:t>
            </a:r>
            <a:endParaRPr lang="en-GB" dirty="0"/>
          </a:p>
        </p:txBody>
      </p:sp>
      <p:graphicFrame>
        <p:nvGraphicFramePr>
          <p:cNvPr id="5" name="Content Placeholder 10">
            <a:extLst>
              <a:ext uri="{FF2B5EF4-FFF2-40B4-BE49-F238E27FC236}">
                <a16:creationId xmlns:a16="http://schemas.microsoft.com/office/drawing/2014/main" id="{507161D7-2BA6-FF10-7D85-A65F6A1E0BD1}"/>
              </a:ext>
            </a:extLst>
          </p:cNvPr>
          <p:cNvGraphicFramePr>
            <a:graphicFrameLocks noGrp="1"/>
          </p:cNvGraphicFramePr>
          <p:nvPr>
            <p:ph sz="quarter" idx="10"/>
            <p:extLst>
              <p:ext uri="{D42A27DB-BD31-4B8C-83A1-F6EECF244321}">
                <p14:modId xmlns:p14="http://schemas.microsoft.com/office/powerpoint/2010/main" val="1382314084"/>
              </p:ext>
            </p:extLst>
          </p:nvPr>
        </p:nvGraphicFramePr>
        <p:xfrm>
          <a:off x="490627" y="1004711"/>
          <a:ext cx="5983111" cy="52041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7C4F5494-9DBE-9713-B968-F2214A5C8782}"/>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graphicFrame>
        <p:nvGraphicFramePr>
          <p:cNvPr id="6" name="Content Placeholder 10">
            <a:extLst>
              <a:ext uri="{FF2B5EF4-FFF2-40B4-BE49-F238E27FC236}">
                <a16:creationId xmlns:a16="http://schemas.microsoft.com/office/drawing/2014/main" id="{233196A2-6C9C-CA2F-849C-89BE3B81807F}"/>
              </a:ext>
            </a:extLst>
          </p:cNvPr>
          <p:cNvGraphicFramePr>
            <a:graphicFrameLocks/>
          </p:cNvGraphicFramePr>
          <p:nvPr>
            <p:extLst>
              <p:ext uri="{D42A27DB-BD31-4B8C-83A1-F6EECF244321}">
                <p14:modId xmlns:p14="http://schemas.microsoft.com/office/powerpoint/2010/main" val="947404772"/>
              </p:ext>
            </p:extLst>
          </p:nvPr>
        </p:nvGraphicFramePr>
        <p:xfrm>
          <a:off x="6521719" y="1202093"/>
          <a:ext cx="5551311" cy="500679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58868CD-D4F8-6D8E-781E-32BD2E38E2C7}"/>
              </a:ext>
            </a:extLst>
          </p:cNvPr>
          <p:cNvSpPr/>
          <p:nvPr/>
        </p:nvSpPr>
        <p:spPr>
          <a:xfrm>
            <a:off x="2794798" y="1072599"/>
            <a:ext cx="1275008" cy="52041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5692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2368445122"/>
              </p:ext>
            </p:extLst>
          </p:nvPr>
        </p:nvGraphicFramePr>
        <p:xfrm>
          <a:off x="431800" y="977564"/>
          <a:ext cx="10921998" cy="4907915"/>
        </p:xfrm>
        <a:graphic>
          <a:graphicData uri="http://schemas.openxmlformats.org/drawingml/2006/table">
            <a:tbl>
              <a:tblPr firstRow="1">
                <a:tableStyleId>{793D81CF-94F2-401A-BA57-92F5A7B2D0C5}</a:tableStyleId>
              </a:tblPr>
              <a:tblGrid>
                <a:gridCol w="2713736">
                  <a:extLst>
                    <a:ext uri="{9D8B030D-6E8A-4147-A177-3AD203B41FA5}">
                      <a16:colId xmlns:a16="http://schemas.microsoft.com/office/drawing/2014/main" val="3599562241"/>
                    </a:ext>
                  </a:extLst>
                </a:gridCol>
                <a:gridCol w="1972606">
                  <a:extLst>
                    <a:ext uri="{9D8B030D-6E8A-4147-A177-3AD203B41FA5}">
                      <a16:colId xmlns:a16="http://schemas.microsoft.com/office/drawing/2014/main" val="2827065904"/>
                    </a:ext>
                  </a:extLst>
                </a:gridCol>
                <a:gridCol w="2078552">
                  <a:extLst>
                    <a:ext uri="{9D8B030D-6E8A-4147-A177-3AD203B41FA5}">
                      <a16:colId xmlns:a16="http://schemas.microsoft.com/office/drawing/2014/main" val="1177774514"/>
                    </a:ext>
                  </a:extLst>
                </a:gridCol>
                <a:gridCol w="2078552">
                  <a:extLst>
                    <a:ext uri="{9D8B030D-6E8A-4147-A177-3AD203B41FA5}">
                      <a16:colId xmlns:a16="http://schemas.microsoft.com/office/drawing/2014/main" val="1840634428"/>
                    </a:ext>
                  </a:extLst>
                </a:gridCol>
                <a:gridCol w="2078552">
                  <a:extLst>
                    <a:ext uri="{9D8B030D-6E8A-4147-A177-3AD203B41FA5}">
                      <a16:colId xmlns:a16="http://schemas.microsoft.com/office/drawing/2014/main" val="4022739530"/>
                    </a:ext>
                  </a:extLst>
                </a:gridCol>
              </a:tblGrid>
              <a:tr h="613778">
                <a:tc>
                  <a:txBody>
                    <a:bodyPr/>
                    <a:lstStyle/>
                    <a:p>
                      <a:pPr>
                        <a:lnSpc>
                          <a:spcPct val="110000"/>
                        </a:lnSpc>
                      </a:pPr>
                      <a:endParaRPr lang="en-GB" dirty="0"/>
                    </a:p>
                  </a:txBody>
                  <a:tcPr/>
                </a:tc>
                <a:tc>
                  <a:txBody>
                    <a:bodyPr/>
                    <a:lstStyle/>
                    <a:p>
                      <a:pPr algn="ctr">
                        <a:lnSpc>
                          <a:spcPct val="110000"/>
                        </a:lnSpc>
                      </a:pPr>
                      <a:r>
                        <a:rPr lang="en-GB" b="1" dirty="0">
                          <a:solidFill>
                            <a:schemeClr val="bg1"/>
                          </a:solidFill>
                        </a:rPr>
                        <a:t>NIVO+IPI</a:t>
                      </a:r>
                    </a:p>
                    <a:p>
                      <a:pPr algn="ctr">
                        <a:lnSpc>
                          <a:spcPct val="110000"/>
                        </a:lnSpc>
                      </a:pPr>
                      <a:r>
                        <a:rPr lang="en-GB" b="1" dirty="0">
                          <a:solidFill>
                            <a:schemeClr val="bg1"/>
                          </a:solidFill>
                        </a:rPr>
                        <a:t>deaths/pts</a:t>
                      </a:r>
                    </a:p>
                  </a:txBody>
                  <a:tcPr>
                    <a:solidFill>
                      <a:schemeClr val="accent1"/>
                    </a:solidFill>
                  </a:tcPr>
                </a:tc>
                <a:tc>
                  <a:txBody>
                    <a:bodyPr/>
                    <a:lstStyle/>
                    <a:p>
                      <a:pPr algn="ctr">
                        <a:lnSpc>
                          <a:spcPct val="110000"/>
                        </a:lnSpc>
                      </a:pPr>
                      <a:r>
                        <a:rPr lang="en-GB" b="1" dirty="0">
                          <a:solidFill>
                            <a:schemeClr val="bg1"/>
                          </a:solidFill>
                        </a:rPr>
                        <a:t>SOC</a:t>
                      </a:r>
                    </a:p>
                    <a:p>
                      <a:pPr algn="ctr">
                        <a:lnSpc>
                          <a:spcPct val="110000"/>
                        </a:lnSpc>
                      </a:pPr>
                      <a:r>
                        <a:rPr lang="en-GB" b="1" dirty="0">
                          <a:solidFill>
                            <a:schemeClr val="bg1"/>
                          </a:solidFill>
                        </a:rPr>
                        <a:t>deaths/pts</a:t>
                      </a:r>
                    </a:p>
                  </a:txBody>
                  <a:tcPr>
                    <a:solidFill>
                      <a:schemeClr val="accent2"/>
                    </a:solidFill>
                  </a:tcPr>
                </a:tc>
                <a:tc>
                  <a:txBody>
                    <a:bodyPr/>
                    <a:lstStyle/>
                    <a:p>
                      <a:pPr algn="ctr">
                        <a:lnSpc>
                          <a:spcPct val="110000"/>
                        </a:lnSpc>
                      </a:pPr>
                      <a:r>
                        <a:rPr lang="en-US" b="1" dirty="0">
                          <a:solidFill>
                            <a:schemeClr val="bg1"/>
                          </a:solidFill>
                        </a:rPr>
                        <a:t>HR </a:t>
                      </a:r>
                    </a:p>
                    <a:p>
                      <a:pPr algn="ctr">
                        <a:lnSpc>
                          <a:spcPct val="110000"/>
                        </a:lnSpc>
                      </a:pPr>
                      <a:r>
                        <a:rPr lang="en-US" b="1" dirty="0">
                          <a:solidFill>
                            <a:schemeClr val="bg1"/>
                          </a:solidFill>
                        </a:rPr>
                        <a:t>(95% CI)</a:t>
                      </a:r>
                    </a:p>
                  </a:txBody>
                  <a:tcPr>
                    <a:lnR w="12700" cap="flat" cmpd="sng" algn="ctr">
                      <a:solidFill>
                        <a:schemeClr val="bg1">
                          <a:lumMod val="65000"/>
                        </a:schemeClr>
                      </a:solidFill>
                      <a:prstDash val="solid"/>
                      <a:round/>
                      <a:headEnd type="none" w="med" len="med"/>
                      <a:tailEnd type="none" w="med" len="med"/>
                    </a:lnR>
                    <a:solidFill>
                      <a:schemeClr val="tx1"/>
                    </a:solidFill>
                  </a:tcPr>
                </a:tc>
                <a:tc>
                  <a:txBody>
                    <a:bodyPr/>
                    <a:lstStyle/>
                    <a:p>
                      <a:pPr algn="ctr">
                        <a:lnSpc>
                          <a:spcPct val="110000"/>
                        </a:lnSpc>
                      </a:pPr>
                      <a:r>
                        <a:rPr lang="en-US" b="1" i="1" dirty="0">
                          <a:solidFill>
                            <a:schemeClr val="bg1"/>
                          </a:solidFill>
                        </a:rPr>
                        <a:t>P</a:t>
                      </a:r>
                      <a:r>
                        <a:rPr lang="en-US" b="1" dirty="0">
                          <a:solidFill>
                            <a:schemeClr val="bg1"/>
                          </a:solidFill>
                        </a:rPr>
                        <a:t>-value</a:t>
                      </a:r>
                      <a:endParaRPr lang="en-GB"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solidFill>
                      <a:schemeClr val="tx1"/>
                    </a:solidFill>
                  </a:tcPr>
                </a:tc>
                <a:extLst>
                  <a:ext uri="{0D108BD9-81ED-4DB2-BD59-A6C34878D82A}">
                    <a16:rowId xmlns:a16="http://schemas.microsoft.com/office/drawing/2014/main" val="3231569149"/>
                  </a:ext>
                </a:extLst>
              </a:tr>
              <a:tr h="341345">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t>Baseline PD-L1 CPS</a:t>
                      </a:r>
                      <a:endParaRPr lang="en-US" b="0" dirty="0"/>
                    </a:p>
                    <a:p>
                      <a:pPr lvl="1" algn="l">
                        <a:lnSpc>
                          <a:spcPct val="110000"/>
                        </a:lnSpc>
                      </a:pPr>
                      <a:r>
                        <a:rPr lang="en-US" b="0" dirty="0"/>
                        <a:t>&lt;1</a:t>
                      </a:r>
                    </a:p>
                    <a:p>
                      <a:pPr marL="457200" marR="0" lvl="1" indent="0" algn="l" defTabSz="914400" rtl="0" eaLnBrk="1" fontAlgn="auto" latinLnBrk="0" hangingPunct="1">
                        <a:lnSpc>
                          <a:spcPct val="110000"/>
                        </a:lnSpc>
                        <a:spcBef>
                          <a:spcPts val="0"/>
                        </a:spcBef>
                        <a:spcAft>
                          <a:spcPts val="0"/>
                        </a:spcAft>
                        <a:buClrTx/>
                        <a:buSzTx/>
                        <a:buFontTx/>
                        <a:buNone/>
                        <a:tabLst/>
                        <a:defRPr/>
                      </a:pPr>
                      <a:r>
                        <a:rPr lang="en-GB" b="1" dirty="0"/>
                        <a:t>≥1</a:t>
                      </a:r>
                    </a:p>
                    <a:p>
                      <a:pPr lvl="1" algn="l">
                        <a:lnSpc>
                          <a:spcPct val="110000"/>
                        </a:lnSpc>
                      </a:pPr>
                      <a:r>
                        <a:rPr lang="en-GB" b="0" dirty="0"/>
                        <a:t>NR</a:t>
                      </a:r>
                    </a:p>
                  </a:txBody>
                  <a:tcPr/>
                </a:tc>
                <a:tc>
                  <a:txBody>
                    <a:bodyPr/>
                    <a:lstStyle/>
                    <a:p>
                      <a:pPr algn="ctr">
                        <a:lnSpc>
                          <a:spcPct val="110000"/>
                        </a:lnSpc>
                      </a:pPr>
                      <a:endParaRPr lang="en-US" dirty="0"/>
                    </a:p>
                    <a:p>
                      <a:pPr algn="ctr">
                        <a:lnSpc>
                          <a:spcPct val="110000"/>
                        </a:lnSpc>
                      </a:pPr>
                      <a:r>
                        <a:rPr lang="en-US" dirty="0"/>
                        <a:t>33 / 71</a:t>
                      </a:r>
                    </a:p>
                    <a:p>
                      <a:pPr algn="ctr">
                        <a:lnSpc>
                          <a:spcPct val="110000"/>
                        </a:lnSpc>
                      </a:pPr>
                      <a:r>
                        <a:rPr lang="en-US" b="1" dirty="0"/>
                        <a:t>26 / 73</a:t>
                      </a:r>
                    </a:p>
                    <a:p>
                      <a:pPr algn="ctr">
                        <a:lnSpc>
                          <a:spcPct val="110000"/>
                        </a:lnSpc>
                      </a:pPr>
                      <a:r>
                        <a:rPr lang="en-US" dirty="0"/>
                        <a:t>7 / 13</a:t>
                      </a:r>
                      <a:endParaRPr lang="en-GB" dirty="0"/>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US" dirty="0"/>
                        <a:t>19 / 58</a:t>
                      </a:r>
                    </a:p>
                    <a:p>
                      <a:pPr algn="ctr">
                        <a:lnSpc>
                          <a:spcPct val="110000"/>
                        </a:lnSpc>
                      </a:pPr>
                      <a:r>
                        <a:rPr lang="en-US" b="1" dirty="0"/>
                        <a:t>32 / 76</a:t>
                      </a:r>
                    </a:p>
                    <a:p>
                      <a:pPr algn="ctr">
                        <a:lnSpc>
                          <a:spcPct val="110000"/>
                        </a:lnSpc>
                      </a:pPr>
                      <a:r>
                        <a:rPr lang="en-US" dirty="0"/>
                        <a:t>11 / 18</a:t>
                      </a:r>
                      <a:endParaRPr lang="en-GB" dirty="0"/>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US" dirty="0"/>
                        <a:t>1.40 (0.79-2.46)</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0.56 (0.33-0.95)</a:t>
                      </a:r>
                      <a:endParaRPr lang="en-GB" b="1" dirty="0"/>
                    </a:p>
                    <a:p>
                      <a:pPr marL="0" marR="0" lvl="0" indent="0" algn="ctr" defTabSz="914400" rtl="0" eaLnBrk="1" fontAlgn="auto" latinLnBrk="0" hangingPunct="1">
                        <a:lnSpc>
                          <a:spcPct val="110000"/>
                        </a:lnSpc>
                        <a:spcBef>
                          <a:spcPts val="0"/>
                        </a:spcBef>
                        <a:spcAft>
                          <a:spcPts val="0"/>
                        </a:spcAft>
                        <a:buClrTx/>
                        <a:buSzTx/>
                        <a:buFontTx/>
                        <a:buNone/>
                        <a:tabLst/>
                        <a:defRPr/>
                      </a:pPr>
                      <a:r>
                        <a:rPr lang="en-US" dirty="0"/>
                        <a:t>1.07 (0.41-2.81)</a:t>
                      </a:r>
                    </a:p>
                  </a:txBody>
                  <a:tcPr>
                    <a:solidFill>
                      <a:schemeClr val="bg1">
                        <a:lumMod val="85000"/>
                      </a:schemeClr>
                    </a:solidFill>
                  </a:tcPr>
                </a:tc>
                <a:tc>
                  <a:txBody>
                    <a:bodyPr/>
                    <a:lstStyle/>
                    <a:p>
                      <a:pPr algn="ctr">
                        <a:lnSpc>
                          <a:spcPct val="110000"/>
                        </a:lnSpc>
                      </a:pPr>
                      <a:endParaRPr lang="en-US" dirty="0"/>
                    </a:p>
                    <a:p>
                      <a:pPr algn="ctr">
                        <a:lnSpc>
                          <a:spcPct val="110000"/>
                        </a:lnSpc>
                      </a:pPr>
                      <a:r>
                        <a:rPr lang="en-US" dirty="0"/>
                        <a:t>0.244</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0.031</a:t>
                      </a:r>
                      <a:endParaRPr lang="en-GB" b="1" dirty="0"/>
                    </a:p>
                    <a:p>
                      <a:pPr marL="0" marR="0" lvl="0" indent="0" algn="ctr" defTabSz="914400" rtl="0" eaLnBrk="1" fontAlgn="auto" latinLnBrk="0" hangingPunct="1">
                        <a:lnSpc>
                          <a:spcPct val="110000"/>
                        </a:lnSpc>
                        <a:spcBef>
                          <a:spcPts val="0"/>
                        </a:spcBef>
                        <a:spcAft>
                          <a:spcPts val="0"/>
                        </a:spcAft>
                        <a:buClrTx/>
                        <a:buSzTx/>
                        <a:buFontTx/>
                        <a:buNone/>
                        <a:tabLst/>
                        <a:defRPr/>
                      </a:pPr>
                      <a:r>
                        <a:rPr lang="en-US" dirty="0"/>
                        <a:t>0.884</a:t>
                      </a:r>
                    </a:p>
                  </a:txBody>
                  <a:tcPr>
                    <a:solidFill>
                      <a:schemeClr val="bg1"/>
                    </a:solidFill>
                  </a:tcPr>
                </a:tc>
                <a:extLst>
                  <a:ext uri="{0D108BD9-81ED-4DB2-BD59-A6C34878D82A}">
                    <a16:rowId xmlns:a16="http://schemas.microsoft.com/office/drawing/2014/main" val="1870254516"/>
                  </a:ext>
                </a:extLst>
              </a:tr>
              <a:tr h="341345">
                <a:tc>
                  <a:txBody>
                    <a:bodyPr/>
                    <a:lstStyle/>
                    <a:p>
                      <a:pPr algn="l">
                        <a:lnSpc>
                          <a:spcPct val="110000"/>
                        </a:lnSpc>
                      </a:pPr>
                      <a:r>
                        <a:rPr lang="en-US" b="0" dirty="0"/>
                        <a:t>LN </a:t>
                      </a:r>
                      <a:r>
                        <a:rPr lang="en-US" b="0" dirty="0" err="1"/>
                        <a:t>mets</a:t>
                      </a:r>
                      <a:endParaRPr lang="en-US" b="0" dirty="0"/>
                    </a:p>
                    <a:p>
                      <a:pPr lvl="1" algn="l">
                        <a:lnSpc>
                          <a:spcPct val="110000"/>
                        </a:lnSpc>
                      </a:pPr>
                      <a:r>
                        <a:rPr lang="en-US" b="0" dirty="0"/>
                        <a:t>Yes</a:t>
                      </a:r>
                    </a:p>
                    <a:p>
                      <a:pPr lvl="1" algn="l">
                        <a:lnSpc>
                          <a:spcPct val="110000"/>
                        </a:lnSpc>
                      </a:pPr>
                      <a:r>
                        <a:rPr lang="en-US" b="0" dirty="0"/>
                        <a:t>No</a:t>
                      </a:r>
                      <a:endParaRPr lang="en-GB" b="0" dirty="0"/>
                    </a:p>
                  </a:txBody>
                  <a:tcPr/>
                </a:tc>
                <a:tc>
                  <a:txBody>
                    <a:bodyPr/>
                    <a:lstStyle/>
                    <a:p>
                      <a:pPr algn="ctr">
                        <a:lnSpc>
                          <a:spcPct val="110000"/>
                        </a:lnSpc>
                      </a:pPr>
                      <a:endParaRPr lang="en-US" dirty="0"/>
                    </a:p>
                    <a:p>
                      <a:pPr algn="ctr">
                        <a:lnSpc>
                          <a:spcPct val="110000"/>
                        </a:lnSpc>
                      </a:pPr>
                      <a:r>
                        <a:rPr lang="en-GB" dirty="0"/>
                        <a:t>38 / 100</a:t>
                      </a:r>
                    </a:p>
                    <a:p>
                      <a:pPr algn="ctr">
                        <a:lnSpc>
                          <a:spcPct val="110000"/>
                        </a:lnSpc>
                      </a:pPr>
                      <a:r>
                        <a:rPr lang="en-GB" dirty="0"/>
                        <a:t>28 / 57</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37 / 82</a:t>
                      </a:r>
                    </a:p>
                    <a:p>
                      <a:pPr algn="ctr">
                        <a:lnSpc>
                          <a:spcPct val="110000"/>
                        </a:lnSpc>
                      </a:pPr>
                      <a:r>
                        <a:rPr lang="en-GB" dirty="0"/>
                        <a:t>25 / 70</a:t>
                      </a:r>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GB" dirty="0"/>
                        <a:t>0.62 (0.39-0.98)</a:t>
                      </a:r>
                    </a:p>
                    <a:p>
                      <a:pPr algn="ctr">
                        <a:lnSpc>
                          <a:spcPct val="110000"/>
                        </a:lnSpc>
                      </a:pPr>
                      <a:r>
                        <a:rPr lang="en-GB" dirty="0"/>
                        <a:t>1.26 (0.73-2.16)</a:t>
                      </a:r>
                    </a:p>
                  </a:txBody>
                  <a:tcPr>
                    <a:solidFill>
                      <a:schemeClr val="bg1">
                        <a:lumMod val="85000"/>
                      </a:schemeClr>
                    </a:solidFill>
                  </a:tcPr>
                </a:tc>
                <a:tc>
                  <a:txBody>
                    <a:bodyPr/>
                    <a:lstStyle/>
                    <a:p>
                      <a:pPr algn="ctr">
                        <a:lnSpc>
                          <a:spcPct val="110000"/>
                        </a:lnSpc>
                      </a:pPr>
                      <a:endParaRPr lang="en-GB" b="0" dirty="0"/>
                    </a:p>
                  </a:txBody>
                  <a:tcPr>
                    <a:solidFill>
                      <a:schemeClr val="bg1"/>
                    </a:solidFill>
                  </a:tcPr>
                </a:tc>
                <a:extLst>
                  <a:ext uri="{0D108BD9-81ED-4DB2-BD59-A6C34878D82A}">
                    <a16:rowId xmlns:a16="http://schemas.microsoft.com/office/drawing/2014/main" val="4261367337"/>
                  </a:ext>
                </a:extLst>
              </a:tr>
              <a:tr h="0">
                <a:tc>
                  <a:txBody>
                    <a:bodyPr/>
                    <a:lstStyle/>
                    <a:p>
                      <a:pPr algn="l">
                        <a:lnSpc>
                          <a:spcPct val="110000"/>
                        </a:lnSpc>
                      </a:pPr>
                      <a:r>
                        <a:rPr lang="en-US" b="0" dirty="0"/>
                        <a:t>Chromophobe RCC</a:t>
                      </a:r>
                    </a:p>
                    <a:p>
                      <a:pPr lvl="1" algn="l">
                        <a:lnSpc>
                          <a:spcPct val="110000"/>
                        </a:lnSpc>
                      </a:pPr>
                      <a:r>
                        <a:rPr lang="en-US" b="0" dirty="0"/>
                        <a:t>Yes</a:t>
                      </a:r>
                    </a:p>
                    <a:p>
                      <a:pPr lvl="1" algn="l">
                        <a:lnSpc>
                          <a:spcPct val="110000"/>
                        </a:lnSpc>
                      </a:pPr>
                      <a:r>
                        <a:rPr lang="en-US" b="0" dirty="0"/>
                        <a:t>No</a:t>
                      </a:r>
                      <a:endParaRPr lang="en-GB" b="0" dirty="0"/>
                    </a:p>
                  </a:txBody>
                  <a:tcPr/>
                </a:tc>
                <a:tc>
                  <a:txBody>
                    <a:bodyPr/>
                    <a:lstStyle/>
                    <a:p>
                      <a:pPr algn="ctr">
                        <a:lnSpc>
                          <a:spcPct val="110000"/>
                        </a:lnSpc>
                      </a:pPr>
                      <a:endParaRPr lang="en-US" dirty="0"/>
                    </a:p>
                    <a:p>
                      <a:pPr algn="ctr">
                        <a:lnSpc>
                          <a:spcPct val="110000"/>
                        </a:lnSpc>
                      </a:pPr>
                      <a:r>
                        <a:rPr lang="en-US" dirty="0"/>
                        <a:t>10 / 28</a:t>
                      </a:r>
                    </a:p>
                    <a:p>
                      <a:pPr algn="ctr">
                        <a:lnSpc>
                          <a:spcPct val="110000"/>
                        </a:lnSpc>
                      </a:pPr>
                      <a:r>
                        <a:rPr lang="en-US" dirty="0"/>
                        <a:t>56 / 129</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US" dirty="0"/>
                        <a:t>13 / 32</a:t>
                      </a:r>
                    </a:p>
                    <a:p>
                      <a:pPr algn="ctr">
                        <a:lnSpc>
                          <a:spcPct val="110000"/>
                        </a:lnSpc>
                      </a:pPr>
                      <a:r>
                        <a:rPr lang="en-US" dirty="0"/>
                        <a:t>49 / 120</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10000"/>
                        </a:lnSpc>
                        <a:spcBef>
                          <a:spcPts val="0"/>
                        </a:spcBef>
                        <a:spcAft>
                          <a:spcPts val="0"/>
                        </a:spcAft>
                        <a:buClrTx/>
                        <a:buSzTx/>
                        <a:buFontTx/>
                        <a:buNone/>
                        <a:tabLst/>
                        <a:defRPr/>
                      </a:pPr>
                      <a:r>
                        <a:rPr lang="en-US" dirty="0"/>
                        <a:t>0.59 (0.26-1.34)</a:t>
                      </a:r>
                    </a:p>
                    <a:p>
                      <a:pPr marL="0" marR="0" lvl="0" indent="0" algn="ctr" defTabSz="914400" rtl="0" eaLnBrk="1" fontAlgn="auto" latinLnBrk="0" hangingPunct="1">
                        <a:lnSpc>
                          <a:spcPct val="110000"/>
                        </a:lnSpc>
                        <a:spcBef>
                          <a:spcPts val="0"/>
                        </a:spcBef>
                        <a:spcAft>
                          <a:spcPts val="0"/>
                        </a:spcAft>
                        <a:buClrTx/>
                        <a:buSzTx/>
                        <a:buFontTx/>
                        <a:buNone/>
                        <a:tabLst/>
                        <a:defRPr/>
                      </a:pPr>
                      <a:r>
                        <a:rPr lang="en-US" dirty="0"/>
                        <a:t>0.89 (0.61-1.31)</a:t>
                      </a:r>
                    </a:p>
                  </a:txBody>
                  <a:tcPr>
                    <a:solidFill>
                      <a:schemeClr val="bg1">
                        <a:lumMod val="85000"/>
                      </a:schemeClr>
                    </a:solidFill>
                  </a:tcPr>
                </a:tc>
                <a:tc>
                  <a:txBody>
                    <a:bodyPr/>
                    <a:lstStyle/>
                    <a:p>
                      <a:pPr algn="ctr">
                        <a:lnSpc>
                          <a:spcPct val="110000"/>
                        </a:lnSpc>
                      </a:pPr>
                      <a:endParaRPr lang="en-US" dirty="0"/>
                    </a:p>
                  </a:txBody>
                  <a:tcPr>
                    <a:solidFill>
                      <a:schemeClr val="bg1"/>
                    </a:solidFill>
                  </a:tcPr>
                </a:tc>
                <a:extLst>
                  <a:ext uri="{0D108BD9-81ED-4DB2-BD59-A6C34878D82A}">
                    <a16:rowId xmlns:a16="http://schemas.microsoft.com/office/drawing/2014/main" val="475101623"/>
                  </a:ext>
                </a:extLst>
              </a:tr>
              <a:tr h="0">
                <a:tc>
                  <a:txBody>
                    <a:bodyPr/>
                    <a:lstStyle/>
                    <a:p>
                      <a:pPr lvl="0" algn="l">
                        <a:lnSpc>
                          <a:spcPct val="110000"/>
                        </a:lnSpc>
                      </a:pPr>
                      <a:r>
                        <a:rPr lang="en-US" b="0" dirty="0"/>
                        <a:t>Histology</a:t>
                      </a:r>
                    </a:p>
                    <a:p>
                      <a:pPr lvl="1" algn="l">
                        <a:lnSpc>
                          <a:spcPct val="110000"/>
                        </a:lnSpc>
                      </a:pPr>
                      <a:r>
                        <a:rPr lang="en-US" b="0" dirty="0"/>
                        <a:t>Papillary</a:t>
                      </a:r>
                    </a:p>
                    <a:p>
                      <a:pPr lvl="1" algn="l">
                        <a:lnSpc>
                          <a:spcPct val="110000"/>
                        </a:lnSpc>
                      </a:pPr>
                      <a:r>
                        <a:rPr lang="en-US" b="0" dirty="0"/>
                        <a:t>Non-papillary</a:t>
                      </a:r>
                      <a:endParaRPr lang="en-GB" b="0" dirty="0"/>
                    </a:p>
                  </a:txBody>
                  <a:tcPr/>
                </a:tc>
                <a:tc>
                  <a:txBody>
                    <a:bodyPr/>
                    <a:lstStyle/>
                    <a:p>
                      <a:pPr algn="ctr">
                        <a:lnSpc>
                          <a:spcPct val="110000"/>
                        </a:lnSpc>
                      </a:pPr>
                      <a:endParaRPr lang="en-US" dirty="0"/>
                    </a:p>
                    <a:p>
                      <a:pPr algn="ctr">
                        <a:lnSpc>
                          <a:spcPct val="110000"/>
                        </a:lnSpc>
                      </a:pPr>
                      <a:r>
                        <a:rPr lang="en-GB" dirty="0"/>
                        <a:t>49 / 99</a:t>
                      </a:r>
                    </a:p>
                    <a:p>
                      <a:pPr algn="ctr">
                        <a:lnSpc>
                          <a:spcPct val="110000"/>
                        </a:lnSpc>
                      </a:pPr>
                      <a:r>
                        <a:rPr lang="en-GB" dirty="0"/>
                        <a:t>17 / 58</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39 / 91</a:t>
                      </a:r>
                    </a:p>
                    <a:p>
                      <a:pPr algn="ctr">
                        <a:lnSpc>
                          <a:spcPct val="110000"/>
                        </a:lnSpc>
                      </a:pPr>
                      <a:r>
                        <a:rPr lang="en-GB" dirty="0"/>
                        <a:t>23 / 60</a:t>
                      </a:r>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GB" dirty="0"/>
                        <a:t>0.95 (0.62-1.44)</a:t>
                      </a:r>
                    </a:p>
                    <a:p>
                      <a:pPr algn="ctr">
                        <a:lnSpc>
                          <a:spcPct val="110000"/>
                        </a:lnSpc>
                      </a:pPr>
                      <a:r>
                        <a:rPr lang="en-GB" dirty="0"/>
                        <a:t>0.61 (0.33-1.15)</a:t>
                      </a:r>
                    </a:p>
                  </a:txBody>
                  <a:tcPr>
                    <a:solidFill>
                      <a:schemeClr val="bg1">
                        <a:lumMod val="85000"/>
                      </a:schemeClr>
                    </a:solidFill>
                  </a:tcPr>
                </a:tc>
                <a:tc>
                  <a:txBody>
                    <a:bodyPr/>
                    <a:lstStyle/>
                    <a:p>
                      <a:pPr algn="ctr">
                        <a:lnSpc>
                          <a:spcPct val="110000"/>
                        </a:lnSpc>
                      </a:pPr>
                      <a:endParaRPr lang="en-US" dirty="0"/>
                    </a:p>
                  </a:txBody>
                  <a:tcPr>
                    <a:solidFill>
                      <a:schemeClr val="bg1"/>
                    </a:solidFill>
                  </a:tcPr>
                </a:tc>
                <a:extLst>
                  <a:ext uri="{0D108BD9-81ED-4DB2-BD59-A6C34878D82A}">
                    <a16:rowId xmlns:a16="http://schemas.microsoft.com/office/drawing/2014/main" val="1765348519"/>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a:xfrm>
            <a:off x="431800" y="275869"/>
            <a:ext cx="11040872" cy="511821"/>
          </a:xfrm>
        </p:spPr>
        <p:txBody>
          <a:bodyPr/>
          <a:lstStyle/>
          <a:p>
            <a:r>
              <a:rPr lang="en-GB" dirty="0"/>
              <a:t>Better OS in pts with tumours expressing PD-L1, with LN </a:t>
            </a:r>
            <a:r>
              <a:rPr lang="en-GB" dirty="0" err="1"/>
              <a:t>mets</a:t>
            </a:r>
            <a:r>
              <a:rPr lang="en-GB" dirty="0"/>
              <a:t> or chromophobe RCC </a:t>
            </a:r>
            <a:r>
              <a:rPr lang="en-GB" sz="1800" dirty="0"/>
              <a:t>(median FU: 24 </a:t>
            </a:r>
            <a:r>
              <a:rPr lang="en-GB" sz="1800" dirty="0" err="1"/>
              <a:t>mo</a:t>
            </a:r>
            <a:r>
              <a:rPr lang="en-GB" sz="1800" dirty="0"/>
              <a:t>)</a:t>
            </a:r>
          </a:p>
        </p:txBody>
      </p:sp>
      <p:sp>
        <p:nvSpPr>
          <p:cNvPr id="5" name="Text Placeholder 4">
            <a:extLst>
              <a:ext uri="{FF2B5EF4-FFF2-40B4-BE49-F238E27FC236}">
                <a16:creationId xmlns:a16="http://schemas.microsoft.com/office/drawing/2014/main" id="{AC85C862-1EA5-C158-A501-DCD8D9E6DFF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
        <p:nvSpPr>
          <p:cNvPr id="2" name="TextBox 1">
            <a:extLst>
              <a:ext uri="{FF2B5EF4-FFF2-40B4-BE49-F238E27FC236}">
                <a16:creationId xmlns:a16="http://schemas.microsoft.com/office/drawing/2014/main" id="{B69AE3D1-CBB8-1A4A-3A6B-9241F633771F}"/>
              </a:ext>
            </a:extLst>
          </p:cNvPr>
          <p:cNvSpPr txBox="1"/>
          <p:nvPr/>
        </p:nvSpPr>
        <p:spPr>
          <a:xfrm>
            <a:off x="431800" y="5869028"/>
            <a:ext cx="2614690" cy="584775"/>
          </a:xfrm>
          <a:prstGeom prst="rect">
            <a:avLst/>
          </a:prstGeom>
          <a:noFill/>
        </p:spPr>
        <p:txBody>
          <a:bodyPr wrap="none" rtlCol="0">
            <a:spAutoFit/>
          </a:bodyPr>
          <a:lstStyle/>
          <a:p>
            <a:r>
              <a:rPr lang="en-US" sz="1600" dirty="0"/>
              <a:t>CPS: combined positive score</a:t>
            </a:r>
          </a:p>
          <a:p>
            <a:r>
              <a:rPr lang="en-US" sz="1600" dirty="0"/>
              <a:t>NR: not reported</a:t>
            </a:r>
          </a:p>
        </p:txBody>
      </p:sp>
    </p:spTree>
    <p:extLst>
      <p:ext uri="{BB962C8B-B14F-4D97-AF65-F5344CB8AC3E}">
        <p14:creationId xmlns:p14="http://schemas.microsoft.com/office/powerpoint/2010/main" val="3891553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9E03F-391C-0ED2-57D6-03AF2F7A7338}"/>
              </a:ext>
            </a:extLst>
          </p:cNvPr>
          <p:cNvSpPr>
            <a:spLocks noGrp="1"/>
          </p:cNvSpPr>
          <p:nvPr>
            <p:ph type="title"/>
          </p:nvPr>
        </p:nvSpPr>
        <p:spPr/>
        <p:txBody>
          <a:bodyPr/>
          <a:lstStyle/>
          <a:p>
            <a:r>
              <a:rPr lang="en-US" dirty="0"/>
              <a:t>No PFS benefit with NIVO+IPI vs SOC </a:t>
            </a:r>
            <a:r>
              <a:rPr lang="en-US" sz="1800" dirty="0"/>
              <a:t>(median FU: 24 </a:t>
            </a:r>
            <a:r>
              <a:rPr lang="en-US" sz="1800" dirty="0" err="1"/>
              <a:t>mo</a:t>
            </a:r>
            <a:r>
              <a:rPr lang="en-US" sz="1800" dirty="0"/>
              <a:t>)</a:t>
            </a:r>
            <a:endParaRPr lang="en-GB" sz="1800" dirty="0"/>
          </a:p>
        </p:txBody>
      </p:sp>
      <p:graphicFrame>
        <p:nvGraphicFramePr>
          <p:cNvPr id="7" name="Content Placeholder 4">
            <a:extLst>
              <a:ext uri="{FF2B5EF4-FFF2-40B4-BE49-F238E27FC236}">
                <a16:creationId xmlns:a16="http://schemas.microsoft.com/office/drawing/2014/main" id="{539DC58B-F536-389E-72D2-4F3AE7AF133D}"/>
              </a:ext>
            </a:extLst>
          </p:cNvPr>
          <p:cNvGraphicFramePr>
            <a:graphicFrameLocks noGrp="1"/>
          </p:cNvGraphicFramePr>
          <p:nvPr>
            <p:ph sz="quarter" idx="10"/>
            <p:extLst>
              <p:ext uri="{D42A27DB-BD31-4B8C-83A1-F6EECF244321}">
                <p14:modId xmlns:p14="http://schemas.microsoft.com/office/powerpoint/2010/main" val="4105856848"/>
              </p:ext>
            </p:extLst>
          </p:nvPr>
        </p:nvGraphicFramePr>
        <p:xfrm>
          <a:off x="431800" y="1063625"/>
          <a:ext cx="10921998" cy="1381125"/>
        </p:xfrm>
        <a:graphic>
          <a:graphicData uri="http://schemas.openxmlformats.org/drawingml/2006/table">
            <a:tbl>
              <a:tblPr firstRow="1">
                <a:tableStyleId>{793D81CF-94F2-401A-BA57-92F5A7B2D0C5}</a:tableStyleId>
              </a:tblPr>
              <a:tblGrid>
                <a:gridCol w="3640666">
                  <a:extLst>
                    <a:ext uri="{9D8B030D-6E8A-4147-A177-3AD203B41FA5}">
                      <a16:colId xmlns:a16="http://schemas.microsoft.com/office/drawing/2014/main" val="2360321377"/>
                    </a:ext>
                  </a:extLst>
                </a:gridCol>
                <a:gridCol w="3640666">
                  <a:extLst>
                    <a:ext uri="{9D8B030D-6E8A-4147-A177-3AD203B41FA5}">
                      <a16:colId xmlns:a16="http://schemas.microsoft.com/office/drawing/2014/main" val="622513655"/>
                    </a:ext>
                  </a:extLst>
                </a:gridCol>
                <a:gridCol w="3640666">
                  <a:extLst>
                    <a:ext uri="{9D8B030D-6E8A-4147-A177-3AD203B41FA5}">
                      <a16:colId xmlns:a16="http://schemas.microsoft.com/office/drawing/2014/main" val="1155243996"/>
                    </a:ext>
                  </a:extLst>
                </a:gridCol>
              </a:tblGrid>
              <a:tr h="370840">
                <a:tc>
                  <a:txBody>
                    <a:bodyPr/>
                    <a:lstStyle/>
                    <a:p>
                      <a:pPr>
                        <a:lnSpc>
                          <a:spcPct val="150000"/>
                        </a:lnSpc>
                      </a:pPr>
                      <a:endParaRPr lang="en-GB" dirty="0"/>
                    </a:p>
                  </a:txBody>
                  <a:tcPr/>
                </a:tc>
                <a:tc>
                  <a:txBody>
                    <a:bodyPr/>
                    <a:lstStyle/>
                    <a:p>
                      <a:pPr algn="ctr">
                        <a:lnSpc>
                          <a:spcPct val="150000"/>
                        </a:lnSpc>
                      </a:pPr>
                      <a:r>
                        <a:rPr lang="en-GB" dirty="0"/>
                        <a:t>NIVO+IPI (N=157)</a:t>
                      </a:r>
                    </a:p>
                  </a:txBody>
                  <a:tcPr>
                    <a:solidFill>
                      <a:schemeClr val="accent1"/>
                    </a:solidFill>
                  </a:tcPr>
                </a:tc>
                <a:tc>
                  <a:txBody>
                    <a:bodyPr/>
                    <a:lstStyle/>
                    <a:p>
                      <a:pPr algn="ctr">
                        <a:lnSpc>
                          <a:spcPct val="150000"/>
                        </a:lnSpc>
                      </a:pPr>
                      <a:r>
                        <a:rPr lang="en-GB" dirty="0"/>
                        <a:t>SOC (N=152)</a:t>
                      </a:r>
                    </a:p>
                  </a:txBody>
                  <a:tcPr>
                    <a:solidFill>
                      <a:schemeClr val="accent2"/>
                    </a:solidFill>
                  </a:tcPr>
                </a:tc>
                <a:extLst>
                  <a:ext uri="{0D108BD9-81ED-4DB2-BD59-A6C34878D82A}">
                    <a16:rowId xmlns:a16="http://schemas.microsoft.com/office/drawing/2014/main" val="2358360757"/>
                  </a:ext>
                </a:extLst>
              </a:tr>
              <a:tr h="370840">
                <a:tc rowSpan="2">
                  <a:txBody>
                    <a:bodyPr/>
                    <a:lstStyle/>
                    <a:p>
                      <a:pPr>
                        <a:lnSpc>
                          <a:spcPct val="150000"/>
                        </a:lnSpc>
                      </a:pPr>
                      <a:r>
                        <a:rPr lang="en-GB" dirty="0"/>
                        <a:t>Median PFS (</a:t>
                      </a:r>
                      <a:r>
                        <a:rPr lang="en-GB" dirty="0" err="1"/>
                        <a:t>mo</a:t>
                      </a:r>
                      <a:r>
                        <a:rPr lang="en-GB" dirty="0"/>
                        <a:t>)</a:t>
                      </a:r>
                    </a:p>
                    <a:p>
                      <a:pPr lvl="1">
                        <a:lnSpc>
                          <a:spcPct val="150000"/>
                        </a:lnSpc>
                      </a:pPr>
                      <a:r>
                        <a:rPr lang="en-GB" dirty="0"/>
                        <a:t>HR (95% CI)</a:t>
                      </a:r>
                      <a:endParaRPr lang="en-GB" i="1" dirty="0"/>
                    </a:p>
                  </a:txBody>
                  <a:tcPr/>
                </a:tc>
                <a:tc>
                  <a:txBody>
                    <a:bodyPr/>
                    <a:lstStyle/>
                    <a:p>
                      <a:pPr algn="ctr">
                        <a:lnSpc>
                          <a:spcPct val="150000"/>
                        </a:lnSpc>
                      </a:pPr>
                      <a:r>
                        <a:rPr lang="en-US" dirty="0"/>
                        <a:t>5.52</a:t>
                      </a:r>
                      <a:endParaRPr lang="en-GB" dirty="0"/>
                    </a:p>
                  </a:txBody>
                  <a:tcPr>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dirty="0"/>
                        <a:t>5.65</a:t>
                      </a:r>
                      <a:endParaRPr lang="en-GB" dirty="0"/>
                    </a:p>
                  </a:txBody>
                  <a:tcPr>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5107913"/>
                  </a:ext>
                </a:extLst>
              </a:tr>
              <a:tr h="370840">
                <a:tc vMerge="1">
                  <a:txBody>
                    <a:bodyPr/>
                    <a:lstStyle/>
                    <a:p>
                      <a:endParaRPr dirty="0"/>
                    </a:p>
                  </a:txBody>
                  <a:tcPr/>
                </a:tc>
                <a:tc gridSpan="2">
                  <a:txBody>
                    <a:bodyPr/>
                    <a:lstStyle/>
                    <a:p>
                      <a:pPr algn="ctr">
                        <a:lnSpc>
                          <a:spcPct val="150000"/>
                        </a:lnSpc>
                      </a:pPr>
                      <a:r>
                        <a:rPr lang="en-US" dirty="0"/>
                        <a:t>0.99 (0.76-1.18)</a:t>
                      </a:r>
                      <a:endParaRPr lang="en-GB" dirty="0"/>
                    </a:p>
                  </a:txBody>
                  <a:tcPr>
                    <a:lnT w="3175" cap="flat" cmpd="sng" algn="ctr">
                      <a:solidFill>
                        <a:schemeClr val="tx1"/>
                      </a:solidFill>
                      <a:prstDash val="solid"/>
                      <a:round/>
                      <a:headEnd type="none" w="med" len="med"/>
                      <a:tailEnd type="none" w="med" len="med"/>
                    </a:lnT>
                    <a:solidFill>
                      <a:schemeClr val="bg1"/>
                    </a:solidFill>
                  </a:tcPr>
                </a:tc>
                <a:tc hMerge="1">
                  <a:txBody>
                    <a:bodyPr/>
                    <a:lstStyle/>
                    <a:p>
                      <a:pPr algn="ctr"/>
                      <a:endParaRPr lang="en-GB" dirty="0"/>
                    </a:p>
                  </a:txBody>
                  <a:tcP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86003579"/>
                  </a:ext>
                </a:extLst>
              </a:tr>
            </a:tbl>
          </a:graphicData>
        </a:graphic>
      </p:graphicFrame>
      <p:sp>
        <p:nvSpPr>
          <p:cNvPr id="8" name="Text Placeholder 4">
            <a:extLst>
              <a:ext uri="{FF2B5EF4-FFF2-40B4-BE49-F238E27FC236}">
                <a16:creationId xmlns:a16="http://schemas.microsoft.com/office/drawing/2014/main" id="{336D0F9E-2C82-8873-E208-97C3295CAD20}"/>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Tree>
    <p:extLst>
      <p:ext uri="{BB962C8B-B14F-4D97-AF65-F5344CB8AC3E}">
        <p14:creationId xmlns:p14="http://schemas.microsoft.com/office/powerpoint/2010/main" val="140183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3608161307"/>
              </p:ext>
            </p:extLst>
          </p:nvPr>
        </p:nvGraphicFramePr>
        <p:xfrm>
          <a:off x="431800" y="1063627"/>
          <a:ext cx="10921998" cy="3432300"/>
        </p:xfrm>
        <a:graphic>
          <a:graphicData uri="http://schemas.openxmlformats.org/drawingml/2006/table">
            <a:tbl>
              <a:tblPr firstRow="1">
                <a:tableStyleId>{793D81CF-94F2-401A-BA57-92F5A7B2D0C5}</a:tableStyleId>
              </a:tblPr>
              <a:tblGrid>
                <a:gridCol w="1750568">
                  <a:extLst>
                    <a:ext uri="{9D8B030D-6E8A-4147-A177-3AD203B41FA5}">
                      <a16:colId xmlns:a16="http://schemas.microsoft.com/office/drawing/2014/main" val="3599562241"/>
                    </a:ext>
                  </a:extLst>
                </a:gridCol>
                <a:gridCol w="1182624">
                  <a:extLst>
                    <a:ext uri="{9D8B030D-6E8A-4147-A177-3AD203B41FA5}">
                      <a16:colId xmlns:a16="http://schemas.microsoft.com/office/drawing/2014/main" val="2827065904"/>
                    </a:ext>
                  </a:extLst>
                </a:gridCol>
                <a:gridCol w="1133856">
                  <a:extLst>
                    <a:ext uri="{9D8B030D-6E8A-4147-A177-3AD203B41FA5}">
                      <a16:colId xmlns:a16="http://schemas.microsoft.com/office/drawing/2014/main" val="1503860167"/>
                    </a:ext>
                  </a:extLst>
                </a:gridCol>
                <a:gridCol w="1072896">
                  <a:extLst>
                    <a:ext uri="{9D8B030D-6E8A-4147-A177-3AD203B41FA5}">
                      <a16:colId xmlns:a16="http://schemas.microsoft.com/office/drawing/2014/main" val="1177774514"/>
                    </a:ext>
                  </a:extLst>
                </a:gridCol>
                <a:gridCol w="1109472">
                  <a:extLst>
                    <a:ext uri="{9D8B030D-6E8A-4147-A177-3AD203B41FA5}">
                      <a16:colId xmlns:a16="http://schemas.microsoft.com/office/drawing/2014/main" val="1404601302"/>
                    </a:ext>
                  </a:extLst>
                </a:gridCol>
                <a:gridCol w="1146048">
                  <a:extLst>
                    <a:ext uri="{9D8B030D-6E8A-4147-A177-3AD203B41FA5}">
                      <a16:colId xmlns:a16="http://schemas.microsoft.com/office/drawing/2014/main" val="1840634428"/>
                    </a:ext>
                  </a:extLst>
                </a:gridCol>
                <a:gridCol w="1121664">
                  <a:extLst>
                    <a:ext uri="{9D8B030D-6E8A-4147-A177-3AD203B41FA5}">
                      <a16:colId xmlns:a16="http://schemas.microsoft.com/office/drawing/2014/main" val="4153769991"/>
                    </a:ext>
                  </a:extLst>
                </a:gridCol>
                <a:gridCol w="1219200">
                  <a:extLst>
                    <a:ext uri="{9D8B030D-6E8A-4147-A177-3AD203B41FA5}">
                      <a16:colId xmlns:a16="http://schemas.microsoft.com/office/drawing/2014/main" val="4022739530"/>
                    </a:ext>
                  </a:extLst>
                </a:gridCol>
                <a:gridCol w="1185670">
                  <a:extLst>
                    <a:ext uri="{9D8B030D-6E8A-4147-A177-3AD203B41FA5}">
                      <a16:colId xmlns:a16="http://schemas.microsoft.com/office/drawing/2014/main" val="1462470806"/>
                    </a:ext>
                  </a:extLst>
                </a:gridCol>
              </a:tblGrid>
              <a:tr h="639953">
                <a:tc rowSpan="2">
                  <a:txBody>
                    <a:bodyPr/>
                    <a:lstStyle/>
                    <a:p>
                      <a:pPr>
                        <a:lnSpc>
                          <a:spcPct val="110000"/>
                        </a:lnSpc>
                      </a:pPr>
                      <a:endParaRPr lang="en-US" dirty="0"/>
                    </a:p>
                    <a:p>
                      <a:pPr>
                        <a:lnSpc>
                          <a:spcPct val="110000"/>
                        </a:lnSpc>
                      </a:pPr>
                      <a:endParaRPr lang="en-US" dirty="0"/>
                    </a:p>
                    <a:p>
                      <a:pPr>
                        <a:lnSpc>
                          <a:spcPct val="110000"/>
                        </a:lnSpc>
                      </a:pPr>
                      <a:endParaRPr lang="en-US" dirty="0"/>
                    </a:p>
                    <a:p>
                      <a:pPr>
                        <a:lnSpc>
                          <a:spcPct val="110000"/>
                        </a:lnSpc>
                      </a:pPr>
                      <a:r>
                        <a:rPr lang="en-US" dirty="0"/>
                        <a:t>%</a:t>
                      </a:r>
                      <a:endParaRPr lang="en-GB" dirty="0"/>
                    </a:p>
                  </a:txBody>
                  <a:tcPr>
                    <a:lnR w="12700" cap="flat" cmpd="sng" algn="ctr">
                      <a:solidFill>
                        <a:schemeClr val="bg1">
                          <a:lumMod val="65000"/>
                        </a:schemeClr>
                      </a:solidFill>
                      <a:prstDash val="solid"/>
                      <a:round/>
                      <a:headEnd type="none" w="med" len="med"/>
                      <a:tailEnd type="none" w="med" len="med"/>
                    </a:lnR>
                  </a:tcPr>
                </a:tc>
                <a:tc gridSpan="2">
                  <a:txBody>
                    <a:bodyPr/>
                    <a:lstStyle/>
                    <a:p>
                      <a:pPr algn="ctr">
                        <a:lnSpc>
                          <a:spcPct val="110000"/>
                        </a:lnSpc>
                      </a:pPr>
                      <a:r>
                        <a:rPr lang="en-GB" b="1" dirty="0">
                          <a:solidFill>
                            <a:schemeClr val="bg1"/>
                          </a:solidFill>
                        </a:rPr>
                        <a:t>All non-</a:t>
                      </a:r>
                      <a:r>
                        <a:rPr lang="en-GB" b="1" dirty="0" err="1">
                          <a:solidFill>
                            <a:schemeClr val="bg1"/>
                          </a:solidFill>
                        </a:rPr>
                        <a:t>ccRCC</a:t>
                      </a:r>
                      <a:endParaRPr lang="en-GB" b="1" dirty="0">
                        <a:solidFill>
                          <a:schemeClr val="bg1"/>
                        </a:solidFill>
                      </a:endParaRPr>
                    </a:p>
                    <a:p>
                      <a:pPr algn="ctr">
                        <a:lnSpc>
                          <a:spcPct val="110000"/>
                        </a:lnSpc>
                      </a:pPr>
                      <a:r>
                        <a:rPr lang="en-GB" b="1" dirty="0">
                          <a:solidFill>
                            <a:schemeClr val="bg1"/>
                          </a:solidFill>
                        </a:rPr>
                        <a:t>(N=247*)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tx1"/>
                    </a:solidFill>
                  </a:tcPr>
                </a:tc>
                <a:tc hMerge="1">
                  <a:txBody>
                    <a:bodyPr/>
                    <a:lstStyle/>
                    <a:p>
                      <a:endParaRPr lang="en-GB"/>
                    </a:p>
                  </a:txBody>
                  <a:tcPr/>
                </a:tc>
                <a:tc gridSpan="2">
                  <a:txBody>
                    <a:bodyPr/>
                    <a:lstStyle/>
                    <a:p>
                      <a:pPr algn="ctr">
                        <a:lnSpc>
                          <a:spcPct val="110000"/>
                        </a:lnSpc>
                      </a:pPr>
                      <a:r>
                        <a:rPr lang="en-US" b="1" dirty="0">
                          <a:solidFill>
                            <a:schemeClr val="bg1"/>
                          </a:solidFill>
                        </a:rPr>
                        <a:t>P</a:t>
                      </a:r>
                      <a:r>
                        <a:rPr lang="en-GB" b="1" dirty="0" err="1">
                          <a:solidFill>
                            <a:schemeClr val="bg1"/>
                          </a:solidFill>
                        </a:rPr>
                        <a:t>apillary</a:t>
                      </a:r>
                      <a:endParaRPr lang="en-GB" b="1" dirty="0">
                        <a:solidFill>
                          <a:schemeClr val="bg1"/>
                        </a:solidFill>
                      </a:endParaRPr>
                    </a:p>
                    <a:p>
                      <a:pPr algn="ctr">
                        <a:lnSpc>
                          <a:spcPct val="110000"/>
                        </a:lnSpc>
                      </a:pPr>
                      <a:r>
                        <a:rPr lang="en-GB" b="1" dirty="0">
                          <a:solidFill>
                            <a:schemeClr val="bg1"/>
                          </a:solidFill>
                        </a:rPr>
                        <a:t>(N=148)</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tx1"/>
                    </a:solidFill>
                  </a:tcPr>
                </a:tc>
                <a:tc hMerge="1">
                  <a:txBody>
                    <a:bodyPr/>
                    <a:lstStyle/>
                    <a:p>
                      <a:endParaRPr lang="en-GB"/>
                    </a:p>
                  </a:txBody>
                  <a:tcPr/>
                </a:tc>
                <a:tc gridSpan="2">
                  <a:txBody>
                    <a:bodyPr/>
                    <a:lstStyle/>
                    <a:p>
                      <a:pPr algn="ctr">
                        <a:lnSpc>
                          <a:spcPct val="110000"/>
                        </a:lnSpc>
                      </a:pPr>
                      <a:r>
                        <a:rPr lang="en-US" b="1" dirty="0">
                          <a:solidFill>
                            <a:schemeClr val="bg1"/>
                          </a:solidFill>
                        </a:rPr>
                        <a:t>Non-papillary</a:t>
                      </a:r>
                    </a:p>
                    <a:p>
                      <a:pPr algn="ctr">
                        <a:lnSpc>
                          <a:spcPct val="110000"/>
                        </a:lnSpc>
                      </a:pPr>
                      <a:r>
                        <a:rPr lang="en-US" b="1" dirty="0">
                          <a:solidFill>
                            <a:schemeClr val="bg1"/>
                          </a:solidFill>
                        </a:rPr>
                        <a:t>(N=97)</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tx1"/>
                    </a:solidFill>
                  </a:tcPr>
                </a:tc>
                <a:tc hMerge="1">
                  <a:txBody>
                    <a:bodyPr/>
                    <a:lstStyle/>
                    <a:p>
                      <a:endParaRPr lang="en-GB"/>
                    </a:p>
                  </a:txBody>
                  <a:tcPr/>
                </a:tc>
                <a:tc gridSpan="2">
                  <a:txBody>
                    <a:bodyPr/>
                    <a:lstStyle/>
                    <a:p>
                      <a:pPr algn="ctr">
                        <a:lnSpc>
                          <a:spcPct val="110000"/>
                        </a:lnSpc>
                      </a:pPr>
                      <a:r>
                        <a:rPr lang="en-US" b="1" i="0" dirty="0">
                          <a:solidFill>
                            <a:schemeClr val="bg1"/>
                          </a:solidFill>
                        </a:rPr>
                        <a:t>Chromophobe</a:t>
                      </a:r>
                    </a:p>
                    <a:p>
                      <a:pPr algn="ctr">
                        <a:lnSpc>
                          <a:spcPct val="110000"/>
                        </a:lnSpc>
                      </a:pPr>
                      <a:r>
                        <a:rPr lang="en-US" b="1" i="0" dirty="0">
                          <a:solidFill>
                            <a:schemeClr val="bg1"/>
                          </a:solidFill>
                        </a:rPr>
                        <a:t>(N=54)</a:t>
                      </a:r>
                      <a:endParaRPr lang="en-GB" b="1" i="0"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solidFill>
                      <a:schemeClr val="tx1"/>
                    </a:solidFill>
                  </a:tcPr>
                </a:tc>
                <a:tc hMerge="1">
                  <a:txBody>
                    <a:bodyPr/>
                    <a:lstStyle/>
                    <a:p>
                      <a:endParaRPr lang="en-GB"/>
                    </a:p>
                  </a:txBody>
                  <a:tcPr/>
                </a:tc>
                <a:extLst>
                  <a:ext uri="{0D108BD9-81ED-4DB2-BD59-A6C34878D82A}">
                    <a16:rowId xmlns:a16="http://schemas.microsoft.com/office/drawing/2014/main" val="3231569149"/>
                  </a:ext>
                </a:extLst>
              </a:tr>
              <a:tr h="646174">
                <a:tc vMerge="1">
                  <a:txBody>
                    <a:bodyPr/>
                    <a:lstStyle/>
                    <a:p>
                      <a:endParaRPr lang="en-GB"/>
                    </a:p>
                  </a:txBody>
                  <a:tcPr/>
                </a:tc>
                <a:tc>
                  <a:txBody>
                    <a:bodyPr/>
                    <a:lstStyle/>
                    <a:p>
                      <a:pPr algn="ctr"/>
                      <a:r>
                        <a:rPr lang="en-US" b="1" dirty="0">
                          <a:solidFill>
                            <a:schemeClr val="bg1"/>
                          </a:solidFill>
                        </a:rPr>
                        <a:t>NIVO+IPI</a:t>
                      </a:r>
                      <a:endParaRPr lang="en-GB"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solidFill>
                      <a:schemeClr val="accent1"/>
                    </a:solidFill>
                  </a:tcPr>
                </a:tc>
                <a:tc>
                  <a:txBody>
                    <a:bodyPr/>
                    <a:lstStyle/>
                    <a:p>
                      <a:pPr algn="ctr"/>
                      <a:r>
                        <a:rPr lang="en-US" b="1" dirty="0">
                          <a:solidFill>
                            <a:schemeClr val="bg1"/>
                          </a:solidFill>
                        </a:rPr>
                        <a:t>SOC</a:t>
                      </a:r>
                      <a:endParaRPr lang="en-GB" b="1" dirty="0">
                        <a:solidFill>
                          <a:schemeClr val="bg1"/>
                        </a:solidFill>
                      </a:endParaRPr>
                    </a:p>
                  </a:txBody>
                  <a:tcPr anchor="ctr">
                    <a:solidFill>
                      <a:schemeClr val="accent2"/>
                    </a:solidFill>
                  </a:tcPr>
                </a:tc>
                <a:tc>
                  <a:txBody>
                    <a:bodyPr/>
                    <a:lstStyle/>
                    <a:p>
                      <a:pPr algn="ctr"/>
                      <a:r>
                        <a:rPr lang="en-US" b="1" dirty="0">
                          <a:solidFill>
                            <a:schemeClr val="bg1"/>
                          </a:solidFill>
                        </a:rPr>
                        <a:t>NIVO+IPI</a:t>
                      </a:r>
                      <a:endParaRPr lang="en-GB" b="1" dirty="0">
                        <a:solidFill>
                          <a:schemeClr val="bg1"/>
                        </a:solidFill>
                      </a:endParaRPr>
                    </a:p>
                  </a:txBody>
                  <a:tcPr anchor="ctr">
                    <a:solidFill>
                      <a:schemeClr val="accent1"/>
                    </a:solidFill>
                  </a:tcPr>
                </a:tc>
                <a:tc>
                  <a:txBody>
                    <a:bodyPr/>
                    <a:lstStyle/>
                    <a:p>
                      <a:pPr algn="ctr"/>
                      <a:r>
                        <a:rPr lang="en-US" b="1" dirty="0">
                          <a:solidFill>
                            <a:schemeClr val="bg1"/>
                          </a:solidFill>
                        </a:rPr>
                        <a:t>SOC</a:t>
                      </a:r>
                      <a:endParaRPr lang="en-GB" b="1" dirty="0">
                        <a:solidFill>
                          <a:schemeClr val="bg1"/>
                        </a:solidFill>
                      </a:endParaRPr>
                    </a:p>
                  </a:txBody>
                  <a:tcPr anchor="ctr">
                    <a:solidFill>
                      <a:schemeClr val="accent2"/>
                    </a:solidFill>
                  </a:tcPr>
                </a:tc>
                <a:tc>
                  <a:txBody>
                    <a:bodyPr/>
                    <a:lstStyle/>
                    <a:p>
                      <a:pPr algn="ctr"/>
                      <a:r>
                        <a:rPr lang="en-US" b="1" dirty="0">
                          <a:solidFill>
                            <a:schemeClr val="bg1"/>
                          </a:solidFill>
                        </a:rPr>
                        <a:t>NIVO+IPI</a:t>
                      </a:r>
                      <a:endParaRPr lang="en-GB" b="1" dirty="0">
                        <a:solidFill>
                          <a:schemeClr val="bg1"/>
                        </a:solidFill>
                      </a:endParaRPr>
                    </a:p>
                  </a:txBody>
                  <a:tcPr anchor="ctr">
                    <a:lnR w="12700" cap="flat" cmpd="sng" algn="ctr">
                      <a:solidFill>
                        <a:schemeClr val="bg1">
                          <a:lumMod val="65000"/>
                        </a:schemeClr>
                      </a:solidFill>
                      <a:prstDash val="solid"/>
                      <a:round/>
                      <a:headEnd type="none" w="med" len="med"/>
                      <a:tailEnd type="none" w="med" len="med"/>
                    </a:lnR>
                    <a:solidFill>
                      <a:schemeClr val="accent1"/>
                    </a:solidFill>
                  </a:tcPr>
                </a:tc>
                <a:tc>
                  <a:txBody>
                    <a:bodyPr/>
                    <a:lstStyle/>
                    <a:p>
                      <a:pPr algn="ctr"/>
                      <a:r>
                        <a:rPr lang="en-US" b="1" dirty="0">
                          <a:solidFill>
                            <a:schemeClr val="bg1"/>
                          </a:solidFill>
                        </a:rPr>
                        <a:t>SOC</a:t>
                      </a:r>
                      <a:endParaRPr lang="en-GB"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accent2"/>
                    </a:solidFill>
                  </a:tcPr>
                </a:tc>
                <a:tc>
                  <a:txBody>
                    <a:bodyPr/>
                    <a:lstStyle/>
                    <a:p>
                      <a:pPr algn="ctr">
                        <a:lnSpc>
                          <a:spcPct val="110000"/>
                        </a:lnSpc>
                      </a:pPr>
                      <a:r>
                        <a:rPr lang="en-US" b="1" dirty="0">
                          <a:solidFill>
                            <a:schemeClr val="bg1"/>
                          </a:solidFill>
                        </a:rPr>
                        <a:t>NIVO+IPI</a:t>
                      </a:r>
                      <a:endParaRPr lang="en-GB"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solidFill>
                      <a:schemeClr val="accent1"/>
                    </a:solidFill>
                  </a:tcPr>
                </a:tc>
                <a:tc>
                  <a:txBody>
                    <a:bodyPr/>
                    <a:lstStyle/>
                    <a:p>
                      <a:pPr algn="ctr">
                        <a:lnSpc>
                          <a:spcPct val="110000"/>
                        </a:lnSpc>
                      </a:pPr>
                      <a:r>
                        <a:rPr lang="en-US" b="1" dirty="0">
                          <a:solidFill>
                            <a:schemeClr val="bg1"/>
                          </a:solidFill>
                        </a:rPr>
                        <a:t>SOC</a:t>
                      </a:r>
                      <a:endParaRPr lang="en-GB" b="1" dirty="0">
                        <a:solidFill>
                          <a:schemeClr val="bg1"/>
                        </a:solidFill>
                      </a:endParaRPr>
                    </a:p>
                  </a:txBody>
                  <a:tcPr anchor="ctr">
                    <a:solidFill>
                      <a:schemeClr val="accent2"/>
                    </a:solidFill>
                  </a:tcPr>
                </a:tc>
                <a:extLst>
                  <a:ext uri="{0D108BD9-81ED-4DB2-BD59-A6C34878D82A}">
                    <a16:rowId xmlns:a16="http://schemas.microsoft.com/office/drawing/2014/main" val="2240824918"/>
                  </a:ext>
                </a:extLst>
              </a:tr>
              <a:tr h="34134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ORR </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b="0" dirty="0"/>
                        <a:t>CR</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b="0" dirty="0"/>
                        <a:t>PR </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b="0" dirty="0"/>
                        <a:t>SD</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b="0" dirty="0"/>
                        <a:t>PD</a:t>
                      </a:r>
                      <a:endParaRPr lang="en-GB" b="0" dirty="0"/>
                    </a:p>
                  </a:txBody>
                  <a:tcPr/>
                </a:tc>
                <a:tc>
                  <a:txBody>
                    <a:bodyPr/>
                    <a:lstStyle/>
                    <a:p>
                      <a:pPr algn="ctr">
                        <a:lnSpc>
                          <a:spcPct val="150000"/>
                        </a:lnSpc>
                      </a:pPr>
                      <a:r>
                        <a:rPr lang="en-US" dirty="0"/>
                        <a:t>33</a:t>
                      </a:r>
                    </a:p>
                    <a:p>
                      <a:pPr algn="ctr">
                        <a:lnSpc>
                          <a:spcPct val="150000"/>
                        </a:lnSpc>
                      </a:pPr>
                      <a:r>
                        <a:rPr lang="en-GB" dirty="0"/>
                        <a:t>8</a:t>
                      </a:r>
                    </a:p>
                    <a:p>
                      <a:pPr algn="ctr">
                        <a:lnSpc>
                          <a:spcPct val="150000"/>
                        </a:lnSpc>
                      </a:pPr>
                      <a:r>
                        <a:rPr lang="en-GB" dirty="0"/>
                        <a:t>25</a:t>
                      </a:r>
                    </a:p>
                    <a:p>
                      <a:pPr algn="ctr">
                        <a:lnSpc>
                          <a:spcPct val="150000"/>
                        </a:lnSpc>
                      </a:pPr>
                      <a:r>
                        <a:rPr lang="en-GB" dirty="0"/>
                        <a:t>33</a:t>
                      </a:r>
                    </a:p>
                    <a:p>
                      <a:pPr algn="ctr">
                        <a:lnSpc>
                          <a:spcPct val="150000"/>
                        </a:lnSpc>
                      </a:pPr>
                      <a:r>
                        <a:rPr lang="en-GB" dirty="0"/>
                        <a:t>34</a:t>
                      </a:r>
                    </a:p>
                  </a:txBody>
                  <a:tcPr>
                    <a:solidFill>
                      <a:schemeClr val="accent5">
                        <a:lumMod val="40000"/>
                        <a:lumOff val="60000"/>
                      </a:schemeClr>
                    </a:solidFill>
                  </a:tcPr>
                </a:tc>
                <a:tc>
                  <a:txBody>
                    <a:bodyPr/>
                    <a:lstStyle/>
                    <a:p>
                      <a:pPr algn="ctr">
                        <a:lnSpc>
                          <a:spcPct val="150000"/>
                        </a:lnSpc>
                      </a:pPr>
                      <a:r>
                        <a:rPr lang="en-US" dirty="0"/>
                        <a:t>20</a:t>
                      </a:r>
                    </a:p>
                    <a:p>
                      <a:pPr algn="ctr">
                        <a:lnSpc>
                          <a:spcPct val="150000"/>
                        </a:lnSpc>
                      </a:pPr>
                      <a:r>
                        <a:rPr lang="en-US" dirty="0"/>
                        <a:t>2</a:t>
                      </a:r>
                    </a:p>
                    <a:p>
                      <a:pPr algn="ctr">
                        <a:lnSpc>
                          <a:spcPct val="150000"/>
                        </a:lnSpc>
                      </a:pPr>
                      <a:r>
                        <a:rPr lang="en-US" dirty="0"/>
                        <a:t>18</a:t>
                      </a:r>
                    </a:p>
                    <a:p>
                      <a:pPr algn="ctr">
                        <a:lnSpc>
                          <a:spcPct val="150000"/>
                        </a:lnSpc>
                      </a:pPr>
                      <a:r>
                        <a:rPr lang="en-US" dirty="0"/>
                        <a:t>62</a:t>
                      </a:r>
                    </a:p>
                    <a:p>
                      <a:pPr algn="ctr">
                        <a:lnSpc>
                          <a:spcPct val="150000"/>
                        </a:lnSpc>
                      </a:pPr>
                      <a:r>
                        <a:rPr lang="en-US" dirty="0"/>
                        <a:t>19</a:t>
                      </a:r>
                      <a:endParaRPr lang="en-GB" dirty="0"/>
                    </a:p>
                  </a:txBody>
                  <a:tcPr>
                    <a:solidFill>
                      <a:schemeClr val="accent2">
                        <a:lumMod val="20000"/>
                        <a:lumOff val="80000"/>
                      </a:schemeClr>
                    </a:solidFill>
                  </a:tcPr>
                </a:tc>
                <a:tc>
                  <a:txBody>
                    <a:bodyPr/>
                    <a:lstStyle/>
                    <a:p>
                      <a:pPr algn="ctr">
                        <a:lnSpc>
                          <a:spcPct val="150000"/>
                        </a:lnSpc>
                      </a:pPr>
                      <a:r>
                        <a:rPr lang="en-US" dirty="0"/>
                        <a:t>29</a:t>
                      </a:r>
                    </a:p>
                    <a:p>
                      <a:pPr algn="ctr">
                        <a:lnSpc>
                          <a:spcPct val="150000"/>
                        </a:lnSpc>
                      </a:pPr>
                      <a:r>
                        <a:rPr lang="en-US" dirty="0"/>
                        <a:t>10</a:t>
                      </a:r>
                    </a:p>
                    <a:p>
                      <a:pPr algn="ctr">
                        <a:lnSpc>
                          <a:spcPct val="150000"/>
                        </a:lnSpc>
                      </a:pPr>
                      <a:r>
                        <a:rPr lang="en-US" dirty="0"/>
                        <a:t>19</a:t>
                      </a:r>
                    </a:p>
                    <a:p>
                      <a:pPr algn="ctr">
                        <a:lnSpc>
                          <a:spcPct val="150000"/>
                        </a:lnSpc>
                      </a:pPr>
                      <a:r>
                        <a:rPr lang="en-US" dirty="0"/>
                        <a:t>38</a:t>
                      </a:r>
                    </a:p>
                    <a:p>
                      <a:pPr algn="ctr">
                        <a:lnSpc>
                          <a:spcPct val="150000"/>
                        </a:lnSpc>
                      </a:pPr>
                      <a:r>
                        <a:rPr lang="en-US" dirty="0"/>
                        <a:t>33</a:t>
                      </a:r>
                      <a:endParaRPr lang="en-GB" dirty="0"/>
                    </a:p>
                  </a:txBody>
                  <a:tcPr>
                    <a:solidFill>
                      <a:schemeClr val="accent5">
                        <a:lumMod val="40000"/>
                        <a:lumOff val="60000"/>
                      </a:schemeClr>
                    </a:solidFill>
                  </a:tcPr>
                </a:tc>
                <a:tc>
                  <a:txBody>
                    <a:bodyPr/>
                    <a:lstStyle/>
                    <a:p>
                      <a:pPr algn="ctr">
                        <a:lnSpc>
                          <a:spcPct val="150000"/>
                        </a:lnSpc>
                      </a:pPr>
                      <a:r>
                        <a:rPr lang="en-US" dirty="0"/>
                        <a:t>21</a:t>
                      </a:r>
                    </a:p>
                    <a:p>
                      <a:pPr algn="ctr">
                        <a:lnSpc>
                          <a:spcPct val="150000"/>
                        </a:lnSpc>
                      </a:pPr>
                      <a:r>
                        <a:rPr lang="en-US" dirty="0"/>
                        <a:t>3</a:t>
                      </a:r>
                    </a:p>
                    <a:p>
                      <a:pPr algn="ctr">
                        <a:lnSpc>
                          <a:spcPct val="150000"/>
                        </a:lnSpc>
                      </a:pPr>
                      <a:r>
                        <a:rPr lang="en-US" dirty="0"/>
                        <a:t>18</a:t>
                      </a:r>
                    </a:p>
                    <a:p>
                      <a:pPr algn="ctr">
                        <a:lnSpc>
                          <a:spcPct val="150000"/>
                        </a:lnSpc>
                      </a:pPr>
                      <a:r>
                        <a:rPr lang="en-US" dirty="0"/>
                        <a:t>61</a:t>
                      </a:r>
                    </a:p>
                    <a:p>
                      <a:pPr algn="ctr">
                        <a:lnSpc>
                          <a:spcPct val="150000"/>
                        </a:lnSpc>
                      </a:pPr>
                      <a:r>
                        <a:rPr lang="en-US" dirty="0"/>
                        <a:t>18</a:t>
                      </a:r>
                      <a:endParaRPr lang="en-GB" dirty="0"/>
                    </a:p>
                  </a:txBody>
                  <a:tcPr>
                    <a:solidFill>
                      <a:schemeClr val="accent2">
                        <a:lumMod val="20000"/>
                        <a:lumOff val="80000"/>
                      </a:schemeClr>
                    </a:solidFill>
                  </a:tcPr>
                </a:tc>
                <a:tc>
                  <a:txBody>
                    <a:bodyPr/>
                    <a:lstStyle/>
                    <a:p>
                      <a:pPr algn="ctr">
                        <a:lnSpc>
                          <a:spcPct val="150000"/>
                        </a:lnSpc>
                      </a:pPr>
                      <a:r>
                        <a:rPr lang="en-US" dirty="0"/>
                        <a:t>38</a:t>
                      </a:r>
                    </a:p>
                    <a:p>
                      <a:pPr algn="ctr">
                        <a:lnSpc>
                          <a:spcPct val="150000"/>
                        </a:lnSpc>
                      </a:pPr>
                      <a:r>
                        <a:rPr lang="en-US" dirty="0"/>
                        <a:t>6</a:t>
                      </a:r>
                    </a:p>
                    <a:p>
                      <a:pPr algn="ctr">
                        <a:lnSpc>
                          <a:spcPct val="150000"/>
                        </a:lnSpc>
                      </a:pPr>
                      <a:r>
                        <a:rPr lang="en-US" dirty="0"/>
                        <a:t>32</a:t>
                      </a:r>
                    </a:p>
                    <a:p>
                      <a:pPr algn="ctr">
                        <a:lnSpc>
                          <a:spcPct val="150000"/>
                        </a:lnSpc>
                      </a:pPr>
                      <a:r>
                        <a:rPr lang="en-US" dirty="0"/>
                        <a:t>18</a:t>
                      </a:r>
                    </a:p>
                    <a:p>
                      <a:pPr algn="ctr">
                        <a:lnSpc>
                          <a:spcPct val="150000"/>
                        </a:lnSpc>
                      </a:pPr>
                      <a:r>
                        <a:rPr lang="en-US" dirty="0"/>
                        <a:t>27</a:t>
                      </a:r>
                    </a:p>
                  </a:txBody>
                  <a:tcPr>
                    <a:solidFill>
                      <a:schemeClr val="accent5">
                        <a:lumMod val="40000"/>
                        <a:lumOff val="60000"/>
                      </a:schemeClr>
                    </a:solidFill>
                  </a:tcPr>
                </a:tc>
                <a:tc>
                  <a:txBody>
                    <a:bodyPr/>
                    <a:lstStyle/>
                    <a:p>
                      <a:pPr algn="ctr">
                        <a:lnSpc>
                          <a:spcPct val="150000"/>
                        </a:lnSpc>
                      </a:pPr>
                      <a:r>
                        <a:rPr lang="en-US" dirty="0"/>
                        <a:t>18</a:t>
                      </a:r>
                    </a:p>
                    <a:p>
                      <a:pPr algn="ctr">
                        <a:lnSpc>
                          <a:spcPct val="150000"/>
                        </a:lnSpc>
                      </a:pPr>
                      <a:r>
                        <a:rPr lang="en-US" dirty="0"/>
                        <a:t>0</a:t>
                      </a:r>
                    </a:p>
                    <a:p>
                      <a:pPr algn="ctr">
                        <a:lnSpc>
                          <a:spcPct val="150000"/>
                        </a:lnSpc>
                      </a:pPr>
                      <a:r>
                        <a:rPr lang="en-US" dirty="0"/>
                        <a:t>18</a:t>
                      </a:r>
                    </a:p>
                    <a:p>
                      <a:pPr algn="ctr">
                        <a:lnSpc>
                          <a:spcPct val="150000"/>
                        </a:lnSpc>
                      </a:pPr>
                      <a:r>
                        <a:rPr lang="en-US" dirty="0"/>
                        <a:t>61</a:t>
                      </a:r>
                    </a:p>
                    <a:p>
                      <a:pPr algn="ctr">
                        <a:lnSpc>
                          <a:spcPct val="150000"/>
                        </a:lnSpc>
                      </a:pPr>
                      <a:r>
                        <a:rPr lang="en-US" dirty="0"/>
                        <a:t>21</a:t>
                      </a:r>
                    </a:p>
                  </a:txBody>
                  <a:tcPr>
                    <a:solidFill>
                      <a:schemeClr val="accent2">
                        <a:lumMod val="20000"/>
                        <a:lumOff val="80000"/>
                      </a:schemeClr>
                    </a:solidFill>
                  </a:tcPr>
                </a:tc>
                <a:tc>
                  <a:txBody>
                    <a:bodyPr/>
                    <a:lstStyle/>
                    <a:p>
                      <a:pPr algn="ctr">
                        <a:lnSpc>
                          <a:spcPct val="150000"/>
                        </a:lnSpc>
                      </a:pPr>
                      <a:r>
                        <a:rPr lang="en-US" dirty="0"/>
                        <a:t>26</a:t>
                      </a:r>
                    </a:p>
                    <a:p>
                      <a:pPr algn="ctr">
                        <a:lnSpc>
                          <a:spcPct val="150000"/>
                        </a:lnSpc>
                      </a:pPr>
                      <a:r>
                        <a:rPr lang="en-US" dirty="0"/>
                        <a:t>0</a:t>
                      </a:r>
                    </a:p>
                    <a:p>
                      <a:pPr algn="ctr">
                        <a:lnSpc>
                          <a:spcPct val="150000"/>
                        </a:lnSpc>
                      </a:pPr>
                      <a:r>
                        <a:rPr lang="en-US" dirty="0"/>
                        <a:t>26</a:t>
                      </a:r>
                    </a:p>
                    <a:p>
                      <a:pPr algn="ctr">
                        <a:lnSpc>
                          <a:spcPct val="150000"/>
                        </a:lnSpc>
                      </a:pPr>
                      <a:r>
                        <a:rPr lang="en-US" dirty="0"/>
                        <a:t>44</a:t>
                      </a:r>
                    </a:p>
                    <a:p>
                      <a:pPr algn="ctr">
                        <a:lnSpc>
                          <a:spcPct val="150000"/>
                        </a:lnSpc>
                      </a:pPr>
                      <a:r>
                        <a:rPr lang="en-US" dirty="0"/>
                        <a:t>30</a:t>
                      </a:r>
                    </a:p>
                  </a:txBody>
                  <a:tcPr>
                    <a:solidFill>
                      <a:schemeClr val="accent5">
                        <a:lumMod val="40000"/>
                        <a:lumOff val="60000"/>
                      </a:schemeClr>
                    </a:solidFill>
                  </a:tcPr>
                </a:tc>
                <a:tc>
                  <a:txBody>
                    <a:bodyPr/>
                    <a:lstStyle/>
                    <a:p>
                      <a:pPr algn="ctr">
                        <a:lnSpc>
                          <a:spcPct val="150000"/>
                        </a:lnSpc>
                      </a:pPr>
                      <a:r>
                        <a:rPr lang="en-US" dirty="0"/>
                        <a:t>11</a:t>
                      </a:r>
                    </a:p>
                    <a:p>
                      <a:pPr algn="ctr">
                        <a:lnSpc>
                          <a:spcPct val="150000"/>
                        </a:lnSpc>
                      </a:pPr>
                      <a:r>
                        <a:rPr lang="en-US" dirty="0"/>
                        <a:t>0</a:t>
                      </a:r>
                    </a:p>
                    <a:p>
                      <a:pPr algn="ctr">
                        <a:lnSpc>
                          <a:spcPct val="150000"/>
                        </a:lnSpc>
                      </a:pPr>
                      <a:r>
                        <a:rPr lang="en-US" dirty="0"/>
                        <a:t>11</a:t>
                      </a:r>
                    </a:p>
                    <a:p>
                      <a:pPr algn="ctr">
                        <a:lnSpc>
                          <a:spcPct val="150000"/>
                        </a:lnSpc>
                      </a:pPr>
                      <a:r>
                        <a:rPr lang="en-US" dirty="0"/>
                        <a:t>78</a:t>
                      </a:r>
                    </a:p>
                    <a:p>
                      <a:pPr algn="ctr">
                        <a:lnSpc>
                          <a:spcPct val="150000"/>
                        </a:lnSpc>
                      </a:pPr>
                      <a:r>
                        <a:rPr lang="en-US" dirty="0"/>
                        <a:t>15</a:t>
                      </a:r>
                    </a:p>
                  </a:txBody>
                  <a:tcPr>
                    <a:solidFill>
                      <a:schemeClr val="accent2">
                        <a:lumMod val="20000"/>
                        <a:lumOff val="80000"/>
                      </a:schemeClr>
                    </a:solidFill>
                  </a:tcPr>
                </a:tc>
                <a:extLst>
                  <a:ext uri="{0D108BD9-81ED-4DB2-BD59-A6C34878D82A}">
                    <a16:rowId xmlns:a16="http://schemas.microsoft.com/office/drawing/2014/main" val="1870254516"/>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a:xfrm>
            <a:off x="431800" y="275869"/>
            <a:ext cx="11040872" cy="511821"/>
          </a:xfrm>
        </p:spPr>
        <p:txBody>
          <a:bodyPr/>
          <a:lstStyle/>
          <a:p>
            <a:r>
              <a:rPr lang="en-GB" dirty="0"/>
              <a:t>Overall response </a:t>
            </a:r>
            <a:r>
              <a:rPr lang="en-GB" sz="1800" dirty="0"/>
              <a:t>(median FU: 24 </a:t>
            </a:r>
            <a:r>
              <a:rPr lang="en-GB" sz="1800" dirty="0" err="1"/>
              <a:t>mo</a:t>
            </a:r>
            <a:r>
              <a:rPr lang="en-GB" sz="1800" dirty="0"/>
              <a:t>)</a:t>
            </a:r>
          </a:p>
        </p:txBody>
      </p:sp>
      <p:sp>
        <p:nvSpPr>
          <p:cNvPr id="5" name="Text Placeholder 4">
            <a:extLst>
              <a:ext uri="{FF2B5EF4-FFF2-40B4-BE49-F238E27FC236}">
                <a16:creationId xmlns:a16="http://schemas.microsoft.com/office/drawing/2014/main" id="{AC85C862-1EA5-C158-A501-DCD8D9E6DFF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
        <p:nvSpPr>
          <p:cNvPr id="7" name="TextBox 6">
            <a:extLst>
              <a:ext uri="{FF2B5EF4-FFF2-40B4-BE49-F238E27FC236}">
                <a16:creationId xmlns:a16="http://schemas.microsoft.com/office/drawing/2014/main" id="{58E903B9-CCF4-AB4E-6129-5AE757D2F762}"/>
              </a:ext>
            </a:extLst>
          </p:cNvPr>
          <p:cNvSpPr txBox="1"/>
          <p:nvPr/>
        </p:nvSpPr>
        <p:spPr>
          <a:xfrm>
            <a:off x="431800" y="4602587"/>
            <a:ext cx="1078244" cy="338554"/>
          </a:xfrm>
          <a:prstGeom prst="rect">
            <a:avLst/>
          </a:prstGeom>
          <a:noFill/>
        </p:spPr>
        <p:txBody>
          <a:bodyPr wrap="none" rtlCol="0">
            <a:spAutoFit/>
          </a:bodyPr>
          <a:lstStyle/>
          <a:p>
            <a:r>
              <a:rPr lang="en-US" sz="1600" dirty="0"/>
              <a:t>*57 pts NE</a:t>
            </a:r>
            <a:endParaRPr lang="en-GB" sz="1600" dirty="0"/>
          </a:p>
        </p:txBody>
      </p:sp>
      <p:sp>
        <p:nvSpPr>
          <p:cNvPr id="9" name="TextBox 8">
            <a:extLst>
              <a:ext uri="{FF2B5EF4-FFF2-40B4-BE49-F238E27FC236}">
                <a16:creationId xmlns:a16="http://schemas.microsoft.com/office/drawing/2014/main" id="{837D6E7A-685E-5B24-073E-13C3E88B4E82}"/>
              </a:ext>
            </a:extLst>
          </p:cNvPr>
          <p:cNvSpPr txBox="1"/>
          <p:nvPr/>
        </p:nvSpPr>
        <p:spPr>
          <a:xfrm>
            <a:off x="2876436" y="4547005"/>
            <a:ext cx="944489" cy="369332"/>
          </a:xfrm>
          <a:prstGeom prst="rect">
            <a:avLst/>
          </a:prstGeom>
          <a:noFill/>
        </p:spPr>
        <p:txBody>
          <a:bodyPr wrap="none" rtlCol="0">
            <a:spAutoFit/>
          </a:bodyPr>
          <a:lstStyle/>
          <a:p>
            <a:r>
              <a:rPr lang="en-US" b="1" i="1" dirty="0"/>
              <a:t>P</a:t>
            </a:r>
            <a:r>
              <a:rPr lang="en-US" b="1" dirty="0"/>
              <a:t>=0.001</a:t>
            </a:r>
            <a:endParaRPr lang="en-GB" b="1" dirty="0"/>
          </a:p>
        </p:txBody>
      </p:sp>
      <p:sp>
        <p:nvSpPr>
          <p:cNvPr id="10" name="Rectangle 9">
            <a:extLst>
              <a:ext uri="{FF2B5EF4-FFF2-40B4-BE49-F238E27FC236}">
                <a16:creationId xmlns:a16="http://schemas.microsoft.com/office/drawing/2014/main" id="{7804EDCD-982D-C4E7-3B12-80DDBB80841D}"/>
              </a:ext>
            </a:extLst>
          </p:cNvPr>
          <p:cNvSpPr/>
          <p:nvPr/>
        </p:nvSpPr>
        <p:spPr>
          <a:xfrm>
            <a:off x="2137719" y="1063627"/>
            <a:ext cx="2409567" cy="348337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2F5C1DF-34D0-C827-3D74-A79595269431}"/>
              </a:ext>
            </a:extLst>
          </p:cNvPr>
          <p:cNvSpPr/>
          <p:nvPr/>
        </p:nvSpPr>
        <p:spPr>
          <a:xfrm>
            <a:off x="4547286" y="2413000"/>
            <a:ext cx="4342714"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7634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CBA13-E3D7-41C9-8F0D-B7AB3ADDF4F1}"/>
              </a:ext>
            </a:extLst>
          </p:cNvPr>
          <p:cNvSpPr>
            <a:spLocks noGrp="1"/>
          </p:cNvSpPr>
          <p:nvPr>
            <p:ph type="title"/>
          </p:nvPr>
        </p:nvSpPr>
        <p:spPr/>
        <p:txBody>
          <a:bodyPr/>
          <a:lstStyle/>
          <a:p>
            <a:r>
              <a:rPr lang="nl-BE" dirty="0"/>
              <a:t>Disclaimer Ipsen</a:t>
            </a:r>
            <a:endParaRPr lang="en-US" dirty="0"/>
          </a:p>
        </p:txBody>
      </p:sp>
      <p:sp>
        <p:nvSpPr>
          <p:cNvPr id="7" name="TextBox 6">
            <a:extLst>
              <a:ext uri="{FF2B5EF4-FFF2-40B4-BE49-F238E27FC236}">
                <a16:creationId xmlns:a16="http://schemas.microsoft.com/office/drawing/2014/main" id="{52E3F57F-3754-4C6D-B8D4-B3385C783EBE}"/>
              </a:ext>
            </a:extLst>
          </p:cNvPr>
          <p:cNvSpPr txBox="1"/>
          <p:nvPr/>
        </p:nvSpPr>
        <p:spPr>
          <a:xfrm>
            <a:off x="431800" y="1396410"/>
            <a:ext cx="11760200" cy="4524315"/>
          </a:xfrm>
          <a:prstGeom prst="rect">
            <a:avLst/>
          </a:prstGeom>
          <a:noFill/>
        </p:spPr>
        <p:txBody>
          <a:bodyPr wrap="square">
            <a:spAutoFit/>
          </a:bodyPr>
          <a:lstStyle/>
          <a:p>
            <a:r>
              <a:rPr lang="en-US" sz="2400" dirty="0"/>
              <a:t>Slide kit developed by Issecam and created by the Issecam Forum GU Oncology. To be used solely by IPSEN in Belgium. NOT FOR DISTRIBUTION.</a:t>
            </a:r>
          </a:p>
          <a:p>
            <a:r>
              <a:rPr lang="en-US" sz="2400" dirty="0"/>
              <a:t>The opinion and views expressed in this presentation are those of the writers and do not necessarily constitute the opinions or recommendations of Ipsen.</a:t>
            </a:r>
          </a:p>
          <a:p>
            <a:r>
              <a:rPr lang="en-US" sz="2400" dirty="0"/>
              <a:t>The scientific information may include data / information on drugs that have not yet received price and reimbursement approval by local regulatory authorities, please consult the corresponding local SmPC for further information.</a:t>
            </a:r>
          </a:p>
          <a:p>
            <a:endParaRPr lang="en-US" sz="2400" dirty="0"/>
          </a:p>
          <a:p>
            <a:r>
              <a:rPr lang="en-US" sz="2400" u="sng" dirty="0"/>
              <a:t>Conflict of interest</a:t>
            </a:r>
          </a:p>
          <a:p>
            <a:r>
              <a:rPr lang="en-US" sz="2400" dirty="0"/>
              <a:t>Issecam is a multidisciplinary, nonprofit scientific association with a main focus on improving clinical decision making, targeting better patient outcomes.</a:t>
            </a:r>
          </a:p>
          <a:p>
            <a:r>
              <a:rPr lang="en-US" sz="2400" dirty="0"/>
              <a:t>No conflicts of interest.</a:t>
            </a:r>
          </a:p>
        </p:txBody>
      </p:sp>
    </p:spTree>
    <p:extLst>
      <p:ext uri="{BB962C8B-B14F-4D97-AF65-F5344CB8AC3E}">
        <p14:creationId xmlns:p14="http://schemas.microsoft.com/office/powerpoint/2010/main" val="606593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F64B2-54FF-1CB9-5B73-31CA6750860C}"/>
              </a:ext>
            </a:extLst>
          </p:cNvPr>
          <p:cNvSpPr>
            <a:spLocks noGrp="1"/>
          </p:cNvSpPr>
          <p:nvPr>
            <p:ph type="body" sz="quarter" idx="11"/>
          </p:nvPr>
        </p:nvSpPr>
        <p:spPr/>
        <p:txBody>
          <a:bodyPr/>
          <a:lstStyle/>
          <a:p>
            <a:r>
              <a:rPr lang="en-GB" dirty="0"/>
              <a:t>High number of pts received CABO in 2</a:t>
            </a:r>
            <a:r>
              <a:rPr lang="en-GB" baseline="30000" dirty="0"/>
              <a:t>nd</a:t>
            </a:r>
            <a:r>
              <a:rPr lang="en-GB" dirty="0"/>
              <a:t>-</a:t>
            </a:r>
            <a:r>
              <a:rPr lang="en-GB" baseline="30000" dirty="0"/>
              <a:t> </a:t>
            </a:r>
            <a:r>
              <a:rPr lang="en-GB" dirty="0"/>
              <a:t>or 3</a:t>
            </a:r>
            <a:r>
              <a:rPr lang="en-GB" baseline="30000" dirty="0"/>
              <a:t>rd</a:t>
            </a:r>
            <a:r>
              <a:rPr lang="en-GB" dirty="0"/>
              <a:t>-line (and therefore not in 1</a:t>
            </a:r>
            <a:r>
              <a:rPr lang="en-GB" baseline="30000" dirty="0"/>
              <a:t>st</a:t>
            </a:r>
            <a:r>
              <a:rPr lang="en-GB" dirty="0"/>
              <a:t>-line). The biggest subgroup of pts had papillary disease where CABO should be a preferred 1</a:t>
            </a:r>
            <a:r>
              <a:rPr lang="en-GB" baseline="30000" dirty="0"/>
              <a:t>st</a:t>
            </a:r>
            <a:r>
              <a:rPr lang="en-GB" dirty="0"/>
              <a:t>-line </a:t>
            </a:r>
            <a:r>
              <a:rPr lang="en-GB" dirty="0" err="1"/>
              <a:t>tx</a:t>
            </a:r>
            <a:r>
              <a:rPr lang="en-GB" dirty="0"/>
              <a:t> option.</a:t>
            </a:r>
          </a:p>
        </p:txBody>
      </p:sp>
      <p:sp>
        <p:nvSpPr>
          <p:cNvPr id="4" name="Title 3">
            <a:extLst>
              <a:ext uri="{FF2B5EF4-FFF2-40B4-BE49-F238E27FC236}">
                <a16:creationId xmlns:a16="http://schemas.microsoft.com/office/drawing/2014/main" id="{05762113-0E0D-8FA9-66D2-376775F1FE4B}"/>
              </a:ext>
            </a:extLst>
          </p:cNvPr>
          <p:cNvSpPr>
            <a:spLocks noGrp="1"/>
          </p:cNvSpPr>
          <p:nvPr>
            <p:ph type="title"/>
          </p:nvPr>
        </p:nvSpPr>
        <p:spPr/>
        <p:txBody>
          <a:bodyPr/>
          <a:lstStyle/>
          <a:p>
            <a:r>
              <a:rPr lang="en-US" dirty="0"/>
              <a:t>Subsequent </a:t>
            </a:r>
            <a:r>
              <a:rPr lang="en-US" dirty="0" err="1"/>
              <a:t>tx</a:t>
            </a:r>
            <a:endParaRPr lang="en-GB" dirty="0"/>
          </a:p>
        </p:txBody>
      </p:sp>
      <p:graphicFrame>
        <p:nvGraphicFramePr>
          <p:cNvPr id="6" name="Table 6">
            <a:extLst>
              <a:ext uri="{FF2B5EF4-FFF2-40B4-BE49-F238E27FC236}">
                <a16:creationId xmlns:a16="http://schemas.microsoft.com/office/drawing/2014/main" id="{E702F33C-3B03-CCCB-F7BC-13B8CC0305DA}"/>
              </a:ext>
            </a:extLst>
          </p:cNvPr>
          <p:cNvGraphicFramePr>
            <a:graphicFrameLocks noGrp="1"/>
          </p:cNvGraphicFramePr>
          <p:nvPr>
            <p:ph sz="quarter" idx="10"/>
            <p:extLst>
              <p:ext uri="{D42A27DB-BD31-4B8C-83A1-F6EECF244321}">
                <p14:modId xmlns:p14="http://schemas.microsoft.com/office/powerpoint/2010/main" val="3748419787"/>
              </p:ext>
            </p:extLst>
          </p:nvPr>
        </p:nvGraphicFramePr>
        <p:xfrm>
          <a:off x="755651" y="981075"/>
          <a:ext cx="9842012" cy="4029583"/>
        </p:xfrm>
        <a:graphic>
          <a:graphicData uri="http://schemas.openxmlformats.org/drawingml/2006/table">
            <a:tbl>
              <a:tblPr firstRow="1">
                <a:tableStyleId>{793D81CF-94F2-401A-BA57-92F5A7B2D0C5}</a:tableStyleId>
              </a:tblPr>
              <a:tblGrid>
                <a:gridCol w="3948121">
                  <a:extLst>
                    <a:ext uri="{9D8B030D-6E8A-4147-A177-3AD203B41FA5}">
                      <a16:colId xmlns:a16="http://schemas.microsoft.com/office/drawing/2014/main" val="3599562241"/>
                    </a:ext>
                  </a:extLst>
                </a:gridCol>
                <a:gridCol w="2869877">
                  <a:extLst>
                    <a:ext uri="{9D8B030D-6E8A-4147-A177-3AD203B41FA5}">
                      <a16:colId xmlns:a16="http://schemas.microsoft.com/office/drawing/2014/main" val="2827065904"/>
                    </a:ext>
                  </a:extLst>
                </a:gridCol>
                <a:gridCol w="3024014">
                  <a:extLst>
                    <a:ext uri="{9D8B030D-6E8A-4147-A177-3AD203B41FA5}">
                      <a16:colId xmlns:a16="http://schemas.microsoft.com/office/drawing/2014/main" val="1177774514"/>
                    </a:ext>
                  </a:extLst>
                </a:gridCol>
              </a:tblGrid>
              <a:tr h="353420">
                <a:tc>
                  <a:txBody>
                    <a:bodyPr/>
                    <a:lstStyle/>
                    <a:p>
                      <a:pPr>
                        <a:lnSpc>
                          <a:spcPct val="110000"/>
                        </a:lnSpc>
                      </a:pPr>
                      <a:r>
                        <a:rPr lang="en-US" sz="1800" b="0" dirty="0"/>
                        <a:t>N (%)</a:t>
                      </a:r>
                      <a:endParaRPr lang="en-GB" dirty="0"/>
                    </a:p>
                  </a:txBody>
                  <a:tcPr/>
                </a:tc>
                <a:tc>
                  <a:txBody>
                    <a:bodyPr/>
                    <a:lstStyle/>
                    <a:p>
                      <a:pPr algn="ctr">
                        <a:lnSpc>
                          <a:spcPct val="110000"/>
                        </a:lnSpc>
                      </a:pPr>
                      <a:r>
                        <a:rPr lang="en-GB" b="1" dirty="0">
                          <a:solidFill>
                            <a:schemeClr val="bg1"/>
                          </a:solidFill>
                        </a:rPr>
                        <a:t>NIVO+IPI (N=157)</a:t>
                      </a:r>
                    </a:p>
                  </a:txBody>
                  <a:tcPr>
                    <a:solidFill>
                      <a:schemeClr val="accent1"/>
                    </a:solidFill>
                  </a:tcPr>
                </a:tc>
                <a:tc>
                  <a:txBody>
                    <a:bodyPr/>
                    <a:lstStyle/>
                    <a:p>
                      <a:pPr algn="ctr">
                        <a:lnSpc>
                          <a:spcPct val="110000"/>
                        </a:lnSpc>
                      </a:pPr>
                      <a:r>
                        <a:rPr lang="en-GB" b="1" dirty="0">
                          <a:solidFill>
                            <a:schemeClr val="bg1"/>
                          </a:solidFill>
                        </a:rPr>
                        <a:t>SOC (N=152)</a:t>
                      </a:r>
                    </a:p>
                  </a:txBody>
                  <a:tcPr>
                    <a:solidFill>
                      <a:schemeClr val="accent2"/>
                    </a:solidFill>
                  </a:tcPr>
                </a:tc>
                <a:extLst>
                  <a:ext uri="{0D108BD9-81ED-4DB2-BD59-A6C34878D82A}">
                    <a16:rowId xmlns:a16="http://schemas.microsoft.com/office/drawing/2014/main" val="3231569149"/>
                  </a:ext>
                </a:extLst>
              </a:tr>
              <a:tr h="1404184">
                <a:tc>
                  <a:txBody>
                    <a:bodyPr/>
                    <a:lstStyle/>
                    <a:p>
                      <a:pPr>
                        <a:lnSpc>
                          <a:spcPct val="110000"/>
                        </a:lnSpc>
                      </a:pPr>
                      <a:r>
                        <a:rPr lang="en-US" sz="1700" b="0" dirty="0"/>
                        <a:t>2</a:t>
                      </a:r>
                      <a:r>
                        <a:rPr lang="en-US" sz="1700" b="0" baseline="30000" dirty="0"/>
                        <a:t>nd</a:t>
                      </a:r>
                      <a:r>
                        <a:rPr lang="en-US" sz="1700" b="0" dirty="0"/>
                        <a:t>-line</a:t>
                      </a:r>
                    </a:p>
                    <a:p>
                      <a:pPr lvl="1">
                        <a:lnSpc>
                          <a:spcPct val="110000"/>
                        </a:lnSpc>
                      </a:pPr>
                      <a:r>
                        <a:rPr lang="en-US" sz="1700" b="0" dirty="0"/>
                        <a:t>NIVO </a:t>
                      </a:r>
                    </a:p>
                    <a:p>
                      <a:pPr lvl="1">
                        <a:lnSpc>
                          <a:spcPct val="110000"/>
                        </a:lnSpc>
                      </a:pPr>
                      <a:r>
                        <a:rPr lang="en-US" sz="1700" b="0" dirty="0"/>
                        <a:t>CABO</a:t>
                      </a:r>
                    </a:p>
                    <a:p>
                      <a:pPr lvl="1">
                        <a:lnSpc>
                          <a:spcPct val="110000"/>
                        </a:lnSpc>
                      </a:pPr>
                      <a:r>
                        <a:rPr lang="en-US" sz="1700" b="0" dirty="0"/>
                        <a:t>SUN</a:t>
                      </a:r>
                    </a:p>
                    <a:p>
                      <a:pPr lvl="1">
                        <a:lnSpc>
                          <a:spcPct val="110000"/>
                        </a:lnSpc>
                      </a:pPr>
                      <a:r>
                        <a:rPr lang="en-US" sz="1700" b="0" dirty="0"/>
                        <a:t>Others</a:t>
                      </a:r>
                      <a:endParaRPr lang="en-GB" sz="1700" b="0" dirty="0"/>
                    </a:p>
                  </a:txBody>
                  <a:tcPr/>
                </a:tc>
                <a:tc>
                  <a:txBody>
                    <a:bodyPr/>
                    <a:lstStyle/>
                    <a:p>
                      <a:pPr algn="ctr">
                        <a:lnSpc>
                          <a:spcPct val="110000"/>
                        </a:lnSpc>
                      </a:pPr>
                      <a:r>
                        <a:rPr lang="en-US" sz="1700" dirty="0"/>
                        <a:t>100 (64)</a:t>
                      </a:r>
                    </a:p>
                    <a:p>
                      <a:pPr algn="ctr">
                        <a:lnSpc>
                          <a:spcPct val="110000"/>
                        </a:lnSpc>
                      </a:pPr>
                      <a:r>
                        <a:rPr lang="en-US" sz="1700" dirty="0"/>
                        <a:t>5 (5)</a:t>
                      </a:r>
                    </a:p>
                    <a:p>
                      <a:pPr algn="ctr">
                        <a:lnSpc>
                          <a:spcPct val="110000"/>
                        </a:lnSpc>
                      </a:pPr>
                      <a:r>
                        <a:rPr lang="en-US" sz="1700" dirty="0"/>
                        <a:t>26 (26)</a:t>
                      </a:r>
                    </a:p>
                    <a:p>
                      <a:pPr algn="ctr">
                        <a:lnSpc>
                          <a:spcPct val="110000"/>
                        </a:lnSpc>
                      </a:pPr>
                      <a:r>
                        <a:rPr lang="en-US" sz="1700" dirty="0"/>
                        <a:t>50 (50)</a:t>
                      </a:r>
                    </a:p>
                    <a:p>
                      <a:pPr algn="ctr">
                        <a:lnSpc>
                          <a:spcPct val="110000"/>
                        </a:lnSpc>
                      </a:pPr>
                      <a:r>
                        <a:rPr lang="en-US" sz="1700" dirty="0"/>
                        <a:t>19 (19)</a:t>
                      </a:r>
                      <a:endParaRPr lang="en-GB" sz="1700" dirty="0"/>
                    </a:p>
                  </a:txBody>
                  <a:tcPr>
                    <a:solidFill>
                      <a:schemeClr val="accent5">
                        <a:lumMod val="40000"/>
                        <a:lumOff val="60000"/>
                      </a:schemeClr>
                    </a:solidFill>
                  </a:tcPr>
                </a:tc>
                <a:tc>
                  <a:txBody>
                    <a:bodyPr/>
                    <a:lstStyle/>
                    <a:p>
                      <a:pPr algn="ctr">
                        <a:lnSpc>
                          <a:spcPct val="110000"/>
                        </a:lnSpc>
                      </a:pPr>
                      <a:r>
                        <a:rPr lang="en-US" sz="1700" dirty="0"/>
                        <a:t>85 (56)</a:t>
                      </a:r>
                    </a:p>
                    <a:p>
                      <a:pPr algn="ctr">
                        <a:lnSpc>
                          <a:spcPct val="110000"/>
                        </a:lnSpc>
                      </a:pPr>
                      <a:r>
                        <a:rPr lang="en-US" sz="1700" dirty="0"/>
                        <a:t>37 (39)</a:t>
                      </a:r>
                    </a:p>
                    <a:p>
                      <a:pPr algn="ctr">
                        <a:lnSpc>
                          <a:spcPct val="110000"/>
                        </a:lnSpc>
                      </a:pPr>
                      <a:r>
                        <a:rPr lang="en-US" sz="1700" dirty="0"/>
                        <a:t>3 (3)</a:t>
                      </a:r>
                    </a:p>
                    <a:p>
                      <a:pPr algn="ctr">
                        <a:lnSpc>
                          <a:spcPct val="110000"/>
                        </a:lnSpc>
                      </a:pPr>
                      <a:r>
                        <a:rPr lang="en-US" sz="1700" dirty="0"/>
                        <a:t>34 (36)</a:t>
                      </a:r>
                    </a:p>
                    <a:p>
                      <a:pPr algn="ctr">
                        <a:lnSpc>
                          <a:spcPct val="110000"/>
                        </a:lnSpc>
                      </a:pPr>
                      <a:r>
                        <a:rPr lang="en-US" sz="1700" dirty="0"/>
                        <a:t>11 (25)</a:t>
                      </a:r>
                      <a:endParaRPr lang="en-GB" sz="1700" dirty="0"/>
                    </a:p>
                  </a:txBody>
                  <a:tcPr>
                    <a:solidFill>
                      <a:schemeClr val="accent2">
                        <a:lumMod val="20000"/>
                        <a:lumOff val="80000"/>
                      </a:schemeClr>
                    </a:solidFill>
                  </a:tcPr>
                </a:tc>
                <a:extLst>
                  <a:ext uri="{0D108BD9-81ED-4DB2-BD59-A6C34878D82A}">
                    <a16:rowId xmlns:a16="http://schemas.microsoft.com/office/drawing/2014/main" val="1870254516"/>
                  </a:ext>
                </a:extLst>
              </a:tr>
              <a:tr h="1670585">
                <a:tc>
                  <a:txBody>
                    <a:bodyPr/>
                    <a:lstStyle/>
                    <a:p>
                      <a:pPr>
                        <a:lnSpc>
                          <a:spcPct val="110000"/>
                        </a:lnSpc>
                      </a:pPr>
                      <a:r>
                        <a:rPr lang="en-US" sz="1700" b="0" dirty="0"/>
                        <a:t>3</a:t>
                      </a:r>
                      <a:r>
                        <a:rPr lang="en-US" sz="1700" b="0" baseline="30000" dirty="0"/>
                        <a:t>rd</a:t>
                      </a:r>
                      <a:r>
                        <a:rPr lang="en-US" sz="1700" b="0" dirty="0"/>
                        <a:t>-line</a:t>
                      </a:r>
                    </a:p>
                    <a:p>
                      <a:pPr lvl="1">
                        <a:lnSpc>
                          <a:spcPct val="110000"/>
                        </a:lnSpc>
                      </a:pPr>
                      <a:r>
                        <a:rPr lang="en-US" sz="1700" b="0" dirty="0"/>
                        <a:t>NIVO</a:t>
                      </a:r>
                    </a:p>
                    <a:p>
                      <a:pPr lvl="1">
                        <a:lnSpc>
                          <a:spcPct val="110000"/>
                        </a:lnSpc>
                      </a:pPr>
                      <a:r>
                        <a:rPr lang="en-US" sz="1700" b="0" dirty="0"/>
                        <a:t>CABO</a:t>
                      </a:r>
                    </a:p>
                    <a:p>
                      <a:pPr lvl="1">
                        <a:lnSpc>
                          <a:spcPct val="110000"/>
                        </a:lnSpc>
                      </a:pPr>
                      <a:r>
                        <a:rPr lang="en-US" sz="1700" b="0" dirty="0"/>
                        <a:t>SUN</a:t>
                      </a:r>
                    </a:p>
                    <a:p>
                      <a:pPr lvl="1">
                        <a:lnSpc>
                          <a:spcPct val="110000"/>
                        </a:lnSpc>
                      </a:pPr>
                      <a:r>
                        <a:rPr lang="en-US" sz="1700" b="0" dirty="0"/>
                        <a:t>LEN+EVE</a:t>
                      </a:r>
                    </a:p>
                    <a:p>
                      <a:pPr lvl="1">
                        <a:lnSpc>
                          <a:spcPct val="110000"/>
                        </a:lnSpc>
                      </a:pPr>
                      <a:r>
                        <a:rPr lang="en-US" sz="1700" b="0" dirty="0"/>
                        <a:t>Others</a:t>
                      </a:r>
                      <a:endParaRPr lang="en-GB" sz="1700" b="0" dirty="0"/>
                    </a:p>
                  </a:txBody>
                  <a:tcPr/>
                </a:tc>
                <a:tc>
                  <a:txBody>
                    <a:bodyPr/>
                    <a:lstStyle/>
                    <a:p>
                      <a:pPr algn="ctr">
                        <a:lnSpc>
                          <a:spcPct val="110000"/>
                        </a:lnSpc>
                      </a:pPr>
                      <a:r>
                        <a:rPr lang="en-US" sz="1700" dirty="0"/>
                        <a:t>45 (29)</a:t>
                      </a:r>
                    </a:p>
                    <a:p>
                      <a:pPr algn="ctr">
                        <a:lnSpc>
                          <a:spcPct val="110000"/>
                        </a:lnSpc>
                      </a:pPr>
                      <a:r>
                        <a:rPr lang="en-US" sz="1700" dirty="0"/>
                        <a:t>-</a:t>
                      </a:r>
                    </a:p>
                    <a:p>
                      <a:pPr algn="ctr">
                        <a:lnSpc>
                          <a:spcPct val="110000"/>
                        </a:lnSpc>
                      </a:pPr>
                      <a:r>
                        <a:rPr lang="en-US" sz="1700" dirty="0"/>
                        <a:t>16 (36)</a:t>
                      </a:r>
                    </a:p>
                    <a:p>
                      <a:pPr algn="ctr">
                        <a:lnSpc>
                          <a:spcPct val="110000"/>
                        </a:lnSpc>
                      </a:pPr>
                      <a:r>
                        <a:rPr lang="en-US" sz="1700" dirty="0"/>
                        <a:t>8 (18)</a:t>
                      </a:r>
                    </a:p>
                    <a:p>
                      <a:pPr algn="ctr">
                        <a:lnSpc>
                          <a:spcPct val="110000"/>
                        </a:lnSpc>
                      </a:pPr>
                      <a:r>
                        <a:rPr lang="en-US" sz="1700" dirty="0"/>
                        <a:t>8 (18)</a:t>
                      </a:r>
                    </a:p>
                    <a:p>
                      <a:pPr algn="ctr">
                        <a:lnSpc>
                          <a:spcPct val="110000"/>
                        </a:lnSpc>
                      </a:pPr>
                      <a:r>
                        <a:rPr lang="en-GB" sz="1700" dirty="0"/>
                        <a:t>13 (29)</a:t>
                      </a:r>
                    </a:p>
                  </a:txBody>
                  <a:tcPr>
                    <a:solidFill>
                      <a:schemeClr val="accent5">
                        <a:lumMod val="40000"/>
                        <a:lumOff val="60000"/>
                      </a:schemeClr>
                    </a:solidFill>
                  </a:tcPr>
                </a:tc>
                <a:tc>
                  <a:txBody>
                    <a:bodyPr/>
                    <a:lstStyle/>
                    <a:p>
                      <a:pPr algn="ctr">
                        <a:lnSpc>
                          <a:spcPct val="110000"/>
                        </a:lnSpc>
                      </a:pPr>
                      <a:r>
                        <a:rPr lang="en-US" sz="1700" dirty="0"/>
                        <a:t>20 (13)</a:t>
                      </a:r>
                    </a:p>
                    <a:p>
                      <a:pPr algn="ctr">
                        <a:lnSpc>
                          <a:spcPct val="110000"/>
                        </a:lnSpc>
                      </a:pPr>
                      <a:r>
                        <a:rPr lang="en-US" sz="1700" dirty="0"/>
                        <a:t>7 (24)</a:t>
                      </a:r>
                    </a:p>
                    <a:p>
                      <a:pPr algn="ctr">
                        <a:lnSpc>
                          <a:spcPct val="110000"/>
                        </a:lnSpc>
                      </a:pPr>
                      <a:r>
                        <a:rPr lang="en-US" sz="1700" dirty="0"/>
                        <a:t>11 (38)</a:t>
                      </a:r>
                    </a:p>
                    <a:p>
                      <a:pPr algn="ctr">
                        <a:lnSpc>
                          <a:spcPct val="110000"/>
                        </a:lnSpc>
                      </a:pPr>
                      <a:r>
                        <a:rPr lang="en-US" sz="1700" dirty="0"/>
                        <a:t>-</a:t>
                      </a:r>
                    </a:p>
                    <a:p>
                      <a:pPr algn="ctr">
                        <a:lnSpc>
                          <a:spcPct val="110000"/>
                        </a:lnSpc>
                      </a:pPr>
                      <a:r>
                        <a:rPr lang="en-US" sz="1700" dirty="0"/>
                        <a:t>-</a:t>
                      </a:r>
                    </a:p>
                    <a:p>
                      <a:pPr algn="ctr">
                        <a:lnSpc>
                          <a:spcPct val="110000"/>
                        </a:lnSpc>
                      </a:pPr>
                      <a:r>
                        <a:rPr lang="en-US" sz="1700" dirty="0"/>
                        <a:t>11 (38)</a:t>
                      </a:r>
                      <a:endParaRPr lang="en-GB" sz="1700" dirty="0"/>
                    </a:p>
                  </a:txBody>
                  <a:tcPr>
                    <a:solidFill>
                      <a:schemeClr val="accent2">
                        <a:lumMod val="20000"/>
                        <a:lumOff val="80000"/>
                      </a:schemeClr>
                    </a:solidFill>
                  </a:tcPr>
                </a:tc>
                <a:extLst>
                  <a:ext uri="{0D108BD9-81ED-4DB2-BD59-A6C34878D82A}">
                    <a16:rowId xmlns:a16="http://schemas.microsoft.com/office/drawing/2014/main" val="4261367337"/>
                  </a:ext>
                </a:extLst>
              </a:tr>
              <a:tr h="338581">
                <a:tc>
                  <a:txBody>
                    <a:bodyPr/>
                    <a:lstStyle/>
                    <a:p>
                      <a:pPr>
                        <a:lnSpc>
                          <a:spcPct val="110000"/>
                        </a:lnSpc>
                      </a:pPr>
                      <a:r>
                        <a:rPr lang="en-US" sz="1700" b="0" dirty="0"/>
                        <a:t>4</a:t>
                      </a:r>
                      <a:r>
                        <a:rPr lang="en-US" sz="1700" b="0" baseline="30000" dirty="0"/>
                        <a:t>th</a:t>
                      </a:r>
                      <a:r>
                        <a:rPr lang="en-US" sz="1700" b="0" dirty="0"/>
                        <a:t>-line</a:t>
                      </a:r>
                      <a:endParaRPr lang="en-GB" sz="1700" b="0" dirty="0"/>
                    </a:p>
                  </a:txBody>
                  <a:tcPr/>
                </a:tc>
                <a:tc>
                  <a:txBody>
                    <a:bodyPr/>
                    <a:lstStyle/>
                    <a:p>
                      <a:pPr algn="ctr">
                        <a:lnSpc>
                          <a:spcPct val="110000"/>
                        </a:lnSpc>
                      </a:pPr>
                      <a:r>
                        <a:rPr lang="en-US" sz="1700" dirty="0"/>
                        <a:t>18 (12)</a:t>
                      </a:r>
                    </a:p>
                  </a:txBody>
                  <a:tcPr>
                    <a:solidFill>
                      <a:schemeClr val="accent5">
                        <a:lumMod val="40000"/>
                        <a:lumOff val="60000"/>
                      </a:schemeClr>
                    </a:solidFill>
                  </a:tcPr>
                </a:tc>
                <a:tc>
                  <a:txBody>
                    <a:bodyPr/>
                    <a:lstStyle/>
                    <a:p>
                      <a:pPr algn="ctr">
                        <a:lnSpc>
                          <a:spcPct val="110000"/>
                        </a:lnSpc>
                      </a:pPr>
                      <a:r>
                        <a:rPr lang="en-US" sz="1700" dirty="0"/>
                        <a:t>14 (9)</a:t>
                      </a:r>
                    </a:p>
                  </a:txBody>
                  <a:tcPr>
                    <a:solidFill>
                      <a:schemeClr val="accent2">
                        <a:lumMod val="20000"/>
                        <a:lumOff val="80000"/>
                      </a:schemeClr>
                    </a:solidFill>
                  </a:tcPr>
                </a:tc>
                <a:extLst>
                  <a:ext uri="{0D108BD9-81ED-4DB2-BD59-A6C34878D82A}">
                    <a16:rowId xmlns:a16="http://schemas.microsoft.com/office/drawing/2014/main" val="475101623"/>
                  </a:ext>
                </a:extLst>
              </a:tr>
            </a:tbl>
          </a:graphicData>
        </a:graphic>
      </p:graphicFrame>
      <p:sp>
        <p:nvSpPr>
          <p:cNvPr id="11" name="Text Placeholder 4">
            <a:extLst>
              <a:ext uri="{FF2B5EF4-FFF2-40B4-BE49-F238E27FC236}">
                <a16:creationId xmlns:a16="http://schemas.microsoft.com/office/drawing/2014/main" id="{4412E0D6-B391-B047-145C-00F1BB03C053}"/>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Tree>
    <p:extLst>
      <p:ext uri="{BB962C8B-B14F-4D97-AF65-F5344CB8AC3E}">
        <p14:creationId xmlns:p14="http://schemas.microsoft.com/office/powerpoint/2010/main" val="7926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214893541"/>
              </p:ext>
            </p:extLst>
          </p:nvPr>
        </p:nvGraphicFramePr>
        <p:xfrm>
          <a:off x="431800" y="1063626"/>
          <a:ext cx="10772650" cy="5234227"/>
        </p:xfrm>
        <a:graphic>
          <a:graphicData uri="http://schemas.openxmlformats.org/drawingml/2006/table">
            <a:tbl>
              <a:tblPr firstRow="1">
                <a:tableStyleId>{793D81CF-94F2-401A-BA57-92F5A7B2D0C5}</a:tableStyleId>
              </a:tblPr>
              <a:tblGrid>
                <a:gridCol w="2570892">
                  <a:extLst>
                    <a:ext uri="{9D8B030D-6E8A-4147-A177-3AD203B41FA5}">
                      <a16:colId xmlns:a16="http://schemas.microsoft.com/office/drawing/2014/main" val="3599562241"/>
                    </a:ext>
                  </a:extLst>
                </a:gridCol>
                <a:gridCol w="1643449">
                  <a:extLst>
                    <a:ext uri="{9D8B030D-6E8A-4147-A177-3AD203B41FA5}">
                      <a16:colId xmlns:a16="http://schemas.microsoft.com/office/drawing/2014/main" val="2827065904"/>
                    </a:ext>
                  </a:extLst>
                </a:gridCol>
                <a:gridCol w="1519881">
                  <a:extLst>
                    <a:ext uri="{9D8B030D-6E8A-4147-A177-3AD203B41FA5}">
                      <a16:colId xmlns:a16="http://schemas.microsoft.com/office/drawing/2014/main" val="1872406944"/>
                    </a:ext>
                  </a:extLst>
                </a:gridCol>
                <a:gridCol w="1618735">
                  <a:extLst>
                    <a:ext uri="{9D8B030D-6E8A-4147-A177-3AD203B41FA5}">
                      <a16:colId xmlns:a16="http://schemas.microsoft.com/office/drawing/2014/main" val="1177774514"/>
                    </a:ext>
                  </a:extLst>
                </a:gridCol>
                <a:gridCol w="1519881">
                  <a:extLst>
                    <a:ext uri="{9D8B030D-6E8A-4147-A177-3AD203B41FA5}">
                      <a16:colId xmlns:a16="http://schemas.microsoft.com/office/drawing/2014/main" val="1704621173"/>
                    </a:ext>
                  </a:extLst>
                </a:gridCol>
                <a:gridCol w="1899812">
                  <a:extLst>
                    <a:ext uri="{9D8B030D-6E8A-4147-A177-3AD203B41FA5}">
                      <a16:colId xmlns:a16="http://schemas.microsoft.com/office/drawing/2014/main" val="4274471314"/>
                    </a:ext>
                  </a:extLst>
                </a:gridCol>
              </a:tblGrid>
              <a:tr h="362636">
                <a:tc rowSpan="2">
                  <a:txBody>
                    <a:bodyPr/>
                    <a:lstStyle/>
                    <a:p>
                      <a:pPr>
                        <a:lnSpc>
                          <a:spcPct val="110000"/>
                        </a:lnSpc>
                      </a:pPr>
                      <a:endParaRPr lang="en-US" dirty="0"/>
                    </a:p>
                    <a:p>
                      <a:pPr>
                        <a:lnSpc>
                          <a:spcPct val="110000"/>
                        </a:lnSpc>
                      </a:pPr>
                      <a:r>
                        <a:rPr lang="en-US" dirty="0"/>
                        <a:t>%</a:t>
                      </a:r>
                    </a:p>
                  </a:txBody>
                  <a:tcPr/>
                </a:tc>
                <a:tc gridSpan="2">
                  <a:txBody>
                    <a:bodyPr/>
                    <a:lstStyle/>
                    <a:p>
                      <a:pPr algn="ctr">
                        <a:lnSpc>
                          <a:spcPct val="110000"/>
                        </a:lnSpc>
                      </a:pPr>
                      <a:r>
                        <a:rPr lang="en-GB" b="1" dirty="0">
                          <a:solidFill>
                            <a:schemeClr val="bg1"/>
                          </a:solidFill>
                        </a:rPr>
                        <a:t>NIVO+IPI</a:t>
                      </a:r>
                    </a:p>
                  </a:txBody>
                  <a:tcPr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a:lnSpc>
                          <a:spcPct val="110000"/>
                        </a:lnSpc>
                      </a:pPr>
                      <a:r>
                        <a:rPr lang="en-GB" b="1" dirty="0">
                          <a:solidFill>
                            <a:schemeClr val="bg1"/>
                          </a:solidFill>
                        </a:rPr>
                        <a:t>SOC</a:t>
                      </a:r>
                    </a:p>
                  </a:txBody>
                  <a:tcPr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rowSpan="2">
                  <a:txBody>
                    <a:bodyPr/>
                    <a:lstStyle/>
                    <a:p>
                      <a:pPr algn="ctr">
                        <a:lnSpc>
                          <a:spcPct val="110000"/>
                        </a:lnSpc>
                      </a:pPr>
                      <a:r>
                        <a:rPr lang="en-US" b="1" i="1" dirty="0">
                          <a:solidFill>
                            <a:schemeClr val="bg1"/>
                          </a:solidFill>
                        </a:rPr>
                        <a:t>P</a:t>
                      </a:r>
                      <a:endParaRPr lang="en-GB" b="1" i="1" dirty="0">
                        <a:solidFill>
                          <a:schemeClr val="bg1"/>
                        </a:solidFill>
                      </a:endParaRPr>
                    </a:p>
                  </a:txBody>
                  <a:tcPr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3231569149"/>
                  </a:ext>
                </a:extLst>
              </a:tr>
              <a:tr h="362636">
                <a:tc vMerge="1">
                  <a:txBody>
                    <a:bodyPr/>
                    <a:lstStyle/>
                    <a:p>
                      <a:endParaRPr lang="en-GB"/>
                    </a:p>
                  </a:txBody>
                  <a:tcPr/>
                </a:tc>
                <a:tc>
                  <a:txBody>
                    <a:bodyPr/>
                    <a:lstStyle/>
                    <a:p>
                      <a:pPr algn="ctr"/>
                      <a:r>
                        <a:rPr lang="en-US" b="1" dirty="0">
                          <a:solidFill>
                            <a:schemeClr val="bg1"/>
                          </a:solidFill>
                        </a:rPr>
                        <a:t>Any grade</a:t>
                      </a:r>
                      <a:endParaRPr lang="en-GB" b="1" dirty="0">
                        <a:solidFill>
                          <a:schemeClr val="bg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b="1" dirty="0">
                          <a:solidFill>
                            <a:schemeClr val="bg1"/>
                          </a:solidFill>
                        </a:rPr>
                        <a:t>Grade 3/4</a:t>
                      </a:r>
                      <a:endParaRPr lang="en-GB"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lnSpc>
                          <a:spcPct val="110000"/>
                        </a:lnSpc>
                      </a:pPr>
                      <a:r>
                        <a:rPr lang="en-US" b="1" dirty="0">
                          <a:solidFill>
                            <a:schemeClr val="bg1"/>
                          </a:solidFill>
                        </a:rPr>
                        <a:t>Any grade</a:t>
                      </a:r>
                      <a:endParaRPr lang="en-GB" b="1" dirty="0">
                        <a:solidFill>
                          <a:schemeClr val="bg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b="1" dirty="0">
                          <a:solidFill>
                            <a:schemeClr val="bg1"/>
                          </a:solidFill>
                        </a:rPr>
                        <a:t>Grade 3/4</a:t>
                      </a:r>
                      <a:endParaRPr lang="en-GB"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vMerge="1">
                  <a:txBody>
                    <a:bodyPr/>
                    <a:lstStyle/>
                    <a:p>
                      <a:pPr algn="ctr"/>
                      <a:endParaRPr lang="en-GB"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4083852814"/>
                  </a:ext>
                </a:extLst>
              </a:tr>
              <a:tr h="362636">
                <a:tc>
                  <a:txBody>
                    <a:bodyPr/>
                    <a:lstStyle/>
                    <a:p>
                      <a:pPr>
                        <a:lnSpc>
                          <a:spcPct val="110000"/>
                        </a:lnSpc>
                      </a:pPr>
                      <a:r>
                        <a:rPr lang="en-US" b="0" dirty="0"/>
                        <a:t>Skin reactions</a:t>
                      </a:r>
                      <a:endParaRPr lang="en-GB" b="0" dirty="0"/>
                    </a:p>
                  </a:txBody>
                  <a:tcPr/>
                </a:tc>
                <a:tc>
                  <a:txBody>
                    <a:bodyPr/>
                    <a:lstStyle/>
                    <a:p>
                      <a:pPr algn="ctr">
                        <a:lnSpc>
                          <a:spcPct val="110000"/>
                        </a:lnSpc>
                      </a:pPr>
                      <a:r>
                        <a:rPr lang="en-US" dirty="0"/>
                        <a:t>48</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3</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74</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2</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70254516"/>
                  </a:ext>
                </a:extLst>
              </a:tr>
              <a:tr h="362636">
                <a:tc>
                  <a:txBody>
                    <a:bodyPr/>
                    <a:lstStyle/>
                    <a:p>
                      <a:pPr>
                        <a:lnSpc>
                          <a:spcPct val="110000"/>
                        </a:lnSpc>
                      </a:pPr>
                      <a:r>
                        <a:rPr lang="en-US" b="0" dirty="0"/>
                        <a:t>Fatigue</a:t>
                      </a:r>
                      <a:endParaRPr lang="en-GB" b="0" dirty="0"/>
                    </a:p>
                  </a:txBody>
                  <a:tcPr/>
                </a:tc>
                <a:tc>
                  <a:txBody>
                    <a:bodyPr/>
                    <a:lstStyle/>
                    <a:p>
                      <a:pPr algn="ctr">
                        <a:lnSpc>
                          <a:spcPct val="110000"/>
                        </a:lnSpc>
                      </a:pPr>
                      <a:r>
                        <a:rPr lang="en-US" dirty="0"/>
                        <a:t>43</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4</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64</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8</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261367337"/>
                  </a:ext>
                </a:extLst>
              </a:tr>
              <a:tr h="362636">
                <a:tc>
                  <a:txBody>
                    <a:bodyPr/>
                    <a:lstStyle/>
                    <a:p>
                      <a:pPr>
                        <a:lnSpc>
                          <a:spcPct val="110000"/>
                        </a:lnSpc>
                      </a:pPr>
                      <a:r>
                        <a:rPr lang="en-US" b="0" dirty="0" err="1"/>
                        <a:t>Diarrhoea</a:t>
                      </a:r>
                      <a:endParaRPr lang="en-GB" b="0" dirty="0"/>
                    </a:p>
                  </a:txBody>
                  <a:tcPr/>
                </a:tc>
                <a:tc>
                  <a:txBody>
                    <a:bodyPr/>
                    <a:lstStyle/>
                    <a:p>
                      <a:pPr algn="ctr">
                        <a:lnSpc>
                          <a:spcPct val="110000"/>
                        </a:lnSpc>
                      </a:pPr>
                      <a:r>
                        <a:rPr lang="en-US" dirty="0"/>
                        <a:t>21</a:t>
                      </a: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3</a:t>
                      </a: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45</a:t>
                      </a:r>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75101623"/>
                  </a:ext>
                </a:extLst>
              </a:tr>
              <a:tr h="362636">
                <a:tc>
                  <a:txBody>
                    <a:bodyPr/>
                    <a:lstStyle/>
                    <a:p>
                      <a:pPr marL="0" indent="0">
                        <a:lnSpc>
                          <a:spcPct val="110000"/>
                        </a:lnSpc>
                        <a:buFont typeface="Arial" panose="020B0604020202020204" pitchFamily="34" charset="0"/>
                        <a:buNone/>
                      </a:pPr>
                      <a:r>
                        <a:rPr lang="en-US" b="0" dirty="0"/>
                        <a:t>Nausea</a:t>
                      </a:r>
                      <a:endParaRPr lang="en-GB" b="0" dirty="0"/>
                    </a:p>
                  </a:txBody>
                  <a:tcPr/>
                </a:tc>
                <a:tc>
                  <a:txBody>
                    <a:bodyPr/>
                    <a:lstStyle/>
                    <a:p>
                      <a:pPr algn="ctr">
                        <a:lnSpc>
                          <a:spcPct val="110000"/>
                        </a:lnSpc>
                      </a:pPr>
                      <a:r>
                        <a:rPr lang="en-US" dirty="0"/>
                        <a:t>21</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1</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32</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1</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0.008</a:t>
                      </a:r>
                      <a:endParaRPr lang="en-GB"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193693106"/>
                  </a:ext>
                </a:extLst>
              </a:tr>
              <a:tr h="362636">
                <a:tc>
                  <a:txBody>
                    <a:bodyPr/>
                    <a:lstStyle/>
                    <a:p>
                      <a:pPr marL="0" indent="0">
                        <a:lnSpc>
                          <a:spcPct val="110000"/>
                        </a:lnSpc>
                        <a:buFont typeface="Arial" panose="020B0604020202020204" pitchFamily="34" charset="0"/>
                        <a:buNone/>
                      </a:pPr>
                      <a:r>
                        <a:rPr lang="en-US" b="0" dirty="0"/>
                        <a:t>Mucositis</a:t>
                      </a:r>
                      <a:endParaRPr lang="en-GB" b="0" dirty="0"/>
                    </a:p>
                  </a:txBody>
                  <a:tcPr/>
                </a:tc>
                <a:tc>
                  <a:txBody>
                    <a:bodyPr/>
                    <a:lstStyle/>
                    <a:p>
                      <a:pPr algn="ctr">
                        <a:lnSpc>
                          <a:spcPct val="110000"/>
                        </a:lnSpc>
                      </a:pPr>
                      <a:r>
                        <a:rPr lang="en-US" dirty="0"/>
                        <a:t>3</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36</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4</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910009103"/>
                  </a:ext>
                </a:extLst>
              </a:tr>
              <a:tr h="362636">
                <a:tc>
                  <a:txBody>
                    <a:bodyPr/>
                    <a:lstStyle/>
                    <a:p>
                      <a:pPr marL="0" lvl="0" indent="0">
                        <a:lnSpc>
                          <a:spcPct val="110000"/>
                        </a:lnSpc>
                        <a:buFont typeface="Arial" panose="020B0604020202020204" pitchFamily="34" charset="0"/>
                        <a:buNone/>
                      </a:pPr>
                      <a:r>
                        <a:rPr lang="en-US" b="0" dirty="0"/>
                        <a:t>Hypothyroidism</a:t>
                      </a:r>
                      <a:endParaRPr lang="en-GB" b="0" dirty="0"/>
                    </a:p>
                  </a:txBody>
                  <a:tcPr/>
                </a:tc>
                <a:tc>
                  <a:txBody>
                    <a:bodyPr/>
                    <a:lstStyle/>
                    <a:p>
                      <a:pPr algn="ctr">
                        <a:lnSpc>
                          <a:spcPct val="110000"/>
                        </a:lnSpc>
                      </a:pPr>
                      <a:r>
                        <a:rPr lang="en-US" dirty="0"/>
                        <a:t>13</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&lt;1</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22</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0.046</a:t>
                      </a:r>
                      <a:endParaRPr lang="en-GB"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6432595"/>
                  </a:ext>
                </a:extLst>
              </a:tr>
              <a:tr h="441919">
                <a:tc>
                  <a:txBody>
                    <a:bodyPr/>
                    <a:lstStyle/>
                    <a:p>
                      <a:pPr marL="0" lvl="0" indent="0">
                        <a:lnSpc>
                          <a:spcPct val="110000"/>
                        </a:lnSpc>
                        <a:buFont typeface="Arial" panose="020B0604020202020204" pitchFamily="34" charset="0"/>
                        <a:buNone/>
                      </a:pPr>
                      <a:r>
                        <a:rPr lang="en-US" b="0" dirty="0"/>
                        <a:t>Hypertension</a:t>
                      </a:r>
                      <a:endParaRPr lang="en-GB" b="0" dirty="0"/>
                    </a:p>
                  </a:txBody>
                  <a:tcPr/>
                </a:tc>
                <a:tc>
                  <a:txBody>
                    <a:bodyPr/>
                    <a:lstStyle/>
                    <a:p>
                      <a:pPr algn="ctr">
                        <a:lnSpc>
                          <a:spcPct val="110000"/>
                        </a:lnSpc>
                      </a:pPr>
                      <a:r>
                        <a:rPr lang="en-US" dirty="0"/>
                        <a:t>6</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&lt;1</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39</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17</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878189945"/>
                  </a:ext>
                </a:extLst>
              </a:tr>
              <a:tr h="441919">
                <a:tc>
                  <a:txBody>
                    <a:bodyPr/>
                    <a:lstStyle/>
                    <a:p>
                      <a:pPr marL="0" lvl="0" indent="0">
                        <a:lnSpc>
                          <a:spcPct val="110000"/>
                        </a:lnSpc>
                        <a:buFont typeface="Arial" panose="020B0604020202020204" pitchFamily="34" charset="0"/>
                        <a:buNone/>
                      </a:pPr>
                      <a:r>
                        <a:rPr lang="en-US" b="0" dirty="0"/>
                        <a:t>Dysgeusia</a:t>
                      </a:r>
                      <a:endParaRPr lang="en-GB" b="0" dirty="0"/>
                    </a:p>
                  </a:txBody>
                  <a:tcPr/>
                </a:tc>
                <a:tc>
                  <a:txBody>
                    <a:bodyPr/>
                    <a:lstStyle/>
                    <a:p>
                      <a:pPr algn="ctr">
                        <a:lnSpc>
                          <a:spcPct val="110000"/>
                        </a:lnSpc>
                      </a:pPr>
                      <a:r>
                        <a:rPr lang="en-US" dirty="0"/>
                        <a:t>4</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29</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007796649"/>
                  </a:ext>
                </a:extLst>
              </a:tr>
              <a:tr h="441919">
                <a:tc>
                  <a:txBody>
                    <a:bodyPr/>
                    <a:lstStyle/>
                    <a:p>
                      <a:pPr marL="0" lvl="0" indent="0">
                        <a:lnSpc>
                          <a:spcPct val="110000"/>
                        </a:lnSpc>
                        <a:buFont typeface="Arial" panose="020B0604020202020204" pitchFamily="34" charset="0"/>
                        <a:buNone/>
                      </a:pPr>
                      <a:r>
                        <a:rPr lang="en-US" b="0" dirty="0"/>
                        <a:t>Pruritus</a:t>
                      </a:r>
                      <a:endParaRPr lang="en-GB" b="0" dirty="0"/>
                    </a:p>
                  </a:txBody>
                  <a:tcPr/>
                </a:tc>
                <a:tc>
                  <a:txBody>
                    <a:bodyPr/>
                    <a:lstStyle/>
                    <a:p>
                      <a:pPr algn="ctr">
                        <a:lnSpc>
                          <a:spcPct val="110000"/>
                        </a:lnSpc>
                      </a:pPr>
                      <a:r>
                        <a:rPr lang="en-US" b="1" dirty="0"/>
                        <a:t>25</a:t>
                      </a:r>
                      <a:endParaRPr lang="en-GB" b="1"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dirty="0"/>
                        <a:t>3</a:t>
                      </a:r>
                      <a:endParaRPr lang="en-GB"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1</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b="1" dirty="0"/>
                        <a:t>&lt;0.001</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269457405"/>
                  </a:ext>
                </a:extLst>
              </a:tr>
              <a:tr h="441919">
                <a:tc>
                  <a:txBody>
                    <a:bodyPr/>
                    <a:lstStyle/>
                    <a:p>
                      <a:pPr marL="0" lvl="0" indent="0">
                        <a:lnSpc>
                          <a:spcPct val="110000"/>
                        </a:lnSpc>
                        <a:buFont typeface="Arial" panose="020B0604020202020204" pitchFamily="34" charset="0"/>
                        <a:buNone/>
                      </a:pPr>
                      <a:r>
                        <a:rPr lang="en-US" b="0" dirty="0"/>
                        <a:t>Anorexia</a:t>
                      </a:r>
                      <a:endParaRPr lang="en-GB" b="0" dirty="0"/>
                    </a:p>
                  </a:txBody>
                  <a:tcPr/>
                </a:tc>
                <a:tc>
                  <a:txBody>
                    <a:bodyPr/>
                    <a:lstStyle/>
                    <a:p>
                      <a:pPr algn="ctr">
                        <a:lnSpc>
                          <a:spcPct val="110000"/>
                        </a:lnSpc>
                      </a:pPr>
                      <a:r>
                        <a:rPr lang="en-US" dirty="0"/>
                        <a:t>8</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b="1" dirty="0"/>
                        <a:t>20</a:t>
                      </a:r>
                      <a:endParaRPr lang="en-GB" b="1"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&lt;1</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b="1" dirty="0"/>
                        <a:t>0.002</a:t>
                      </a:r>
                      <a:endParaRPr lang="en-GB" b="1"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897584142"/>
                  </a:ext>
                </a:extLst>
              </a:tr>
              <a:tr h="441919">
                <a:tc>
                  <a:txBody>
                    <a:bodyPr/>
                    <a:lstStyle/>
                    <a:p>
                      <a:pPr marL="0" lvl="0" indent="0">
                        <a:lnSpc>
                          <a:spcPct val="110000"/>
                        </a:lnSpc>
                        <a:buFont typeface="Arial" panose="020B0604020202020204" pitchFamily="34" charset="0"/>
                        <a:buNone/>
                      </a:pPr>
                      <a:r>
                        <a:rPr lang="en-US" b="0" dirty="0"/>
                        <a:t>ALT</a:t>
                      </a:r>
                      <a:endParaRPr lang="en-GB" b="0" dirty="0"/>
                    </a:p>
                  </a:txBody>
                  <a:tcPr/>
                </a:tc>
                <a:tc>
                  <a:txBody>
                    <a:bodyPr/>
                    <a:lstStyle/>
                    <a:p>
                      <a:pPr algn="ctr">
                        <a:lnSpc>
                          <a:spcPct val="110000"/>
                        </a:lnSpc>
                      </a:pPr>
                      <a:r>
                        <a:rPr lang="en-US" dirty="0"/>
                        <a:t>14</a:t>
                      </a:r>
                      <a:endParaRPr lang="en-GB"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dirty="0"/>
                        <a:t>6</a:t>
                      </a:r>
                      <a:endParaRPr lang="en-GB"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dirty="0"/>
                        <a:t>13</a:t>
                      </a:r>
                      <a:endParaRPr lang="en-GB"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dirty="0"/>
                        <a:t>0.736</a:t>
                      </a:r>
                      <a:endParaRPr lang="en-GB"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2224037391"/>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Most frequent AEs</a:t>
            </a:r>
          </a:p>
        </p:txBody>
      </p:sp>
      <p:sp>
        <p:nvSpPr>
          <p:cNvPr id="5" name="Text Placeholder 4">
            <a:extLst>
              <a:ext uri="{FF2B5EF4-FFF2-40B4-BE49-F238E27FC236}">
                <a16:creationId xmlns:a16="http://schemas.microsoft.com/office/drawing/2014/main" id="{AC85C862-1EA5-C158-A501-DCD8D9E6DFFE}"/>
              </a:ext>
            </a:extLst>
          </p:cNvPr>
          <p:cNvSpPr>
            <a:spLocks noGrp="1"/>
          </p:cNvSpPr>
          <p:nvPr>
            <p:ph type="body" sz="quarter" idx="14"/>
          </p:nvPr>
        </p:nvSpPr>
        <p:spPr>
          <a:xfrm>
            <a:off x="6552811" y="6444138"/>
            <a:ext cx="5524111" cy="237196"/>
          </a:xfrm>
        </p:spPr>
        <p:txBody>
          <a:bodyPr/>
          <a:lstStyle/>
          <a:p>
            <a:r>
              <a:rPr lang="en-GB" dirty="0"/>
              <a:t>Bergmann L. ESMO 2024, abs.LBA75 (data from oral presentation included)</a:t>
            </a:r>
          </a:p>
        </p:txBody>
      </p:sp>
    </p:spTree>
    <p:extLst>
      <p:ext uri="{BB962C8B-B14F-4D97-AF65-F5344CB8AC3E}">
        <p14:creationId xmlns:p14="http://schemas.microsoft.com/office/powerpoint/2010/main" val="1001179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it-IT" dirty="0"/>
              <a:t>Is NIVO+IPI efficient in metastatic non-ccRCC?</a:t>
            </a:r>
            <a:endParaRPr lang="en-GB" dirty="0"/>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a:xfrm>
            <a:off x="831850" y="3931920"/>
            <a:ext cx="10763250" cy="2539999"/>
          </a:xfrm>
        </p:spPr>
        <p:txBody>
          <a:bodyPr/>
          <a:lstStyle/>
          <a:p>
            <a:r>
              <a:rPr lang="en-GB" dirty="0"/>
              <a:t>NIVO+IPI showed significantly superior OS rate at 12 </a:t>
            </a:r>
            <a:r>
              <a:rPr lang="en-GB" dirty="0" err="1"/>
              <a:t>mo</a:t>
            </a:r>
            <a:r>
              <a:rPr lang="en-GB" dirty="0"/>
              <a:t> (</a:t>
            </a:r>
            <a:r>
              <a:rPr lang="en-GB" i="1" dirty="0"/>
              <a:t>P</a:t>
            </a:r>
            <a:r>
              <a:rPr lang="en-GB" dirty="0"/>
              <a:t>=0.014) and ORR benefit vs SOC in pts with metastatic non-</a:t>
            </a:r>
            <a:r>
              <a:rPr lang="en-GB" dirty="0" err="1"/>
              <a:t>ccRCC</a:t>
            </a:r>
            <a:r>
              <a:rPr lang="en-GB" dirty="0"/>
              <a:t>. OS was better in pts expressing PD-L1 (CPS ≥1). OS rate benefit was not maintained at 18 mo.</a:t>
            </a:r>
          </a:p>
          <a:p>
            <a:r>
              <a:rPr lang="en-GB" dirty="0"/>
              <a:t>OS rate benefit was similar in papillary and non-papillary RCC. </a:t>
            </a:r>
          </a:p>
        </p:txBody>
      </p:sp>
    </p:spTree>
    <p:extLst>
      <p:ext uri="{BB962C8B-B14F-4D97-AF65-F5344CB8AC3E}">
        <p14:creationId xmlns:p14="http://schemas.microsoft.com/office/powerpoint/2010/main" val="2363582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a:bodyPr>
          <a:lstStyle/>
          <a:p>
            <a:r>
              <a:rPr lang="en-GB" dirty="0"/>
              <a:t>Subcutaneous nivolumab vs intravenous nivolumab in patients with previously treated advanced or metastatic clear cell renal cell carcinoma: updated efficacy and safety results from </a:t>
            </a:r>
            <a:r>
              <a:rPr lang="en-GB" dirty="0" err="1"/>
              <a:t>CheckMate</a:t>
            </a:r>
            <a:r>
              <a:rPr lang="en-GB" dirty="0"/>
              <a:t> 67T</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err="1"/>
              <a:t>Albiges</a:t>
            </a:r>
            <a:r>
              <a:rPr lang="en-GB" dirty="0"/>
              <a:t> L. </a:t>
            </a:r>
            <a:r>
              <a:rPr lang="en-US" dirty="0"/>
              <a:t>Ann Oncol 2024;35(Suppl 2):1-72</a:t>
            </a:r>
            <a:r>
              <a:rPr lang="en-GB" dirty="0"/>
              <a:t>(abs.1691P)</a:t>
            </a:r>
          </a:p>
        </p:txBody>
      </p:sp>
    </p:spTree>
    <p:extLst>
      <p:ext uri="{BB962C8B-B14F-4D97-AF65-F5344CB8AC3E}">
        <p14:creationId xmlns:p14="http://schemas.microsoft.com/office/powerpoint/2010/main" val="248154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fontScale="90000"/>
          </a:bodyPr>
          <a:lstStyle/>
          <a:p>
            <a:r>
              <a:rPr lang="en-GB" dirty="0"/>
              <a:t>Are outcomes of </a:t>
            </a:r>
            <a:r>
              <a:rPr lang="en-GB" dirty="0" err="1"/>
              <a:t>sc</a:t>
            </a:r>
            <a:r>
              <a:rPr lang="en-GB" dirty="0"/>
              <a:t> and iv NIVO </a:t>
            </a:r>
            <a:r>
              <a:rPr lang="en-GB" dirty="0" err="1"/>
              <a:t>tx</a:t>
            </a:r>
            <a:r>
              <a:rPr lang="en-GB" dirty="0"/>
              <a:t> similar in pts with advanced or metastatic </a:t>
            </a:r>
            <a:r>
              <a:rPr lang="en-GB" dirty="0" err="1"/>
              <a:t>ccRCC</a:t>
            </a:r>
            <a:r>
              <a:rPr lang="en-GB" dirty="0"/>
              <a:t> after extended FU (min 15 </a:t>
            </a:r>
            <a:r>
              <a:rPr lang="en-GB" dirty="0" err="1"/>
              <a:t>mo</a:t>
            </a:r>
            <a:r>
              <a:rPr lang="en-GB" dirty="0"/>
              <a:t>)?  </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49" y="4589463"/>
            <a:ext cx="10616939" cy="1500187"/>
          </a:xfrm>
        </p:spPr>
        <p:txBody>
          <a:bodyPr>
            <a:noAutofit/>
          </a:bodyPr>
          <a:lstStyle/>
          <a:p>
            <a:r>
              <a:rPr lang="en-GB" dirty="0"/>
              <a:t>Compared with intravenous (iv) infusions, subcutaneous (</a:t>
            </a:r>
            <a:r>
              <a:rPr lang="en-GB" dirty="0" err="1"/>
              <a:t>sc</a:t>
            </a:r>
            <a:r>
              <a:rPr lang="en-GB" dirty="0"/>
              <a:t>) administration of drugs is time and resource efficient and is typically preferred by pts</a:t>
            </a:r>
          </a:p>
          <a:p>
            <a:r>
              <a:rPr lang="en-GB" dirty="0"/>
              <a:t>Prior analysis of </a:t>
            </a:r>
            <a:r>
              <a:rPr lang="en-GB" dirty="0" err="1"/>
              <a:t>CheckMate</a:t>
            </a:r>
            <a:r>
              <a:rPr lang="en-GB" dirty="0"/>
              <a:t> 67T (min 8 </a:t>
            </a:r>
            <a:r>
              <a:rPr lang="en-GB" dirty="0" err="1"/>
              <a:t>mo</a:t>
            </a:r>
            <a:r>
              <a:rPr lang="en-GB" dirty="0"/>
              <a:t> FU) showed that </a:t>
            </a:r>
            <a:r>
              <a:rPr lang="en-GB" dirty="0" err="1"/>
              <a:t>sc</a:t>
            </a:r>
            <a:r>
              <a:rPr lang="en-GB" dirty="0"/>
              <a:t> injection of NIVO was non-inferior to iv delivery regarding blood concentrations of NIVO and ORR</a:t>
            </a:r>
          </a:p>
          <a:p>
            <a:endParaRPr lang="en-GB" dirty="0"/>
          </a:p>
        </p:txBody>
      </p:sp>
    </p:spTree>
    <p:extLst>
      <p:ext uri="{BB962C8B-B14F-4D97-AF65-F5344CB8AC3E}">
        <p14:creationId xmlns:p14="http://schemas.microsoft.com/office/powerpoint/2010/main" val="1644598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a:xfrm>
            <a:off x="431800" y="5153601"/>
            <a:ext cx="11334750" cy="1497798"/>
          </a:xfrm>
        </p:spPr>
        <p:txBody>
          <a:bodyPr anchor="t">
            <a:normAutofit/>
          </a:bodyPr>
          <a:lstStyle/>
          <a:p>
            <a:r>
              <a:rPr lang="en-GB" b="1" dirty="0">
                <a:effectLst/>
              </a:rPr>
              <a:t>Current analysis: </a:t>
            </a:r>
            <a:r>
              <a:rPr lang="en-GB" dirty="0">
                <a:effectLst/>
              </a:rPr>
              <a:t>updated efficacy and safety data after extended FU of min 15 </a:t>
            </a:r>
            <a:r>
              <a:rPr lang="en-GB" dirty="0" err="1">
                <a:effectLst/>
              </a:rPr>
              <a:t>mo</a:t>
            </a:r>
            <a:endParaRPr kumimoji="0" lang="en-GB" sz="2400" i="0" u="none" strike="noStrike" kern="1200" cap="none" spc="0" normalizeH="0" baseline="0" noProof="0" dirty="0">
              <a:ln>
                <a:noFill/>
              </a:ln>
              <a:solidFill>
                <a:srgbClr val="415665"/>
              </a:solidFill>
              <a:effectLst/>
              <a:uLnTx/>
              <a:uFillTx/>
              <a:ea typeface="+mn-ea"/>
              <a:cs typeface="+mn-cs"/>
            </a:endParaRPr>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en-GB" dirty="0" err="1"/>
              <a:t>CheckMate</a:t>
            </a:r>
            <a:r>
              <a:rPr lang="en-GB" dirty="0"/>
              <a:t> 67T: open-label, multi-centre phase III trial</a:t>
            </a:r>
          </a:p>
        </p:txBody>
      </p:sp>
      <p:sp>
        <p:nvSpPr>
          <p:cNvPr id="5" name="Text Placeholder 4">
            <a:extLst>
              <a:ext uri="{FF2B5EF4-FFF2-40B4-BE49-F238E27FC236}">
                <a16:creationId xmlns:a16="http://schemas.microsoft.com/office/drawing/2014/main" id="{1E23552B-0DF0-4385-AA91-0EB99B4359D1}"/>
              </a:ext>
            </a:extLst>
          </p:cNvPr>
          <p:cNvSpPr>
            <a:spLocks noGrp="1"/>
          </p:cNvSpPr>
          <p:nvPr>
            <p:ph type="body" sz="quarter" idx="14"/>
          </p:nvPr>
        </p:nvSpPr>
        <p:spPr/>
        <p:txBody>
          <a:bodyPr/>
          <a:lstStyle/>
          <a:p>
            <a:r>
              <a:rPr lang="en-GB" dirty="0" err="1"/>
              <a:t>Albiges</a:t>
            </a:r>
            <a:r>
              <a:rPr lang="en-GB" dirty="0"/>
              <a:t> L. ESMO 2024, abs.1691P (data from poster presentation included)</a:t>
            </a:r>
          </a:p>
        </p:txBody>
      </p:sp>
      <p:sp>
        <p:nvSpPr>
          <p:cNvPr id="8" name="Rectangle 7">
            <a:extLst>
              <a:ext uri="{FF2B5EF4-FFF2-40B4-BE49-F238E27FC236}">
                <a16:creationId xmlns:a16="http://schemas.microsoft.com/office/drawing/2014/main" id="{F6D7C7D7-FBE9-4A8E-86A7-85A8E4ED2CDF}"/>
              </a:ext>
            </a:extLst>
          </p:cNvPr>
          <p:cNvSpPr/>
          <p:nvPr/>
        </p:nvSpPr>
        <p:spPr>
          <a:xfrm>
            <a:off x="3812656" y="2328691"/>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4837455" y="1517918"/>
            <a:ext cx="2676049" cy="966789"/>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NIVO </a:t>
            </a:r>
            <a:r>
              <a:rPr lang="en-GB" b="1" dirty="0" err="1">
                <a:solidFill>
                  <a:srgbClr val="FFFFFF"/>
                </a:solidFill>
                <a:latin typeface="Calibri" panose="020F0502020204030204"/>
              </a:rPr>
              <a:t>sc</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 + rHuPH20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1200 mg q4w </a:t>
            </a: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(N=248)</a:t>
            </a: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492643" y="2001313"/>
            <a:ext cx="344812" cy="649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D3599F5-B9BA-4548-8AEE-CDF2C135544E}"/>
              </a:ext>
            </a:extLst>
          </p:cNvPr>
          <p:cNvCxnSpPr>
            <a:cxnSpLocks/>
            <a:stCxn id="8" idx="3"/>
            <a:endCxn id="23" idx="1"/>
          </p:cNvCxnSpPr>
          <p:nvPr/>
        </p:nvCxnSpPr>
        <p:spPr>
          <a:xfrm>
            <a:off x="4492643" y="2651076"/>
            <a:ext cx="344812" cy="643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7798201" y="1428826"/>
            <a:ext cx="3555599" cy="3583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Co-primary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C(avgd28): average serum c</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oncentration</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over 28 days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C(</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minss</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 minimum serum concentration at steady state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Key secondary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by BICR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Secondary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DCR, TTR, PFS by BICR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 measures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Immunogenicity</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C1C3529-1428-4FA0-9116-635D31EBFF78}"/>
              </a:ext>
            </a:extLst>
          </p:cNvPr>
          <p:cNvSpPr/>
          <p:nvPr/>
        </p:nvSpPr>
        <p:spPr>
          <a:xfrm>
            <a:off x="4837455" y="2811127"/>
            <a:ext cx="2676049" cy="966789"/>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NIVO </a:t>
            </a:r>
            <a:r>
              <a:rPr lang="en-GB" b="1" dirty="0">
                <a:solidFill>
                  <a:srgbClr val="FFFFFF"/>
                </a:solidFill>
                <a:latin typeface="Calibri" panose="020F0502020204030204"/>
              </a:rPr>
              <a:t>iv</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3 mg/kg q2w</a:t>
            </a:r>
            <a:r>
              <a:rPr kumimoji="0" lang="en-GB" sz="2000" b="0"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(N=247)</a:t>
            </a: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9" y="1084198"/>
            <a:ext cx="4034588"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7799422" y="1084198"/>
            <a:ext cx="326301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876" y="1428826"/>
            <a:ext cx="2938343" cy="2925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Locally advanced or metastatic ccRCC</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Progressed during or after 1-2 prior systemic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No prior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immunotx</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KPS ≥70</a:t>
            </a:r>
          </a:p>
        </p:txBody>
      </p:sp>
      <p:sp>
        <p:nvSpPr>
          <p:cNvPr id="10" name="TextBox 9">
            <a:extLst>
              <a:ext uri="{FF2B5EF4-FFF2-40B4-BE49-F238E27FC236}">
                <a16:creationId xmlns:a16="http://schemas.microsoft.com/office/drawing/2014/main" id="{50E619E3-8D41-45A3-9A0D-8743FB28381E}"/>
              </a:ext>
            </a:extLst>
          </p:cNvPr>
          <p:cNvSpPr txBox="1"/>
          <p:nvPr/>
        </p:nvSpPr>
        <p:spPr>
          <a:xfrm>
            <a:off x="3752539" y="3010946"/>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N=495</a:t>
            </a:r>
          </a:p>
        </p:txBody>
      </p:sp>
      <p:sp>
        <p:nvSpPr>
          <p:cNvPr id="2" name="TextBox 1">
            <a:extLst>
              <a:ext uri="{FF2B5EF4-FFF2-40B4-BE49-F238E27FC236}">
                <a16:creationId xmlns:a16="http://schemas.microsoft.com/office/drawing/2014/main" id="{9A547B18-72C8-B3DA-4CF8-D3F035820012}"/>
              </a:ext>
            </a:extLst>
          </p:cNvPr>
          <p:cNvSpPr txBox="1"/>
          <p:nvPr/>
        </p:nvSpPr>
        <p:spPr>
          <a:xfrm>
            <a:off x="431800" y="4452939"/>
            <a:ext cx="3908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rPr>
              <a:t>rHuPH20: recombinant human hyaluronidase PH20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rPr>
              <a:t>TTR: time to response</a:t>
            </a:r>
          </a:p>
        </p:txBody>
      </p:sp>
    </p:spTree>
    <p:extLst>
      <p:ext uri="{BB962C8B-B14F-4D97-AF65-F5344CB8AC3E}">
        <p14:creationId xmlns:p14="http://schemas.microsoft.com/office/powerpoint/2010/main" val="497303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nvPr>
        </p:nvGraphicFramePr>
        <p:xfrm>
          <a:off x="431800" y="1063625"/>
          <a:ext cx="10921998" cy="5164328"/>
        </p:xfrm>
        <a:graphic>
          <a:graphicData uri="http://schemas.openxmlformats.org/drawingml/2006/table">
            <a:tbl>
              <a:tblPr firstRow="1">
                <a:tableStyleId>{793D81CF-94F2-401A-BA57-92F5A7B2D0C5}</a:tableStyleId>
              </a:tblPr>
              <a:tblGrid>
                <a:gridCol w="3640666">
                  <a:extLst>
                    <a:ext uri="{9D8B030D-6E8A-4147-A177-3AD203B41FA5}">
                      <a16:colId xmlns:a16="http://schemas.microsoft.com/office/drawing/2014/main" val="3599562241"/>
                    </a:ext>
                  </a:extLst>
                </a:gridCol>
                <a:gridCol w="3640666">
                  <a:extLst>
                    <a:ext uri="{9D8B030D-6E8A-4147-A177-3AD203B41FA5}">
                      <a16:colId xmlns:a16="http://schemas.microsoft.com/office/drawing/2014/main" val="2827065904"/>
                    </a:ext>
                  </a:extLst>
                </a:gridCol>
                <a:gridCol w="3640666">
                  <a:extLst>
                    <a:ext uri="{9D8B030D-6E8A-4147-A177-3AD203B41FA5}">
                      <a16:colId xmlns:a16="http://schemas.microsoft.com/office/drawing/2014/main" val="1177774514"/>
                    </a:ext>
                  </a:extLst>
                </a:gridCol>
              </a:tblGrid>
              <a:tr h="370840">
                <a:tc>
                  <a:txBody>
                    <a:bodyPr/>
                    <a:lstStyle/>
                    <a:p>
                      <a:pPr>
                        <a:lnSpc>
                          <a:spcPct val="120000"/>
                        </a:lnSpc>
                      </a:pPr>
                      <a:endParaRPr lang="en-GB" dirty="0"/>
                    </a:p>
                  </a:txBody>
                  <a:tcPr/>
                </a:tc>
                <a:tc>
                  <a:txBody>
                    <a:bodyPr/>
                    <a:lstStyle/>
                    <a:p>
                      <a:pPr algn="ctr">
                        <a:lnSpc>
                          <a:spcPct val="120000"/>
                        </a:lnSpc>
                      </a:pPr>
                      <a:r>
                        <a:rPr lang="en-GB" b="1" dirty="0">
                          <a:solidFill>
                            <a:schemeClr val="bg1"/>
                          </a:solidFill>
                        </a:rPr>
                        <a:t>NIVO </a:t>
                      </a:r>
                      <a:r>
                        <a:rPr lang="en-GB" b="1" dirty="0" err="1">
                          <a:solidFill>
                            <a:schemeClr val="bg1"/>
                          </a:solidFill>
                        </a:rPr>
                        <a:t>sc</a:t>
                      </a:r>
                      <a:r>
                        <a:rPr lang="en-GB" b="1" dirty="0">
                          <a:solidFill>
                            <a:schemeClr val="bg1"/>
                          </a:solidFill>
                        </a:rPr>
                        <a:t> + rHuPH20</a:t>
                      </a:r>
                    </a:p>
                    <a:p>
                      <a:pPr algn="ctr">
                        <a:lnSpc>
                          <a:spcPct val="120000"/>
                        </a:lnSpc>
                      </a:pPr>
                      <a:r>
                        <a:rPr lang="en-GB" b="1" dirty="0">
                          <a:solidFill>
                            <a:schemeClr val="bg1"/>
                          </a:solidFill>
                        </a:rPr>
                        <a:t>(N=248)</a:t>
                      </a:r>
                    </a:p>
                  </a:txBody>
                  <a:tcPr>
                    <a:solidFill>
                      <a:schemeClr val="accent1"/>
                    </a:solidFill>
                  </a:tcPr>
                </a:tc>
                <a:tc>
                  <a:txBody>
                    <a:bodyPr/>
                    <a:lstStyle/>
                    <a:p>
                      <a:pPr algn="ctr">
                        <a:lnSpc>
                          <a:spcPct val="120000"/>
                        </a:lnSpc>
                      </a:pPr>
                      <a:r>
                        <a:rPr lang="en-GB" b="1" dirty="0">
                          <a:solidFill>
                            <a:schemeClr val="bg1"/>
                          </a:solidFill>
                        </a:rPr>
                        <a:t>NIVO iv</a:t>
                      </a:r>
                    </a:p>
                    <a:p>
                      <a:pPr algn="ctr">
                        <a:lnSpc>
                          <a:spcPct val="120000"/>
                        </a:lnSpc>
                      </a:pPr>
                      <a:r>
                        <a:rPr lang="en-GB" b="1" dirty="0">
                          <a:solidFill>
                            <a:schemeClr val="bg1"/>
                          </a:solidFill>
                        </a:rPr>
                        <a:t>(N=247)</a:t>
                      </a:r>
                    </a:p>
                  </a:txBody>
                  <a:tcPr>
                    <a:solidFill>
                      <a:schemeClr val="accent2"/>
                    </a:solidFill>
                  </a:tcPr>
                </a:tc>
                <a:extLst>
                  <a:ext uri="{0D108BD9-81ED-4DB2-BD59-A6C34878D82A}">
                    <a16:rowId xmlns:a16="http://schemas.microsoft.com/office/drawing/2014/main" val="3231569149"/>
                  </a:ext>
                </a:extLst>
              </a:tr>
              <a:tr h="370840">
                <a:tc>
                  <a:txBody>
                    <a:bodyPr/>
                    <a:lstStyle/>
                    <a:p>
                      <a:pPr>
                        <a:lnSpc>
                          <a:spcPct val="120000"/>
                        </a:lnSpc>
                      </a:pPr>
                      <a:r>
                        <a:rPr lang="en-GB" b="0" dirty="0"/>
                        <a:t>Median age (</a:t>
                      </a:r>
                      <a:r>
                        <a:rPr lang="en-GB" b="0" dirty="0" err="1"/>
                        <a:t>yr</a:t>
                      </a:r>
                      <a:r>
                        <a:rPr lang="en-GB" b="0" dirty="0"/>
                        <a:t>)</a:t>
                      </a:r>
                    </a:p>
                  </a:txBody>
                  <a:tcPr/>
                </a:tc>
                <a:tc>
                  <a:txBody>
                    <a:bodyPr/>
                    <a:lstStyle/>
                    <a:p>
                      <a:pPr algn="ctr">
                        <a:lnSpc>
                          <a:spcPct val="120000"/>
                        </a:lnSpc>
                      </a:pPr>
                      <a:r>
                        <a:rPr lang="en-GB" dirty="0"/>
                        <a:t>64</a:t>
                      </a:r>
                    </a:p>
                  </a:txBody>
                  <a:tcPr>
                    <a:solidFill>
                      <a:schemeClr val="accent5">
                        <a:lumMod val="40000"/>
                        <a:lumOff val="60000"/>
                      </a:schemeClr>
                    </a:solidFill>
                  </a:tcPr>
                </a:tc>
                <a:tc>
                  <a:txBody>
                    <a:bodyPr/>
                    <a:lstStyle/>
                    <a:p>
                      <a:pPr algn="ctr">
                        <a:lnSpc>
                          <a:spcPct val="120000"/>
                        </a:lnSpc>
                      </a:pPr>
                      <a:r>
                        <a:rPr lang="en-GB" dirty="0"/>
                        <a:t>66</a:t>
                      </a:r>
                    </a:p>
                  </a:txBody>
                  <a:tcPr>
                    <a:solidFill>
                      <a:schemeClr val="accent2">
                        <a:lumMod val="20000"/>
                        <a:lumOff val="80000"/>
                      </a:schemeClr>
                    </a:solidFill>
                  </a:tcPr>
                </a:tc>
                <a:extLst>
                  <a:ext uri="{0D108BD9-81ED-4DB2-BD59-A6C34878D82A}">
                    <a16:rowId xmlns:a16="http://schemas.microsoft.com/office/drawing/2014/main" val="1870254516"/>
                  </a:ext>
                </a:extLst>
              </a:tr>
              <a:tr h="370840">
                <a:tc>
                  <a:txBody>
                    <a:bodyPr/>
                    <a:lstStyle/>
                    <a:p>
                      <a:pPr>
                        <a:lnSpc>
                          <a:spcPct val="120000"/>
                        </a:lnSpc>
                      </a:pPr>
                      <a:r>
                        <a:rPr lang="en-GB" b="0" dirty="0"/>
                        <a:t>Hispanic or Latino (%)</a:t>
                      </a:r>
                    </a:p>
                  </a:txBody>
                  <a:tcPr/>
                </a:tc>
                <a:tc>
                  <a:txBody>
                    <a:bodyPr/>
                    <a:lstStyle/>
                    <a:p>
                      <a:pPr algn="ctr">
                        <a:lnSpc>
                          <a:spcPct val="120000"/>
                        </a:lnSpc>
                      </a:pPr>
                      <a:r>
                        <a:rPr lang="en-GB" dirty="0"/>
                        <a:t>38</a:t>
                      </a:r>
                    </a:p>
                  </a:txBody>
                  <a:tcPr>
                    <a:solidFill>
                      <a:schemeClr val="accent5">
                        <a:lumMod val="40000"/>
                        <a:lumOff val="60000"/>
                      </a:schemeClr>
                    </a:solidFill>
                  </a:tcPr>
                </a:tc>
                <a:tc>
                  <a:txBody>
                    <a:bodyPr/>
                    <a:lstStyle/>
                    <a:p>
                      <a:pPr algn="ctr">
                        <a:lnSpc>
                          <a:spcPct val="120000"/>
                        </a:lnSpc>
                      </a:pPr>
                      <a:r>
                        <a:rPr lang="en-GB" dirty="0"/>
                        <a:t>34</a:t>
                      </a:r>
                    </a:p>
                  </a:txBody>
                  <a:tcPr>
                    <a:solidFill>
                      <a:schemeClr val="accent2">
                        <a:lumMod val="20000"/>
                        <a:lumOff val="80000"/>
                      </a:schemeClr>
                    </a:solidFill>
                  </a:tcPr>
                </a:tc>
                <a:extLst>
                  <a:ext uri="{0D108BD9-81ED-4DB2-BD59-A6C34878D82A}">
                    <a16:rowId xmlns:a16="http://schemas.microsoft.com/office/drawing/2014/main" val="475101623"/>
                  </a:ext>
                </a:extLst>
              </a:tr>
              <a:tr h="370840">
                <a:tc>
                  <a:txBody>
                    <a:bodyPr/>
                    <a:lstStyle/>
                    <a:p>
                      <a:pPr>
                        <a:lnSpc>
                          <a:spcPct val="120000"/>
                        </a:lnSpc>
                      </a:pPr>
                      <a:r>
                        <a:rPr lang="en-GB" b="0" dirty="0"/>
                        <a:t>Prior lines of </a:t>
                      </a:r>
                      <a:r>
                        <a:rPr lang="en-GB" b="0" dirty="0" err="1"/>
                        <a:t>tx</a:t>
                      </a:r>
                      <a:r>
                        <a:rPr lang="en-GB" b="0" dirty="0"/>
                        <a:t> (%)</a:t>
                      </a:r>
                    </a:p>
                    <a:p>
                      <a:pPr lvl="1">
                        <a:lnSpc>
                          <a:spcPct val="120000"/>
                        </a:lnSpc>
                      </a:pPr>
                      <a:r>
                        <a:rPr lang="en-GB" b="0" dirty="0"/>
                        <a:t>1 / 2</a:t>
                      </a:r>
                    </a:p>
                  </a:txBody>
                  <a:tcPr/>
                </a:tc>
                <a:tc>
                  <a:txBody>
                    <a:bodyPr/>
                    <a:lstStyle/>
                    <a:p>
                      <a:pPr algn="ctr">
                        <a:lnSpc>
                          <a:spcPct val="120000"/>
                        </a:lnSpc>
                      </a:pPr>
                      <a:endParaRPr lang="en-GB" dirty="0"/>
                    </a:p>
                    <a:p>
                      <a:pPr algn="ctr">
                        <a:lnSpc>
                          <a:spcPct val="120000"/>
                        </a:lnSpc>
                      </a:pPr>
                      <a:r>
                        <a:rPr lang="en-GB" dirty="0"/>
                        <a:t>89 / 11</a:t>
                      </a:r>
                    </a:p>
                  </a:txBody>
                  <a:tcPr>
                    <a:solidFill>
                      <a:schemeClr val="accent5">
                        <a:lumMod val="40000"/>
                        <a:lumOff val="60000"/>
                      </a:schemeClr>
                    </a:solidFill>
                  </a:tcPr>
                </a:tc>
                <a:tc>
                  <a:txBody>
                    <a:bodyPr/>
                    <a:lstStyle/>
                    <a:p>
                      <a:pPr algn="ctr">
                        <a:lnSpc>
                          <a:spcPct val="120000"/>
                        </a:lnSpc>
                      </a:pPr>
                      <a:endParaRPr lang="en-GB" dirty="0"/>
                    </a:p>
                    <a:p>
                      <a:pPr algn="ctr">
                        <a:lnSpc>
                          <a:spcPct val="120000"/>
                        </a:lnSpc>
                      </a:pPr>
                      <a:r>
                        <a:rPr lang="en-GB" dirty="0"/>
                        <a:t>95 / 5</a:t>
                      </a:r>
                    </a:p>
                  </a:txBody>
                  <a:tcPr>
                    <a:solidFill>
                      <a:schemeClr val="accent2">
                        <a:lumMod val="20000"/>
                        <a:lumOff val="80000"/>
                      </a:schemeClr>
                    </a:solidFill>
                  </a:tcPr>
                </a:tc>
                <a:extLst>
                  <a:ext uri="{0D108BD9-81ED-4DB2-BD59-A6C34878D82A}">
                    <a16:rowId xmlns:a16="http://schemas.microsoft.com/office/drawing/2014/main" val="4077406716"/>
                  </a:ext>
                </a:extLst>
              </a:tr>
              <a:tr h="370840">
                <a:tc>
                  <a:txBody>
                    <a:bodyPr/>
                    <a:lstStyle/>
                    <a:p>
                      <a:pPr marL="0" indent="0">
                        <a:lnSpc>
                          <a:spcPct val="120000"/>
                        </a:lnSpc>
                        <a:buFont typeface="Arial" panose="020B0604020202020204" pitchFamily="34" charset="0"/>
                        <a:buNone/>
                      </a:pPr>
                      <a:r>
                        <a:rPr lang="en-GB" b="0" dirty="0"/>
                        <a:t>KPS (%)</a:t>
                      </a:r>
                    </a:p>
                    <a:p>
                      <a:pPr marL="457200" lvl="1" indent="0">
                        <a:lnSpc>
                          <a:spcPct val="120000"/>
                        </a:lnSpc>
                        <a:buFont typeface="Arial" panose="020B0604020202020204" pitchFamily="34" charset="0"/>
                        <a:buNone/>
                      </a:pPr>
                      <a:r>
                        <a:rPr lang="en-GB" b="0" dirty="0"/>
                        <a:t>100 / 90 / 80 / 70</a:t>
                      </a:r>
                    </a:p>
                  </a:txBody>
                  <a:tcPr/>
                </a:tc>
                <a:tc>
                  <a:txBody>
                    <a:bodyPr/>
                    <a:lstStyle/>
                    <a:p>
                      <a:pPr algn="ctr">
                        <a:lnSpc>
                          <a:spcPct val="120000"/>
                        </a:lnSpc>
                      </a:pPr>
                      <a:endParaRPr lang="en-GB" dirty="0"/>
                    </a:p>
                    <a:p>
                      <a:pPr algn="ctr">
                        <a:lnSpc>
                          <a:spcPct val="120000"/>
                        </a:lnSpc>
                      </a:pPr>
                      <a:r>
                        <a:rPr lang="en-GB" dirty="0"/>
                        <a:t>41 / 32 / 21 / 7</a:t>
                      </a:r>
                    </a:p>
                  </a:txBody>
                  <a:tcPr>
                    <a:solidFill>
                      <a:schemeClr val="accent5">
                        <a:lumMod val="40000"/>
                        <a:lumOff val="60000"/>
                      </a:schemeClr>
                    </a:solidFill>
                  </a:tcPr>
                </a:tc>
                <a:tc>
                  <a:txBody>
                    <a:bodyPr/>
                    <a:lstStyle/>
                    <a:p>
                      <a:pPr algn="ctr">
                        <a:lnSpc>
                          <a:spcPct val="120000"/>
                        </a:lnSpc>
                      </a:pPr>
                      <a:endParaRPr lang="en-GB" dirty="0"/>
                    </a:p>
                    <a:p>
                      <a:pPr algn="ctr">
                        <a:lnSpc>
                          <a:spcPct val="120000"/>
                        </a:lnSpc>
                      </a:pPr>
                      <a:r>
                        <a:rPr lang="en-GB" dirty="0"/>
                        <a:t>37 / 36 / 20 / 8</a:t>
                      </a:r>
                    </a:p>
                  </a:txBody>
                  <a:tcPr>
                    <a:solidFill>
                      <a:schemeClr val="accent2">
                        <a:lumMod val="20000"/>
                        <a:lumOff val="80000"/>
                      </a:schemeClr>
                    </a:solidFill>
                  </a:tcPr>
                </a:tc>
                <a:extLst>
                  <a:ext uri="{0D108BD9-81ED-4DB2-BD59-A6C34878D82A}">
                    <a16:rowId xmlns:a16="http://schemas.microsoft.com/office/drawing/2014/main" val="493631802"/>
                  </a:ext>
                </a:extLst>
              </a:tr>
              <a:tr h="370840">
                <a:tc>
                  <a:txBody>
                    <a:bodyPr/>
                    <a:lstStyle/>
                    <a:p>
                      <a:pPr marL="0" indent="0">
                        <a:lnSpc>
                          <a:spcPct val="120000"/>
                        </a:lnSpc>
                        <a:buFont typeface="Arial" panose="020B0604020202020204" pitchFamily="34" charset="0"/>
                        <a:buNone/>
                      </a:pPr>
                      <a:r>
                        <a:rPr lang="en-GB" b="0" dirty="0"/>
                        <a:t>IMDC risk group (%)</a:t>
                      </a:r>
                    </a:p>
                    <a:p>
                      <a:pPr marL="457200" lvl="1" indent="0">
                        <a:lnSpc>
                          <a:spcPct val="120000"/>
                        </a:lnSpc>
                        <a:buFont typeface="Arial" panose="020B0604020202020204" pitchFamily="34" charset="0"/>
                        <a:buNone/>
                      </a:pPr>
                      <a:r>
                        <a:rPr lang="en-GB" b="0" dirty="0"/>
                        <a:t>Favourable</a:t>
                      </a:r>
                    </a:p>
                    <a:p>
                      <a:pPr marL="457200" lvl="1" indent="0">
                        <a:lnSpc>
                          <a:spcPct val="120000"/>
                        </a:lnSpc>
                        <a:buFont typeface="Arial" panose="020B0604020202020204" pitchFamily="34" charset="0"/>
                        <a:buNone/>
                      </a:pPr>
                      <a:r>
                        <a:rPr lang="en-GB" b="0" dirty="0"/>
                        <a:t>Intermediate</a:t>
                      </a:r>
                    </a:p>
                    <a:p>
                      <a:pPr marL="457200" lvl="1" indent="0">
                        <a:lnSpc>
                          <a:spcPct val="120000"/>
                        </a:lnSpc>
                        <a:buFont typeface="Arial" panose="020B0604020202020204" pitchFamily="34" charset="0"/>
                        <a:buNone/>
                      </a:pPr>
                      <a:r>
                        <a:rPr lang="en-GB" b="0" dirty="0"/>
                        <a:t>Poor</a:t>
                      </a:r>
                    </a:p>
                  </a:txBody>
                  <a:tcPr/>
                </a:tc>
                <a:tc>
                  <a:txBody>
                    <a:bodyPr/>
                    <a:lstStyle/>
                    <a:p>
                      <a:pPr algn="ctr">
                        <a:lnSpc>
                          <a:spcPct val="120000"/>
                        </a:lnSpc>
                      </a:pPr>
                      <a:endParaRPr lang="en-GB" dirty="0"/>
                    </a:p>
                    <a:p>
                      <a:pPr algn="ctr">
                        <a:lnSpc>
                          <a:spcPct val="120000"/>
                        </a:lnSpc>
                      </a:pPr>
                      <a:r>
                        <a:rPr lang="en-GB" dirty="0"/>
                        <a:t>19</a:t>
                      </a:r>
                    </a:p>
                    <a:p>
                      <a:pPr algn="ctr">
                        <a:lnSpc>
                          <a:spcPct val="120000"/>
                        </a:lnSpc>
                      </a:pPr>
                      <a:r>
                        <a:rPr lang="en-GB" dirty="0"/>
                        <a:t>64</a:t>
                      </a:r>
                    </a:p>
                    <a:p>
                      <a:pPr algn="ctr">
                        <a:lnSpc>
                          <a:spcPct val="120000"/>
                        </a:lnSpc>
                      </a:pPr>
                      <a:r>
                        <a:rPr lang="en-GB" dirty="0"/>
                        <a:t>17</a:t>
                      </a:r>
                    </a:p>
                  </a:txBody>
                  <a:tcPr>
                    <a:solidFill>
                      <a:schemeClr val="accent5">
                        <a:lumMod val="40000"/>
                        <a:lumOff val="60000"/>
                      </a:schemeClr>
                    </a:solidFill>
                  </a:tcPr>
                </a:tc>
                <a:tc>
                  <a:txBody>
                    <a:bodyPr/>
                    <a:lstStyle/>
                    <a:p>
                      <a:pPr algn="ctr">
                        <a:lnSpc>
                          <a:spcPct val="120000"/>
                        </a:lnSpc>
                      </a:pPr>
                      <a:endParaRPr lang="en-GB" dirty="0"/>
                    </a:p>
                    <a:p>
                      <a:pPr algn="ctr">
                        <a:lnSpc>
                          <a:spcPct val="120000"/>
                        </a:lnSpc>
                      </a:pPr>
                      <a:r>
                        <a:rPr lang="en-GB" dirty="0"/>
                        <a:t>23</a:t>
                      </a:r>
                    </a:p>
                    <a:p>
                      <a:pPr algn="ctr">
                        <a:lnSpc>
                          <a:spcPct val="120000"/>
                        </a:lnSpc>
                      </a:pPr>
                      <a:r>
                        <a:rPr lang="en-GB" dirty="0"/>
                        <a:t>60</a:t>
                      </a:r>
                    </a:p>
                    <a:p>
                      <a:pPr algn="ctr">
                        <a:lnSpc>
                          <a:spcPct val="120000"/>
                        </a:lnSpc>
                      </a:pPr>
                      <a:r>
                        <a:rPr lang="en-GB" dirty="0"/>
                        <a:t>17</a:t>
                      </a:r>
                    </a:p>
                  </a:txBody>
                  <a:tcPr>
                    <a:solidFill>
                      <a:schemeClr val="accent2">
                        <a:lumMod val="20000"/>
                        <a:lumOff val="80000"/>
                      </a:schemeClr>
                    </a:solidFill>
                  </a:tcPr>
                </a:tc>
                <a:extLst>
                  <a:ext uri="{0D108BD9-81ED-4DB2-BD59-A6C34878D82A}">
                    <a16:rowId xmlns:a16="http://schemas.microsoft.com/office/drawing/2014/main" val="2193693106"/>
                  </a:ext>
                </a:extLst>
              </a:tr>
              <a:tr h="370840">
                <a:tc>
                  <a:txBody>
                    <a:bodyPr/>
                    <a:lstStyle/>
                    <a:p>
                      <a:pPr marL="0" indent="0">
                        <a:lnSpc>
                          <a:spcPct val="120000"/>
                        </a:lnSpc>
                        <a:buFont typeface="Arial" panose="020B0604020202020204" pitchFamily="34" charset="0"/>
                        <a:buNone/>
                      </a:pPr>
                      <a:r>
                        <a:rPr lang="en-GB" b="0" dirty="0"/>
                        <a:t>Prior nephrectomy (%)</a:t>
                      </a:r>
                    </a:p>
                  </a:txBody>
                  <a:tcPr/>
                </a:tc>
                <a:tc>
                  <a:txBody>
                    <a:bodyPr/>
                    <a:lstStyle/>
                    <a:p>
                      <a:pPr algn="ctr">
                        <a:lnSpc>
                          <a:spcPct val="120000"/>
                        </a:lnSpc>
                      </a:pPr>
                      <a:r>
                        <a:rPr lang="en-GB" dirty="0"/>
                        <a:t>82</a:t>
                      </a:r>
                    </a:p>
                  </a:txBody>
                  <a:tcPr>
                    <a:solidFill>
                      <a:schemeClr val="accent5">
                        <a:lumMod val="40000"/>
                        <a:lumOff val="60000"/>
                      </a:schemeClr>
                    </a:solidFill>
                  </a:tcPr>
                </a:tc>
                <a:tc>
                  <a:txBody>
                    <a:bodyPr/>
                    <a:lstStyle/>
                    <a:p>
                      <a:pPr algn="ctr">
                        <a:lnSpc>
                          <a:spcPct val="120000"/>
                        </a:lnSpc>
                      </a:pPr>
                      <a:r>
                        <a:rPr lang="en-GB" dirty="0"/>
                        <a:t>83</a:t>
                      </a:r>
                    </a:p>
                  </a:txBody>
                  <a:tcPr>
                    <a:solidFill>
                      <a:schemeClr val="accent2">
                        <a:lumMod val="20000"/>
                        <a:lumOff val="80000"/>
                      </a:schemeClr>
                    </a:solidFill>
                  </a:tcPr>
                </a:tc>
                <a:extLst>
                  <a:ext uri="{0D108BD9-81ED-4DB2-BD59-A6C34878D82A}">
                    <a16:rowId xmlns:a16="http://schemas.microsoft.com/office/drawing/2014/main" val="2910009103"/>
                  </a:ext>
                </a:extLst>
              </a:tr>
              <a:tr h="370840">
                <a:tc>
                  <a:txBody>
                    <a:bodyPr/>
                    <a:lstStyle/>
                    <a:p>
                      <a:pPr marL="0" indent="0">
                        <a:lnSpc>
                          <a:spcPct val="120000"/>
                        </a:lnSpc>
                        <a:buFont typeface="Arial" panose="020B0604020202020204" pitchFamily="34" charset="0"/>
                        <a:buNone/>
                      </a:pPr>
                      <a:r>
                        <a:rPr lang="en-GB" b="0" dirty="0"/>
                        <a:t>Central nervous system </a:t>
                      </a:r>
                      <a:r>
                        <a:rPr lang="en-GB" b="0" dirty="0" err="1"/>
                        <a:t>mets</a:t>
                      </a:r>
                      <a:r>
                        <a:rPr lang="en-GB" b="0" dirty="0"/>
                        <a:t> (%)</a:t>
                      </a:r>
                    </a:p>
                  </a:txBody>
                  <a:tcPr/>
                </a:tc>
                <a:tc>
                  <a:txBody>
                    <a:bodyPr/>
                    <a:lstStyle/>
                    <a:p>
                      <a:pPr algn="ctr">
                        <a:lnSpc>
                          <a:spcPct val="120000"/>
                        </a:lnSpc>
                      </a:pPr>
                      <a:r>
                        <a:rPr lang="en-GB" dirty="0"/>
                        <a:t>14</a:t>
                      </a:r>
                    </a:p>
                  </a:txBody>
                  <a:tcPr>
                    <a:solidFill>
                      <a:schemeClr val="accent5">
                        <a:lumMod val="40000"/>
                        <a:lumOff val="60000"/>
                      </a:schemeClr>
                    </a:solidFill>
                  </a:tcPr>
                </a:tc>
                <a:tc>
                  <a:txBody>
                    <a:bodyPr/>
                    <a:lstStyle/>
                    <a:p>
                      <a:pPr algn="ctr">
                        <a:lnSpc>
                          <a:spcPct val="120000"/>
                        </a:lnSpc>
                      </a:pPr>
                      <a:r>
                        <a:rPr lang="en-GB" dirty="0"/>
                        <a:t>9</a:t>
                      </a:r>
                    </a:p>
                  </a:txBody>
                  <a:tcPr>
                    <a:solidFill>
                      <a:schemeClr val="accent2">
                        <a:lumMod val="20000"/>
                        <a:lumOff val="80000"/>
                      </a:schemeClr>
                    </a:solidFill>
                  </a:tcPr>
                </a:tc>
                <a:extLst>
                  <a:ext uri="{0D108BD9-81ED-4DB2-BD59-A6C34878D82A}">
                    <a16:rowId xmlns:a16="http://schemas.microsoft.com/office/drawing/2014/main" val="2229834354"/>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Baseline characteristics</a:t>
            </a:r>
          </a:p>
        </p:txBody>
      </p:sp>
      <p:sp>
        <p:nvSpPr>
          <p:cNvPr id="7" name="Text Placeholder 4">
            <a:extLst>
              <a:ext uri="{FF2B5EF4-FFF2-40B4-BE49-F238E27FC236}">
                <a16:creationId xmlns:a16="http://schemas.microsoft.com/office/drawing/2014/main" id="{8DFAAC6F-AD99-B616-AC7D-34FFF4EC2741}"/>
              </a:ext>
            </a:extLst>
          </p:cNvPr>
          <p:cNvSpPr>
            <a:spLocks noGrp="1"/>
          </p:cNvSpPr>
          <p:nvPr>
            <p:ph type="body" sz="quarter" idx="14"/>
          </p:nvPr>
        </p:nvSpPr>
        <p:spPr>
          <a:xfrm>
            <a:off x="6553200" y="6443663"/>
            <a:ext cx="5524500" cy="238125"/>
          </a:xfrm>
        </p:spPr>
        <p:txBody>
          <a:bodyPr/>
          <a:lstStyle/>
          <a:p>
            <a:r>
              <a:rPr lang="en-GB" dirty="0" err="1"/>
              <a:t>Albiges</a:t>
            </a:r>
            <a:r>
              <a:rPr lang="en-GB" dirty="0"/>
              <a:t> L. ESMO 2024, abs.1691P (data from poster presentation included)</a:t>
            </a:r>
          </a:p>
        </p:txBody>
      </p:sp>
    </p:spTree>
    <p:extLst>
      <p:ext uri="{BB962C8B-B14F-4D97-AF65-F5344CB8AC3E}">
        <p14:creationId xmlns:p14="http://schemas.microsoft.com/office/powerpoint/2010/main" val="382593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D0C68-7CEC-4B2E-9358-F56E657244A7}"/>
              </a:ext>
            </a:extLst>
          </p:cNvPr>
          <p:cNvSpPr>
            <a:spLocks noGrp="1"/>
          </p:cNvSpPr>
          <p:nvPr>
            <p:ph type="title"/>
          </p:nvPr>
        </p:nvSpPr>
        <p:spPr/>
        <p:txBody>
          <a:bodyPr/>
          <a:lstStyle/>
          <a:p>
            <a:r>
              <a:rPr lang="en-US" dirty="0"/>
              <a:t>Efficacy summary </a:t>
            </a:r>
            <a:r>
              <a:rPr lang="en-US" sz="1800" dirty="0"/>
              <a:t>(min FU: 15 </a:t>
            </a:r>
            <a:r>
              <a:rPr lang="en-US" sz="1800" dirty="0" err="1"/>
              <a:t>mo</a:t>
            </a:r>
            <a:r>
              <a:rPr lang="en-US" sz="1800" dirty="0"/>
              <a:t>)</a:t>
            </a:r>
            <a:endParaRPr lang="en-GB" sz="1800" dirty="0"/>
          </a:p>
        </p:txBody>
      </p:sp>
      <p:graphicFrame>
        <p:nvGraphicFramePr>
          <p:cNvPr id="5" name="Table 6">
            <a:extLst>
              <a:ext uri="{FF2B5EF4-FFF2-40B4-BE49-F238E27FC236}">
                <a16:creationId xmlns:a16="http://schemas.microsoft.com/office/drawing/2014/main" id="{07BE34C8-8308-B13D-E028-67B759FAC0B8}"/>
              </a:ext>
            </a:extLst>
          </p:cNvPr>
          <p:cNvGraphicFramePr>
            <a:graphicFrameLocks noGrp="1"/>
          </p:cNvGraphicFramePr>
          <p:nvPr>
            <p:ph sz="quarter" idx="10"/>
            <p:extLst>
              <p:ext uri="{D42A27DB-BD31-4B8C-83A1-F6EECF244321}">
                <p14:modId xmlns:p14="http://schemas.microsoft.com/office/powerpoint/2010/main" val="224104998"/>
              </p:ext>
            </p:extLst>
          </p:nvPr>
        </p:nvGraphicFramePr>
        <p:xfrm>
          <a:off x="431799" y="1063625"/>
          <a:ext cx="10921999" cy="5233797"/>
        </p:xfrm>
        <a:graphic>
          <a:graphicData uri="http://schemas.openxmlformats.org/drawingml/2006/table">
            <a:tbl>
              <a:tblPr firstRow="1">
                <a:tableStyleId>{793D81CF-94F2-401A-BA57-92F5A7B2D0C5}</a:tableStyleId>
              </a:tblPr>
              <a:tblGrid>
                <a:gridCol w="3538952">
                  <a:extLst>
                    <a:ext uri="{9D8B030D-6E8A-4147-A177-3AD203B41FA5}">
                      <a16:colId xmlns:a16="http://schemas.microsoft.com/office/drawing/2014/main" val="3599562241"/>
                    </a:ext>
                  </a:extLst>
                </a:gridCol>
                <a:gridCol w="3613485">
                  <a:extLst>
                    <a:ext uri="{9D8B030D-6E8A-4147-A177-3AD203B41FA5}">
                      <a16:colId xmlns:a16="http://schemas.microsoft.com/office/drawing/2014/main" val="2827065904"/>
                    </a:ext>
                  </a:extLst>
                </a:gridCol>
                <a:gridCol w="3769562">
                  <a:extLst>
                    <a:ext uri="{9D8B030D-6E8A-4147-A177-3AD203B41FA5}">
                      <a16:colId xmlns:a16="http://schemas.microsoft.com/office/drawing/2014/main" val="1177774514"/>
                    </a:ext>
                  </a:extLst>
                </a:gridCol>
              </a:tblGrid>
              <a:tr h="370840">
                <a:tc>
                  <a:txBody>
                    <a:bodyPr/>
                    <a:lstStyle/>
                    <a:p>
                      <a:pPr>
                        <a:lnSpc>
                          <a:spcPct val="120000"/>
                        </a:lnSpc>
                      </a:pPr>
                      <a:endParaRPr lang="en-GB" dirty="0"/>
                    </a:p>
                  </a:txBody>
                  <a:tcPr/>
                </a:tc>
                <a:tc>
                  <a:txBody>
                    <a:bodyPr/>
                    <a:lstStyle/>
                    <a:p>
                      <a:pPr algn="ctr">
                        <a:lnSpc>
                          <a:spcPct val="120000"/>
                        </a:lnSpc>
                      </a:pPr>
                      <a:r>
                        <a:rPr lang="en-GB" b="1" dirty="0">
                          <a:solidFill>
                            <a:schemeClr val="bg1"/>
                          </a:solidFill>
                        </a:rPr>
                        <a:t>NIVO </a:t>
                      </a:r>
                      <a:r>
                        <a:rPr lang="en-GB" b="1" dirty="0" err="1">
                          <a:solidFill>
                            <a:schemeClr val="bg1"/>
                          </a:solidFill>
                        </a:rPr>
                        <a:t>sc</a:t>
                      </a:r>
                      <a:r>
                        <a:rPr lang="en-GB" b="1" dirty="0">
                          <a:solidFill>
                            <a:schemeClr val="bg1"/>
                          </a:solidFill>
                        </a:rPr>
                        <a:t> + rHuPH20</a:t>
                      </a:r>
                    </a:p>
                    <a:p>
                      <a:pPr algn="ctr">
                        <a:lnSpc>
                          <a:spcPct val="120000"/>
                        </a:lnSpc>
                      </a:pPr>
                      <a:r>
                        <a:rPr lang="en-GB" b="1" dirty="0">
                          <a:solidFill>
                            <a:schemeClr val="bg1"/>
                          </a:solidFill>
                        </a:rPr>
                        <a:t>(N=248)</a:t>
                      </a:r>
                    </a:p>
                  </a:txBody>
                  <a:tcPr>
                    <a:solidFill>
                      <a:schemeClr val="accent1"/>
                    </a:solidFill>
                  </a:tcPr>
                </a:tc>
                <a:tc>
                  <a:txBody>
                    <a:bodyPr/>
                    <a:lstStyle/>
                    <a:p>
                      <a:pPr algn="ctr">
                        <a:lnSpc>
                          <a:spcPct val="120000"/>
                        </a:lnSpc>
                      </a:pPr>
                      <a:r>
                        <a:rPr lang="en-GB" b="1" dirty="0">
                          <a:solidFill>
                            <a:schemeClr val="bg1"/>
                          </a:solidFill>
                        </a:rPr>
                        <a:t>NIVO iv</a:t>
                      </a:r>
                    </a:p>
                    <a:p>
                      <a:pPr algn="ctr">
                        <a:lnSpc>
                          <a:spcPct val="120000"/>
                        </a:lnSpc>
                      </a:pPr>
                      <a:r>
                        <a:rPr lang="en-GB" b="1" dirty="0">
                          <a:solidFill>
                            <a:schemeClr val="bg1"/>
                          </a:solidFill>
                        </a:rPr>
                        <a:t>(N=247)</a:t>
                      </a:r>
                    </a:p>
                  </a:txBody>
                  <a:tcPr>
                    <a:solidFill>
                      <a:schemeClr val="accent2"/>
                    </a:solidFill>
                  </a:tcPr>
                </a:tc>
                <a:extLst>
                  <a:ext uri="{0D108BD9-81ED-4DB2-BD59-A6C34878D82A}">
                    <a16:rowId xmlns:a16="http://schemas.microsoft.com/office/drawing/2014/main" val="3231569149"/>
                  </a:ext>
                </a:extLst>
              </a:tr>
              <a:tr h="370840">
                <a:tc>
                  <a:txBody>
                    <a:bodyPr/>
                    <a:lstStyle/>
                    <a:p>
                      <a:pPr>
                        <a:lnSpc>
                          <a:spcPct val="120000"/>
                        </a:lnSpc>
                      </a:pPr>
                      <a:r>
                        <a:rPr lang="en-GB" b="0" dirty="0"/>
                        <a:t>BOR (%)</a:t>
                      </a:r>
                    </a:p>
                    <a:p>
                      <a:pPr lvl="1">
                        <a:lnSpc>
                          <a:spcPct val="120000"/>
                        </a:lnSpc>
                      </a:pPr>
                      <a:r>
                        <a:rPr lang="en-GB" b="0" dirty="0"/>
                        <a:t>CR</a:t>
                      </a:r>
                    </a:p>
                    <a:p>
                      <a:pPr lvl="1">
                        <a:lnSpc>
                          <a:spcPct val="120000"/>
                        </a:lnSpc>
                      </a:pPr>
                      <a:r>
                        <a:rPr lang="en-GB" b="0" dirty="0"/>
                        <a:t>PR</a:t>
                      </a:r>
                    </a:p>
                    <a:p>
                      <a:pPr lvl="1">
                        <a:lnSpc>
                          <a:spcPct val="120000"/>
                        </a:lnSpc>
                      </a:pPr>
                      <a:r>
                        <a:rPr lang="en-GB" b="0" dirty="0"/>
                        <a:t>SD</a:t>
                      </a:r>
                    </a:p>
                    <a:p>
                      <a:pPr lvl="1">
                        <a:lnSpc>
                          <a:spcPct val="120000"/>
                        </a:lnSpc>
                      </a:pPr>
                      <a:r>
                        <a:rPr lang="en-GB" b="0" dirty="0"/>
                        <a:t>PD</a:t>
                      </a:r>
                    </a:p>
                  </a:txBody>
                  <a:tcPr/>
                </a:tc>
                <a:tc>
                  <a:txBody>
                    <a:bodyPr/>
                    <a:lstStyle/>
                    <a:p>
                      <a:pPr algn="ctr">
                        <a:lnSpc>
                          <a:spcPct val="120000"/>
                        </a:lnSpc>
                      </a:pPr>
                      <a:endParaRPr lang="en-US" dirty="0"/>
                    </a:p>
                    <a:p>
                      <a:pPr algn="ctr">
                        <a:lnSpc>
                          <a:spcPct val="120000"/>
                        </a:lnSpc>
                      </a:pPr>
                      <a:r>
                        <a:rPr lang="en-GB" dirty="0"/>
                        <a:t>2</a:t>
                      </a:r>
                    </a:p>
                    <a:p>
                      <a:pPr algn="ctr">
                        <a:lnSpc>
                          <a:spcPct val="120000"/>
                        </a:lnSpc>
                      </a:pPr>
                      <a:r>
                        <a:rPr lang="en-GB" dirty="0"/>
                        <a:t>25</a:t>
                      </a:r>
                    </a:p>
                    <a:p>
                      <a:pPr algn="ctr">
                        <a:lnSpc>
                          <a:spcPct val="120000"/>
                        </a:lnSpc>
                      </a:pPr>
                      <a:r>
                        <a:rPr lang="en-GB" dirty="0"/>
                        <a:t>36</a:t>
                      </a:r>
                    </a:p>
                    <a:p>
                      <a:pPr algn="ctr">
                        <a:lnSpc>
                          <a:spcPct val="120000"/>
                        </a:lnSpc>
                      </a:pPr>
                      <a:r>
                        <a:rPr lang="en-GB" dirty="0"/>
                        <a:t>25</a:t>
                      </a:r>
                    </a:p>
                  </a:txBody>
                  <a:tcPr>
                    <a:solidFill>
                      <a:schemeClr val="accent5">
                        <a:lumMod val="40000"/>
                        <a:lumOff val="60000"/>
                      </a:schemeClr>
                    </a:solidFill>
                  </a:tcPr>
                </a:tc>
                <a:tc>
                  <a:txBody>
                    <a:bodyPr/>
                    <a:lstStyle/>
                    <a:p>
                      <a:pPr algn="ctr">
                        <a:lnSpc>
                          <a:spcPct val="120000"/>
                        </a:lnSpc>
                      </a:pPr>
                      <a:endParaRPr lang="en-US" dirty="0"/>
                    </a:p>
                    <a:p>
                      <a:pPr algn="ctr">
                        <a:lnSpc>
                          <a:spcPct val="120000"/>
                        </a:lnSpc>
                      </a:pPr>
                      <a:r>
                        <a:rPr lang="en-GB" dirty="0"/>
                        <a:t>3</a:t>
                      </a:r>
                    </a:p>
                    <a:p>
                      <a:pPr algn="ctr">
                        <a:lnSpc>
                          <a:spcPct val="120000"/>
                        </a:lnSpc>
                      </a:pPr>
                      <a:r>
                        <a:rPr lang="en-GB" dirty="0"/>
                        <a:t>18</a:t>
                      </a:r>
                    </a:p>
                    <a:p>
                      <a:pPr algn="ctr">
                        <a:lnSpc>
                          <a:spcPct val="120000"/>
                        </a:lnSpc>
                      </a:pPr>
                      <a:r>
                        <a:rPr lang="en-GB" dirty="0"/>
                        <a:t>42</a:t>
                      </a:r>
                    </a:p>
                    <a:p>
                      <a:pPr algn="ctr">
                        <a:lnSpc>
                          <a:spcPct val="120000"/>
                        </a:lnSpc>
                      </a:pPr>
                      <a:r>
                        <a:rPr lang="en-GB" dirty="0"/>
                        <a:t>27</a:t>
                      </a:r>
                    </a:p>
                  </a:txBody>
                  <a:tcPr>
                    <a:solidFill>
                      <a:schemeClr val="accent2">
                        <a:lumMod val="20000"/>
                        <a:lumOff val="80000"/>
                      </a:schemeClr>
                    </a:solidFill>
                  </a:tcPr>
                </a:tc>
                <a:extLst>
                  <a:ext uri="{0D108BD9-81ED-4DB2-BD59-A6C34878D82A}">
                    <a16:rowId xmlns:a16="http://schemas.microsoft.com/office/drawing/2014/main" val="1870254516"/>
                  </a:ext>
                </a:extLst>
              </a:tr>
              <a:tr h="370840">
                <a:tc>
                  <a:txBody>
                    <a:bodyPr/>
                    <a:lstStyle/>
                    <a:p>
                      <a:pPr>
                        <a:lnSpc>
                          <a:spcPct val="120000"/>
                        </a:lnSpc>
                      </a:pPr>
                      <a:r>
                        <a:rPr lang="en-GB" b="0" dirty="0"/>
                        <a:t>ORR (%)</a:t>
                      </a:r>
                    </a:p>
                  </a:txBody>
                  <a:tcPr>
                    <a:lnB w="12700" cap="flat" cmpd="sng" algn="ctr">
                      <a:solidFill>
                        <a:schemeClr val="bg1"/>
                      </a:solidFill>
                      <a:prstDash val="solid"/>
                      <a:round/>
                      <a:headEnd type="none" w="med" len="med"/>
                      <a:tailEnd type="none" w="med" len="med"/>
                    </a:lnB>
                  </a:tcPr>
                </a:tc>
                <a:tc>
                  <a:txBody>
                    <a:bodyPr/>
                    <a:lstStyle/>
                    <a:p>
                      <a:pPr algn="ctr">
                        <a:lnSpc>
                          <a:spcPct val="120000"/>
                        </a:lnSpc>
                      </a:pPr>
                      <a:r>
                        <a:rPr lang="en-US" dirty="0"/>
                        <a:t>27</a:t>
                      </a:r>
                      <a:endParaRPr lang="en-GB" dirty="0"/>
                    </a:p>
                  </a:txBody>
                  <a:tcPr>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pPr>
                      <a:r>
                        <a:rPr lang="en-US" dirty="0"/>
                        <a:t>21</a:t>
                      </a:r>
                      <a:endParaRPr lang="en-GB" dirty="0"/>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75101623"/>
                  </a:ext>
                </a:extLst>
              </a:tr>
              <a:tr h="370840">
                <a:tc>
                  <a:txBody>
                    <a:bodyPr/>
                    <a:lstStyle/>
                    <a:p>
                      <a:pPr lvl="1">
                        <a:lnSpc>
                          <a:spcPct val="120000"/>
                        </a:lnSpc>
                      </a:pPr>
                      <a:r>
                        <a:rPr lang="en-US" b="0" dirty="0"/>
                        <a:t>Risk ratio (95% CI)</a:t>
                      </a:r>
                      <a:endParaRPr lang="en-GB" b="0" dirty="0"/>
                    </a:p>
                  </a:txBody>
                  <a:tcPr>
                    <a:lnT w="12700" cap="flat" cmpd="sng" algn="ctr">
                      <a:solidFill>
                        <a:schemeClr val="bg1"/>
                      </a:solidFill>
                      <a:prstDash val="solid"/>
                      <a:round/>
                      <a:headEnd type="none" w="med" len="med"/>
                      <a:tailEnd type="none" w="med" len="med"/>
                    </a:lnT>
                  </a:tcPr>
                </a:tc>
                <a:tc gridSpan="2">
                  <a:txBody>
                    <a:bodyPr/>
                    <a:lstStyle/>
                    <a:p>
                      <a:pPr algn="ctr">
                        <a:lnSpc>
                          <a:spcPct val="120000"/>
                        </a:lnSpc>
                      </a:pPr>
                      <a:r>
                        <a:rPr lang="en-US" dirty="0"/>
                        <a:t>1.28 (0.93-1.77)</a:t>
                      </a:r>
                      <a:endParaRPr lang="en-GB" dirty="0"/>
                    </a:p>
                  </a:txBody>
                  <a:tcPr>
                    <a:lnT w="12700" cap="flat" cmpd="sng" algn="ctr">
                      <a:solidFill>
                        <a:schemeClr val="bg1"/>
                      </a:solidFill>
                      <a:prstDash val="solid"/>
                      <a:round/>
                      <a:headEnd type="none" w="med" len="med"/>
                      <a:tailEnd type="none" w="med" len="med"/>
                    </a:lnT>
                    <a:solidFill>
                      <a:schemeClr val="bg1"/>
                    </a:solidFill>
                  </a:tcPr>
                </a:tc>
                <a:tc hMerge="1">
                  <a:txBody>
                    <a:bodyPr/>
                    <a:lstStyle/>
                    <a:p>
                      <a:pPr algn="ctr">
                        <a:lnSpc>
                          <a:spcPct val="120000"/>
                        </a:lnSpc>
                      </a:pPr>
                      <a:endParaRPr lang="en-GB" dirty="0"/>
                    </a:p>
                  </a:txBody>
                  <a:tcPr>
                    <a:solidFill>
                      <a:schemeClr val="accent2">
                        <a:lumMod val="20000"/>
                        <a:lumOff val="80000"/>
                      </a:schemeClr>
                    </a:solidFill>
                  </a:tcPr>
                </a:tc>
                <a:extLst>
                  <a:ext uri="{0D108BD9-81ED-4DB2-BD59-A6C34878D82A}">
                    <a16:rowId xmlns:a16="http://schemas.microsoft.com/office/drawing/2014/main" val="3134804563"/>
                  </a:ext>
                </a:extLst>
              </a:tr>
              <a:tr h="370840">
                <a:tc>
                  <a:txBody>
                    <a:bodyPr/>
                    <a:lstStyle/>
                    <a:p>
                      <a:pPr>
                        <a:lnSpc>
                          <a:spcPct val="120000"/>
                        </a:lnSpc>
                      </a:pPr>
                      <a:r>
                        <a:rPr lang="en-US" b="0" dirty="0"/>
                        <a:t>DCR (%)</a:t>
                      </a:r>
                      <a:endParaRPr lang="en-GB" b="0" dirty="0"/>
                    </a:p>
                  </a:txBody>
                  <a:tcPr>
                    <a:lnB w="12700" cap="flat" cmpd="sng" algn="ctr">
                      <a:solidFill>
                        <a:schemeClr val="bg1"/>
                      </a:solidFill>
                      <a:prstDash val="solid"/>
                      <a:round/>
                      <a:headEnd type="none" w="med" len="med"/>
                      <a:tailEnd type="none" w="med" len="med"/>
                    </a:lnB>
                  </a:tcPr>
                </a:tc>
                <a:tc>
                  <a:txBody>
                    <a:bodyPr/>
                    <a:lstStyle/>
                    <a:p>
                      <a:pPr algn="ctr">
                        <a:lnSpc>
                          <a:spcPct val="120000"/>
                        </a:lnSpc>
                      </a:pPr>
                      <a:r>
                        <a:rPr lang="en-US" dirty="0"/>
                        <a:t>63</a:t>
                      </a:r>
                      <a:endParaRPr lang="en-GB" dirty="0"/>
                    </a:p>
                  </a:txBody>
                  <a:tcPr>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lnSpc>
                          <a:spcPct val="120000"/>
                        </a:lnSpc>
                      </a:pPr>
                      <a:r>
                        <a:rPr lang="en-US" dirty="0"/>
                        <a:t>63</a:t>
                      </a:r>
                      <a:endParaRPr lang="en-GB" dirty="0"/>
                    </a:p>
                  </a:txBody>
                  <a:tcP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77406716"/>
                  </a:ext>
                </a:extLst>
              </a:tr>
              <a:tr h="370840">
                <a:tc>
                  <a:txBody>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lang="en-US" b="0" dirty="0"/>
                        <a:t>Risk ratio (95% CI)</a:t>
                      </a:r>
                      <a:endParaRPr lang="en-GB" b="0" dirty="0"/>
                    </a:p>
                  </a:txBody>
                  <a:tcPr>
                    <a:lnT w="12700" cap="flat" cmpd="sng" algn="ctr">
                      <a:solidFill>
                        <a:schemeClr val="bg1"/>
                      </a:solidFill>
                      <a:prstDash val="solid"/>
                      <a:round/>
                      <a:headEnd type="none" w="med" len="med"/>
                      <a:tailEnd type="none" w="med" len="med"/>
                    </a:lnT>
                  </a:tcPr>
                </a:tc>
                <a:tc gridSpan="2">
                  <a:txBody>
                    <a:bodyPr/>
                    <a:lstStyle/>
                    <a:p>
                      <a:pPr algn="ctr">
                        <a:lnSpc>
                          <a:spcPct val="120000"/>
                        </a:lnSpc>
                      </a:pPr>
                      <a:r>
                        <a:rPr lang="en-US" dirty="0"/>
                        <a:t>1.00 (0.88-1.15)</a:t>
                      </a:r>
                      <a:endParaRPr lang="en-GB" dirty="0"/>
                    </a:p>
                  </a:txBody>
                  <a:tcPr>
                    <a:lnT w="12700" cap="flat" cmpd="sng" algn="ctr">
                      <a:solidFill>
                        <a:schemeClr val="bg1"/>
                      </a:solidFill>
                      <a:prstDash val="solid"/>
                      <a:round/>
                      <a:headEnd type="none" w="med" len="med"/>
                      <a:tailEnd type="none" w="med" len="med"/>
                    </a:lnT>
                    <a:solidFill>
                      <a:schemeClr val="bg1"/>
                    </a:solidFill>
                  </a:tcPr>
                </a:tc>
                <a:tc hMerge="1">
                  <a:txBody>
                    <a:bodyPr/>
                    <a:lstStyle/>
                    <a:p>
                      <a:pPr algn="ctr">
                        <a:lnSpc>
                          <a:spcPct val="120000"/>
                        </a:lnSpc>
                      </a:pPr>
                      <a:endParaRPr lang="en-GB" dirty="0"/>
                    </a:p>
                  </a:txBody>
                  <a:tcPr>
                    <a:solidFill>
                      <a:schemeClr val="accent2">
                        <a:lumMod val="20000"/>
                        <a:lumOff val="80000"/>
                      </a:schemeClr>
                    </a:solidFill>
                  </a:tcPr>
                </a:tc>
                <a:extLst>
                  <a:ext uri="{0D108BD9-81ED-4DB2-BD59-A6C34878D82A}">
                    <a16:rowId xmlns:a16="http://schemas.microsoft.com/office/drawing/2014/main" val="4130009605"/>
                  </a:ext>
                </a:extLst>
              </a:tr>
              <a:tr h="370840">
                <a:tc>
                  <a:txBody>
                    <a:bodyPr/>
                    <a:lstStyle/>
                    <a:p>
                      <a:pPr marL="0" indent="0">
                        <a:lnSpc>
                          <a:spcPct val="120000"/>
                        </a:lnSpc>
                        <a:buFont typeface="Arial" panose="020B0604020202020204" pitchFamily="34" charset="0"/>
                        <a:buNone/>
                      </a:pPr>
                      <a:r>
                        <a:rPr lang="en-US" b="0" dirty="0"/>
                        <a:t>Median TTR (</a:t>
                      </a:r>
                      <a:r>
                        <a:rPr lang="en-US" b="0" dirty="0" err="1"/>
                        <a:t>mo</a:t>
                      </a:r>
                      <a:r>
                        <a:rPr lang="en-US" b="0" dirty="0"/>
                        <a:t>)</a:t>
                      </a:r>
                      <a:endParaRPr lang="en-GB" b="0" dirty="0"/>
                    </a:p>
                  </a:txBody>
                  <a:tcPr/>
                </a:tc>
                <a:tc>
                  <a:txBody>
                    <a:bodyPr/>
                    <a:lstStyle/>
                    <a:p>
                      <a:pPr algn="ctr">
                        <a:lnSpc>
                          <a:spcPct val="120000"/>
                        </a:lnSpc>
                      </a:pPr>
                      <a:r>
                        <a:rPr lang="en-US" dirty="0"/>
                        <a:t>4</a:t>
                      </a:r>
                      <a:endParaRPr lang="en-GB" dirty="0"/>
                    </a:p>
                  </a:txBody>
                  <a:tcPr>
                    <a:solidFill>
                      <a:schemeClr val="accent5">
                        <a:lumMod val="40000"/>
                        <a:lumOff val="60000"/>
                      </a:schemeClr>
                    </a:solidFill>
                  </a:tcPr>
                </a:tc>
                <a:tc>
                  <a:txBody>
                    <a:bodyPr/>
                    <a:lstStyle/>
                    <a:p>
                      <a:pPr algn="ctr">
                        <a:lnSpc>
                          <a:spcPct val="120000"/>
                        </a:lnSpc>
                      </a:pPr>
                      <a:r>
                        <a:rPr lang="en-US" dirty="0"/>
                        <a:t>4</a:t>
                      </a:r>
                      <a:endParaRPr lang="en-GB" dirty="0"/>
                    </a:p>
                  </a:txBody>
                  <a:tcPr>
                    <a:solidFill>
                      <a:schemeClr val="accent2">
                        <a:lumMod val="20000"/>
                        <a:lumOff val="80000"/>
                      </a:schemeClr>
                    </a:solidFill>
                  </a:tcPr>
                </a:tc>
                <a:extLst>
                  <a:ext uri="{0D108BD9-81ED-4DB2-BD59-A6C34878D82A}">
                    <a16:rowId xmlns:a16="http://schemas.microsoft.com/office/drawing/2014/main" val="493631802"/>
                  </a:ext>
                </a:extLst>
              </a:tr>
              <a:tr h="370840">
                <a:tc>
                  <a:txBody>
                    <a:bodyPr/>
                    <a:lstStyle/>
                    <a:p>
                      <a:pPr marL="0" indent="0">
                        <a:lnSpc>
                          <a:spcPct val="120000"/>
                        </a:lnSpc>
                        <a:buFont typeface="Arial" panose="020B0604020202020204" pitchFamily="34" charset="0"/>
                        <a:buNone/>
                      </a:pPr>
                      <a:r>
                        <a:rPr lang="en-US" b="0" dirty="0"/>
                        <a:t>6-mo OS rate (%)</a:t>
                      </a:r>
                      <a:endParaRPr lang="en-GB" b="0" dirty="0"/>
                    </a:p>
                  </a:txBody>
                  <a:tcPr/>
                </a:tc>
                <a:tc>
                  <a:txBody>
                    <a:bodyPr/>
                    <a:lstStyle/>
                    <a:p>
                      <a:pPr algn="ctr">
                        <a:lnSpc>
                          <a:spcPct val="120000"/>
                        </a:lnSpc>
                      </a:pPr>
                      <a:r>
                        <a:rPr lang="en-US" dirty="0"/>
                        <a:t>84</a:t>
                      </a:r>
                      <a:endParaRPr lang="en-GB" dirty="0"/>
                    </a:p>
                  </a:txBody>
                  <a:tcPr>
                    <a:solidFill>
                      <a:schemeClr val="accent5">
                        <a:lumMod val="40000"/>
                        <a:lumOff val="60000"/>
                      </a:schemeClr>
                    </a:solidFill>
                  </a:tcPr>
                </a:tc>
                <a:tc>
                  <a:txBody>
                    <a:bodyPr/>
                    <a:lstStyle/>
                    <a:p>
                      <a:pPr algn="ctr">
                        <a:lnSpc>
                          <a:spcPct val="120000"/>
                        </a:lnSpc>
                      </a:pPr>
                      <a:r>
                        <a:rPr lang="en-US" dirty="0"/>
                        <a:t>86</a:t>
                      </a:r>
                      <a:endParaRPr lang="en-GB" dirty="0"/>
                    </a:p>
                  </a:txBody>
                  <a:tcPr>
                    <a:solidFill>
                      <a:schemeClr val="accent2">
                        <a:lumMod val="20000"/>
                        <a:lumOff val="80000"/>
                      </a:schemeClr>
                    </a:solidFill>
                  </a:tcPr>
                </a:tc>
                <a:extLst>
                  <a:ext uri="{0D108BD9-81ED-4DB2-BD59-A6C34878D82A}">
                    <a16:rowId xmlns:a16="http://schemas.microsoft.com/office/drawing/2014/main" val="2193693106"/>
                  </a:ext>
                </a:extLst>
              </a:tr>
              <a:tr h="370840">
                <a:tc>
                  <a:txBody>
                    <a:bodyPr/>
                    <a:lstStyle/>
                    <a:p>
                      <a:pPr marL="0" indent="0">
                        <a:lnSpc>
                          <a:spcPct val="120000"/>
                        </a:lnSpc>
                        <a:buFont typeface="Arial" panose="020B0604020202020204" pitchFamily="34" charset="0"/>
                        <a:buNone/>
                      </a:pPr>
                      <a:r>
                        <a:rPr lang="en-GB" b="0" dirty="0"/>
                        <a:t>12-mo OS rate (%)</a:t>
                      </a:r>
                    </a:p>
                  </a:txBody>
                  <a:tcPr/>
                </a:tc>
                <a:tc>
                  <a:txBody>
                    <a:bodyPr/>
                    <a:lstStyle/>
                    <a:p>
                      <a:pPr algn="ctr">
                        <a:lnSpc>
                          <a:spcPct val="120000"/>
                        </a:lnSpc>
                      </a:pPr>
                      <a:r>
                        <a:rPr lang="en-US" dirty="0"/>
                        <a:t>72</a:t>
                      </a:r>
                      <a:endParaRPr lang="en-GB" dirty="0"/>
                    </a:p>
                  </a:txBody>
                  <a:tcPr>
                    <a:solidFill>
                      <a:schemeClr val="accent5">
                        <a:lumMod val="40000"/>
                        <a:lumOff val="60000"/>
                      </a:schemeClr>
                    </a:solidFill>
                  </a:tcPr>
                </a:tc>
                <a:tc>
                  <a:txBody>
                    <a:bodyPr/>
                    <a:lstStyle/>
                    <a:p>
                      <a:pPr algn="ctr">
                        <a:lnSpc>
                          <a:spcPct val="120000"/>
                        </a:lnSpc>
                      </a:pPr>
                      <a:r>
                        <a:rPr lang="en-US" dirty="0"/>
                        <a:t>73</a:t>
                      </a:r>
                      <a:endParaRPr lang="en-GB" dirty="0"/>
                    </a:p>
                  </a:txBody>
                  <a:tcPr>
                    <a:solidFill>
                      <a:schemeClr val="accent2">
                        <a:lumMod val="20000"/>
                        <a:lumOff val="80000"/>
                      </a:schemeClr>
                    </a:solidFill>
                  </a:tcPr>
                </a:tc>
                <a:extLst>
                  <a:ext uri="{0D108BD9-81ED-4DB2-BD59-A6C34878D82A}">
                    <a16:rowId xmlns:a16="http://schemas.microsoft.com/office/drawing/2014/main" val="2910009103"/>
                  </a:ext>
                </a:extLst>
              </a:tr>
            </a:tbl>
          </a:graphicData>
        </a:graphic>
      </p:graphicFrame>
      <p:sp>
        <p:nvSpPr>
          <p:cNvPr id="8" name="Text Placeholder 4">
            <a:extLst>
              <a:ext uri="{FF2B5EF4-FFF2-40B4-BE49-F238E27FC236}">
                <a16:creationId xmlns:a16="http://schemas.microsoft.com/office/drawing/2014/main" id="{1EE73A47-385D-13C8-D9F0-8399F640DA94}"/>
              </a:ext>
            </a:extLst>
          </p:cNvPr>
          <p:cNvSpPr>
            <a:spLocks noGrp="1"/>
          </p:cNvSpPr>
          <p:nvPr>
            <p:ph type="body" sz="quarter" idx="14"/>
          </p:nvPr>
        </p:nvSpPr>
        <p:spPr>
          <a:xfrm>
            <a:off x="6552811" y="6444138"/>
            <a:ext cx="5524111" cy="237196"/>
          </a:xfrm>
        </p:spPr>
        <p:txBody>
          <a:bodyPr/>
          <a:lstStyle/>
          <a:p>
            <a:r>
              <a:rPr lang="en-GB" dirty="0" err="1"/>
              <a:t>Albiges</a:t>
            </a:r>
            <a:r>
              <a:rPr lang="en-GB" dirty="0"/>
              <a:t> L. ESMO 2024, abs.1691P (data from poster presentation included)</a:t>
            </a:r>
          </a:p>
        </p:txBody>
      </p:sp>
    </p:spTree>
    <p:extLst>
      <p:ext uri="{BB962C8B-B14F-4D97-AF65-F5344CB8AC3E}">
        <p14:creationId xmlns:p14="http://schemas.microsoft.com/office/powerpoint/2010/main" val="862657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924EFB-ECE8-1E22-F236-F7D4B902EE83}"/>
              </a:ext>
            </a:extLst>
          </p:cNvPr>
          <p:cNvPicPr>
            <a:picLocks noGrp="1" noChangeAspect="1"/>
          </p:cNvPicPr>
          <p:nvPr>
            <p:ph sz="quarter" idx="10"/>
          </p:nvPr>
        </p:nvPicPr>
        <p:blipFill>
          <a:blip r:embed="rId3"/>
          <a:stretch>
            <a:fillRect/>
          </a:stretch>
        </p:blipFill>
        <p:spPr>
          <a:xfrm>
            <a:off x="1335087" y="1477169"/>
            <a:ext cx="9115425" cy="4552950"/>
          </a:xfrm>
        </p:spPr>
      </p:pic>
      <p:sp>
        <p:nvSpPr>
          <p:cNvPr id="3" name="Title 2">
            <a:extLst>
              <a:ext uri="{FF2B5EF4-FFF2-40B4-BE49-F238E27FC236}">
                <a16:creationId xmlns:a16="http://schemas.microsoft.com/office/drawing/2014/main" id="{72CA1A1F-ACB3-137C-9D50-A50F8FDF259C}"/>
              </a:ext>
            </a:extLst>
          </p:cNvPr>
          <p:cNvSpPr>
            <a:spLocks noGrp="1"/>
          </p:cNvSpPr>
          <p:nvPr>
            <p:ph type="title"/>
          </p:nvPr>
        </p:nvSpPr>
        <p:spPr/>
        <p:txBody>
          <a:bodyPr/>
          <a:lstStyle/>
          <a:p>
            <a:r>
              <a:rPr lang="en-US" dirty="0"/>
              <a:t>PFS by BICR </a:t>
            </a:r>
            <a:r>
              <a:rPr lang="en-US" sz="1800" dirty="0"/>
              <a:t>(min FU: 15 </a:t>
            </a:r>
            <a:r>
              <a:rPr lang="en-US" sz="1800" dirty="0" err="1"/>
              <a:t>mo</a:t>
            </a:r>
            <a:r>
              <a:rPr lang="en-US" sz="1800" dirty="0"/>
              <a:t>)</a:t>
            </a:r>
            <a:endParaRPr lang="en-GB" sz="1800" dirty="0"/>
          </a:p>
        </p:txBody>
      </p:sp>
      <p:sp>
        <p:nvSpPr>
          <p:cNvPr id="7" name="Text Placeholder 6">
            <a:extLst>
              <a:ext uri="{FF2B5EF4-FFF2-40B4-BE49-F238E27FC236}">
                <a16:creationId xmlns:a16="http://schemas.microsoft.com/office/drawing/2014/main" id="{AE69495E-DF5E-8EDA-CC67-3FB64D03AE0A}"/>
              </a:ext>
            </a:extLst>
          </p:cNvPr>
          <p:cNvSpPr>
            <a:spLocks noGrp="1"/>
          </p:cNvSpPr>
          <p:nvPr>
            <p:ph type="body" sz="quarter" idx="14"/>
          </p:nvPr>
        </p:nvSpPr>
        <p:spPr>
          <a:xfrm>
            <a:off x="6552811" y="6444138"/>
            <a:ext cx="5524111" cy="237196"/>
          </a:xfrm>
        </p:spPr>
        <p:txBody>
          <a:bodyPr anchor="b"/>
          <a:lstStyle/>
          <a:p>
            <a:r>
              <a:rPr lang="en-US" dirty="0" err="1"/>
              <a:t>Albiges</a:t>
            </a:r>
            <a:r>
              <a:rPr lang="en-US" dirty="0"/>
              <a:t> L. ESMO 2024, abs.1691P (data from poster presentation included)</a:t>
            </a:r>
            <a:br>
              <a:rPr lang="en-US" dirty="0"/>
            </a:br>
            <a:r>
              <a:rPr lang="en-US" dirty="0"/>
              <a:t>Permission for use granted by the presenter</a:t>
            </a:r>
          </a:p>
        </p:txBody>
      </p:sp>
    </p:spTree>
    <p:extLst>
      <p:ext uri="{BB962C8B-B14F-4D97-AF65-F5344CB8AC3E}">
        <p14:creationId xmlns:p14="http://schemas.microsoft.com/office/powerpoint/2010/main" val="429142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2172279311"/>
              </p:ext>
            </p:extLst>
          </p:nvPr>
        </p:nvGraphicFramePr>
        <p:xfrm>
          <a:off x="431800" y="740894"/>
          <a:ext cx="10772649" cy="5302444"/>
        </p:xfrm>
        <a:graphic>
          <a:graphicData uri="http://schemas.openxmlformats.org/drawingml/2006/table">
            <a:tbl>
              <a:tblPr firstRow="1">
                <a:tableStyleId>{793D81CF-94F2-401A-BA57-92F5A7B2D0C5}</a:tableStyleId>
              </a:tblPr>
              <a:tblGrid>
                <a:gridCol w="4321445">
                  <a:extLst>
                    <a:ext uri="{9D8B030D-6E8A-4147-A177-3AD203B41FA5}">
                      <a16:colId xmlns:a16="http://schemas.microsoft.com/office/drawing/2014/main" val="3599562241"/>
                    </a:ext>
                  </a:extLst>
                </a:gridCol>
                <a:gridCol w="1570623">
                  <a:extLst>
                    <a:ext uri="{9D8B030D-6E8A-4147-A177-3AD203B41FA5}">
                      <a16:colId xmlns:a16="http://schemas.microsoft.com/office/drawing/2014/main" val="2827065904"/>
                    </a:ext>
                  </a:extLst>
                </a:gridCol>
                <a:gridCol w="1570623">
                  <a:extLst>
                    <a:ext uri="{9D8B030D-6E8A-4147-A177-3AD203B41FA5}">
                      <a16:colId xmlns:a16="http://schemas.microsoft.com/office/drawing/2014/main" val="1872406944"/>
                    </a:ext>
                  </a:extLst>
                </a:gridCol>
                <a:gridCol w="1654979">
                  <a:extLst>
                    <a:ext uri="{9D8B030D-6E8A-4147-A177-3AD203B41FA5}">
                      <a16:colId xmlns:a16="http://schemas.microsoft.com/office/drawing/2014/main" val="1177774514"/>
                    </a:ext>
                  </a:extLst>
                </a:gridCol>
                <a:gridCol w="1654979">
                  <a:extLst>
                    <a:ext uri="{9D8B030D-6E8A-4147-A177-3AD203B41FA5}">
                      <a16:colId xmlns:a16="http://schemas.microsoft.com/office/drawing/2014/main" val="1704621173"/>
                    </a:ext>
                  </a:extLst>
                </a:gridCol>
              </a:tblGrid>
              <a:tr h="305479">
                <a:tc rowSpan="2">
                  <a:txBody>
                    <a:bodyPr/>
                    <a:lstStyle/>
                    <a:p>
                      <a:pPr>
                        <a:lnSpc>
                          <a:spcPct val="110000"/>
                        </a:lnSpc>
                      </a:pPr>
                      <a:endParaRPr lang="en-US" sz="1750" dirty="0"/>
                    </a:p>
                    <a:p>
                      <a:pPr>
                        <a:lnSpc>
                          <a:spcPct val="110000"/>
                        </a:lnSpc>
                      </a:pPr>
                      <a:r>
                        <a:rPr lang="en-US" sz="1750" dirty="0"/>
                        <a:t>%</a:t>
                      </a:r>
                    </a:p>
                  </a:txBody>
                  <a:tcPr/>
                </a:tc>
                <a:tc gridSpan="2">
                  <a:txBody>
                    <a:bodyPr/>
                    <a:lstStyle/>
                    <a:p>
                      <a:pPr algn="ctr">
                        <a:lnSpc>
                          <a:spcPct val="120000"/>
                        </a:lnSpc>
                      </a:pPr>
                      <a:r>
                        <a:rPr lang="en-GB" sz="1600" b="1" dirty="0">
                          <a:solidFill>
                            <a:schemeClr val="bg1"/>
                          </a:solidFill>
                        </a:rPr>
                        <a:t>NIVO </a:t>
                      </a:r>
                      <a:r>
                        <a:rPr lang="en-GB" sz="1600" b="1" dirty="0" err="1">
                          <a:solidFill>
                            <a:schemeClr val="bg1"/>
                          </a:solidFill>
                        </a:rPr>
                        <a:t>sc</a:t>
                      </a:r>
                      <a:r>
                        <a:rPr lang="en-GB" sz="1600" b="1" dirty="0">
                          <a:solidFill>
                            <a:schemeClr val="bg1"/>
                          </a:solidFill>
                        </a:rPr>
                        <a:t> + rHuPH20 (N=247)</a:t>
                      </a:r>
                    </a:p>
                  </a:txBody>
                  <a:tcPr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a:lnSpc>
                          <a:spcPct val="120000"/>
                        </a:lnSpc>
                      </a:pPr>
                      <a:r>
                        <a:rPr lang="en-GB" sz="1600" b="1" dirty="0">
                          <a:solidFill>
                            <a:schemeClr val="bg1"/>
                          </a:solidFill>
                        </a:rPr>
                        <a:t>NIVO iv (N=245)</a:t>
                      </a:r>
                    </a:p>
                  </a:txBody>
                  <a:tcPr anchor="ct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extLst>
                  <a:ext uri="{0D108BD9-81ED-4DB2-BD59-A6C34878D82A}">
                    <a16:rowId xmlns:a16="http://schemas.microsoft.com/office/drawing/2014/main" val="3231569149"/>
                  </a:ext>
                </a:extLst>
              </a:tr>
              <a:tr h="305479">
                <a:tc vMerge="1">
                  <a:txBody>
                    <a:bodyPr/>
                    <a:lstStyle/>
                    <a:p>
                      <a:endParaRPr lang="en-GB"/>
                    </a:p>
                  </a:txBody>
                  <a:tcPr/>
                </a:tc>
                <a:tc>
                  <a:txBody>
                    <a:bodyPr/>
                    <a:lstStyle/>
                    <a:p>
                      <a:pPr algn="ctr"/>
                      <a:r>
                        <a:rPr lang="en-US" sz="1750" b="1" dirty="0">
                          <a:solidFill>
                            <a:schemeClr val="bg1"/>
                          </a:solidFill>
                        </a:rPr>
                        <a:t>Any grade</a:t>
                      </a:r>
                      <a:endParaRPr lang="en-GB" sz="1750" b="1" dirty="0">
                        <a:solidFill>
                          <a:schemeClr val="bg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750" b="1" dirty="0">
                          <a:solidFill>
                            <a:schemeClr val="bg1"/>
                          </a:solidFill>
                        </a:rPr>
                        <a:t>Grade 3/4</a:t>
                      </a:r>
                      <a:endParaRPr lang="en-GB" sz="175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lnSpc>
                          <a:spcPct val="110000"/>
                        </a:lnSpc>
                      </a:pPr>
                      <a:r>
                        <a:rPr lang="en-US" sz="1750" b="1" dirty="0">
                          <a:solidFill>
                            <a:schemeClr val="bg1"/>
                          </a:solidFill>
                        </a:rPr>
                        <a:t>Any grade</a:t>
                      </a:r>
                      <a:endParaRPr lang="en-GB" sz="1750" b="1" dirty="0">
                        <a:solidFill>
                          <a:schemeClr val="bg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US" sz="1750" b="1" dirty="0">
                          <a:solidFill>
                            <a:schemeClr val="bg1"/>
                          </a:solidFill>
                        </a:rPr>
                        <a:t>Grade 3/4</a:t>
                      </a:r>
                      <a:endParaRPr lang="en-GB" sz="175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2"/>
                    </a:solidFill>
                  </a:tcPr>
                </a:tc>
                <a:extLst>
                  <a:ext uri="{0D108BD9-81ED-4DB2-BD59-A6C34878D82A}">
                    <a16:rowId xmlns:a16="http://schemas.microsoft.com/office/drawing/2014/main" val="4083852814"/>
                  </a:ext>
                </a:extLst>
              </a:tr>
              <a:tr h="305479">
                <a:tc>
                  <a:txBody>
                    <a:bodyPr/>
                    <a:lstStyle/>
                    <a:p>
                      <a:pPr>
                        <a:lnSpc>
                          <a:spcPct val="110000"/>
                        </a:lnSpc>
                      </a:pPr>
                      <a:r>
                        <a:rPr lang="en-US" sz="1750" b="0" dirty="0"/>
                        <a:t>AEs</a:t>
                      </a:r>
                      <a:endParaRPr lang="en-GB" sz="1750" b="0" dirty="0"/>
                    </a:p>
                  </a:txBody>
                  <a:tcPr/>
                </a:tc>
                <a:tc>
                  <a:txBody>
                    <a:bodyPr/>
                    <a:lstStyle/>
                    <a:p>
                      <a:pPr algn="ctr">
                        <a:lnSpc>
                          <a:spcPct val="110000"/>
                        </a:lnSpc>
                      </a:pPr>
                      <a:r>
                        <a:rPr lang="en-US" sz="1750" dirty="0"/>
                        <a:t>93</a:t>
                      </a:r>
                      <a:endParaRPr lang="en-GB" sz="1750"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sz="1750" dirty="0"/>
                        <a:t>40</a:t>
                      </a:r>
                      <a:endParaRPr lang="en-GB" sz="1750"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sz="1750" b="0" dirty="0"/>
                        <a:t>94</a:t>
                      </a:r>
                      <a:endParaRPr lang="en-GB" sz="1750" b="0"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sz="1750" dirty="0"/>
                        <a:t>47</a:t>
                      </a:r>
                      <a:endParaRPr lang="en-GB" sz="1750"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870254516"/>
                  </a:ext>
                </a:extLst>
              </a:tr>
              <a:tr h="305479">
                <a:tc>
                  <a:txBody>
                    <a:bodyPr/>
                    <a:lstStyle/>
                    <a:p>
                      <a:pPr>
                        <a:lnSpc>
                          <a:spcPct val="110000"/>
                        </a:lnSpc>
                      </a:pPr>
                      <a:r>
                        <a:rPr lang="en-US" sz="1750" b="0" dirty="0"/>
                        <a:t>TRAEs</a:t>
                      </a:r>
                      <a:endParaRPr lang="en-GB" sz="1750" b="0" dirty="0"/>
                    </a:p>
                  </a:txBody>
                  <a:tcPr/>
                </a:tc>
                <a:tc>
                  <a:txBody>
                    <a:bodyPr/>
                    <a:lstStyle/>
                    <a:p>
                      <a:pPr algn="ctr">
                        <a:lnSpc>
                          <a:spcPct val="110000"/>
                        </a:lnSpc>
                      </a:pPr>
                      <a:r>
                        <a:rPr lang="en-US" sz="1750" dirty="0"/>
                        <a:t>62</a:t>
                      </a:r>
                      <a:endParaRPr lang="en-GB" sz="1750"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sz="1750" dirty="0"/>
                        <a:t>12</a:t>
                      </a:r>
                      <a:endParaRPr lang="en-GB" sz="1750"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sz="1750" b="0" dirty="0"/>
                        <a:t>66</a:t>
                      </a:r>
                      <a:endParaRPr lang="en-GB" sz="1750" b="0"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sz="1750" dirty="0"/>
                        <a:t>17</a:t>
                      </a:r>
                      <a:endParaRPr lang="en-GB" sz="1750"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261367337"/>
                  </a:ext>
                </a:extLst>
              </a:tr>
              <a:tr h="305479">
                <a:tc>
                  <a:txBody>
                    <a:bodyPr/>
                    <a:lstStyle/>
                    <a:p>
                      <a:pPr>
                        <a:lnSpc>
                          <a:spcPct val="110000"/>
                        </a:lnSpc>
                      </a:pPr>
                      <a:r>
                        <a:rPr lang="en-US" sz="1750" b="0" dirty="0"/>
                        <a:t>Discontinuation due to TRAEs</a:t>
                      </a:r>
                      <a:endParaRPr lang="en-GB" sz="1750" b="0" dirty="0"/>
                    </a:p>
                  </a:txBody>
                  <a:tcPr/>
                </a:tc>
                <a:tc>
                  <a:txBody>
                    <a:bodyPr/>
                    <a:lstStyle/>
                    <a:p>
                      <a:pPr algn="ctr">
                        <a:lnSpc>
                          <a:spcPct val="110000"/>
                        </a:lnSpc>
                      </a:pPr>
                      <a:r>
                        <a:rPr lang="en-US" sz="1750" dirty="0"/>
                        <a:t>5</a:t>
                      </a: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sz="1750" dirty="0"/>
                        <a:t>3</a:t>
                      </a: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sz="1750" b="0" dirty="0"/>
                        <a:t>5</a:t>
                      </a:r>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sz="1750" dirty="0"/>
                        <a:t>4</a:t>
                      </a:r>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75101623"/>
                  </a:ext>
                </a:extLst>
              </a:tr>
              <a:tr h="305479">
                <a:tc>
                  <a:txBody>
                    <a:bodyPr/>
                    <a:lstStyle/>
                    <a:p>
                      <a:pPr marL="0" indent="0">
                        <a:lnSpc>
                          <a:spcPct val="110000"/>
                        </a:lnSpc>
                        <a:buFont typeface="Arial" panose="020B0604020202020204" pitchFamily="34" charset="0"/>
                        <a:buNone/>
                      </a:pPr>
                      <a:r>
                        <a:rPr lang="en-US" sz="1750" b="0" dirty="0"/>
                        <a:t>Local site reaction TRAEs in ≥2 pts</a:t>
                      </a:r>
                      <a:endParaRPr lang="en-GB" sz="1750" b="0" dirty="0"/>
                    </a:p>
                  </a:txBody>
                  <a:tcPr/>
                </a:tc>
                <a:tc>
                  <a:txBody>
                    <a:bodyPr/>
                    <a:lstStyle/>
                    <a:p>
                      <a:pPr algn="ctr">
                        <a:lnSpc>
                          <a:spcPct val="110000"/>
                        </a:lnSpc>
                      </a:pPr>
                      <a:r>
                        <a:rPr lang="en-US" sz="1750" dirty="0"/>
                        <a:t>7</a:t>
                      </a:r>
                      <a:endParaRPr lang="en-GB" sz="1750"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sz="1750" dirty="0"/>
                        <a:t>0</a:t>
                      </a:r>
                      <a:endParaRPr lang="en-GB" sz="1750"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sz="1750" b="0" dirty="0"/>
                        <a:t>2</a:t>
                      </a:r>
                      <a:endParaRPr lang="en-GB" sz="1750" b="0"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sz="1750" dirty="0"/>
                        <a:t>0</a:t>
                      </a:r>
                      <a:endParaRPr lang="en-GB" sz="1750"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193693106"/>
                  </a:ext>
                </a:extLst>
              </a:tr>
              <a:tr h="549287">
                <a:tc>
                  <a:txBody>
                    <a:bodyPr/>
                    <a:lstStyle/>
                    <a:p>
                      <a:pPr marL="0" indent="0">
                        <a:lnSpc>
                          <a:spcPct val="110000"/>
                        </a:lnSpc>
                        <a:buFont typeface="Arial" panose="020B0604020202020204" pitchFamily="34" charset="0"/>
                        <a:buNone/>
                      </a:pPr>
                      <a:r>
                        <a:rPr lang="en-US" sz="1750" b="0" dirty="0"/>
                        <a:t>Pts who received immune-modulatory meds</a:t>
                      </a:r>
                    </a:p>
                    <a:p>
                      <a:pPr marL="457200" lvl="1" indent="0">
                        <a:lnSpc>
                          <a:spcPct val="110000"/>
                        </a:lnSpc>
                        <a:buFont typeface="Arial" panose="020B0604020202020204" pitchFamily="34" charset="0"/>
                        <a:buNone/>
                      </a:pPr>
                      <a:r>
                        <a:rPr lang="en-US" sz="1750" b="0" dirty="0"/>
                        <a:t>Pts who received corticosteroids*</a:t>
                      </a:r>
                      <a:endParaRPr lang="en-GB" sz="1750" b="0" dirty="0"/>
                    </a:p>
                  </a:txBody>
                  <a:tcPr/>
                </a:tc>
                <a:tc>
                  <a:txBody>
                    <a:bodyPr/>
                    <a:lstStyle/>
                    <a:p>
                      <a:pPr algn="ctr">
                        <a:lnSpc>
                          <a:spcPct val="110000"/>
                        </a:lnSpc>
                      </a:pPr>
                      <a:r>
                        <a:rPr lang="en-US" sz="1750" dirty="0"/>
                        <a:t>72</a:t>
                      </a:r>
                    </a:p>
                    <a:p>
                      <a:pPr algn="ctr">
                        <a:lnSpc>
                          <a:spcPct val="110000"/>
                        </a:lnSpc>
                      </a:pPr>
                      <a:r>
                        <a:rPr lang="en-US" sz="1750" dirty="0"/>
                        <a:t>33</a:t>
                      </a:r>
                      <a:endParaRPr lang="en-GB" sz="1750" dirty="0"/>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r>
                        <a:rPr lang="en-US" sz="1750" dirty="0"/>
                        <a:t>92</a:t>
                      </a:r>
                    </a:p>
                    <a:p>
                      <a:pPr algn="ctr">
                        <a:lnSpc>
                          <a:spcPct val="110000"/>
                        </a:lnSpc>
                      </a:pPr>
                      <a:r>
                        <a:rPr lang="en-US" sz="1750" dirty="0"/>
                        <a:t>50</a:t>
                      </a:r>
                      <a:endParaRPr lang="en-GB" sz="1750" dirty="0"/>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r>
                        <a:rPr lang="en-US" sz="1750" b="0" dirty="0"/>
                        <a:t>71</a:t>
                      </a:r>
                    </a:p>
                    <a:p>
                      <a:pPr algn="ctr">
                        <a:lnSpc>
                          <a:spcPct val="110000"/>
                        </a:lnSpc>
                      </a:pPr>
                      <a:r>
                        <a:rPr lang="en-US" sz="1750" b="0" dirty="0"/>
                        <a:t>49</a:t>
                      </a:r>
                      <a:endParaRPr lang="en-GB" sz="1750" b="0" dirty="0"/>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r>
                        <a:rPr lang="en-US" sz="1750" dirty="0"/>
                        <a:t>94</a:t>
                      </a:r>
                    </a:p>
                    <a:p>
                      <a:pPr algn="ctr">
                        <a:lnSpc>
                          <a:spcPct val="110000"/>
                        </a:lnSpc>
                      </a:pPr>
                      <a:r>
                        <a:rPr lang="en-US" sz="1750" dirty="0"/>
                        <a:t>81</a:t>
                      </a:r>
                      <a:endParaRPr lang="en-GB" sz="1750"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910009103"/>
                  </a:ext>
                </a:extLst>
              </a:tr>
              <a:tr h="2012138">
                <a:tc>
                  <a:txBody>
                    <a:bodyPr/>
                    <a:lstStyle/>
                    <a:p>
                      <a:pPr marL="0" lvl="0" indent="0">
                        <a:lnSpc>
                          <a:spcPct val="110000"/>
                        </a:lnSpc>
                        <a:buFont typeface="Arial" panose="020B0604020202020204" pitchFamily="34" charset="0"/>
                        <a:buNone/>
                      </a:pPr>
                      <a:r>
                        <a:rPr lang="en-US" sz="1750" b="0" dirty="0"/>
                        <a:t>Selected TRAEs</a:t>
                      </a:r>
                    </a:p>
                    <a:p>
                      <a:pPr marL="457200" lvl="1" indent="0">
                        <a:lnSpc>
                          <a:spcPct val="110000"/>
                        </a:lnSpc>
                        <a:buFont typeface="Arial" panose="020B0604020202020204" pitchFamily="34" charset="0"/>
                        <a:buNone/>
                      </a:pPr>
                      <a:r>
                        <a:rPr lang="en-US" sz="1750" b="0" dirty="0"/>
                        <a:t>Skin</a:t>
                      </a:r>
                    </a:p>
                    <a:p>
                      <a:pPr marL="457200" lvl="1" indent="0">
                        <a:lnSpc>
                          <a:spcPct val="110000"/>
                        </a:lnSpc>
                        <a:buFont typeface="Arial" panose="020B0604020202020204" pitchFamily="34" charset="0"/>
                        <a:buNone/>
                      </a:pPr>
                      <a:r>
                        <a:rPr lang="en-US" sz="1750" b="0" dirty="0"/>
                        <a:t>Endocrine</a:t>
                      </a: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750" b="0" dirty="0"/>
                        <a:t>Hepatic</a:t>
                      </a:r>
                    </a:p>
                    <a:p>
                      <a:pPr marL="457200" lvl="1" indent="0">
                        <a:lnSpc>
                          <a:spcPct val="110000"/>
                        </a:lnSpc>
                        <a:buFont typeface="Arial" panose="020B0604020202020204" pitchFamily="34" charset="0"/>
                        <a:buNone/>
                      </a:pPr>
                      <a:r>
                        <a:rPr lang="en-US" sz="1750" b="0" dirty="0"/>
                        <a:t>Gastrointestinal</a:t>
                      </a:r>
                    </a:p>
                    <a:p>
                      <a:pPr marL="457200" lvl="1" indent="0">
                        <a:lnSpc>
                          <a:spcPct val="110000"/>
                        </a:lnSpc>
                        <a:buFont typeface="Arial" panose="020B0604020202020204" pitchFamily="34" charset="0"/>
                        <a:buNone/>
                      </a:pPr>
                      <a:r>
                        <a:rPr lang="en-US" sz="1750" b="0" dirty="0"/>
                        <a:t>Pulmonary</a:t>
                      </a:r>
                    </a:p>
                    <a:p>
                      <a:pPr marL="457200" lvl="1" indent="0">
                        <a:lnSpc>
                          <a:spcPct val="110000"/>
                        </a:lnSpc>
                        <a:buFont typeface="Arial" panose="020B0604020202020204" pitchFamily="34" charset="0"/>
                        <a:buNone/>
                      </a:pPr>
                      <a:r>
                        <a:rPr lang="en-US" sz="1750" b="0" dirty="0"/>
                        <a:t>Renal</a:t>
                      </a:r>
                    </a:p>
                    <a:p>
                      <a:pPr marL="457200" lvl="1" indent="0">
                        <a:lnSpc>
                          <a:spcPct val="110000"/>
                        </a:lnSpc>
                        <a:buFont typeface="Arial" panose="020B0604020202020204" pitchFamily="34" charset="0"/>
                        <a:buNone/>
                      </a:pPr>
                      <a:r>
                        <a:rPr lang="en-US" sz="1750" b="0" dirty="0"/>
                        <a:t>Hypersensitivity/infusion reaction</a:t>
                      </a:r>
                      <a:endParaRPr lang="en-GB" sz="1750" b="0" dirty="0"/>
                    </a:p>
                  </a:txBody>
                  <a:tcPr/>
                </a:tc>
                <a:tc>
                  <a:txBody>
                    <a:bodyPr/>
                    <a:lstStyle/>
                    <a:p>
                      <a:pPr algn="ctr">
                        <a:lnSpc>
                          <a:spcPct val="110000"/>
                        </a:lnSpc>
                      </a:pPr>
                      <a:endParaRPr lang="en-US" sz="1750" dirty="0"/>
                    </a:p>
                    <a:p>
                      <a:pPr algn="ctr">
                        <a:lnSpc>
                          <a:spcPct val="110000"/>
                        </a:lnSpc>
                      </a:pPr>
                      <a:r>
                        <a:rPr lang="en-GB" sz="1750" dirty="0"/>
                        <a:t>24</a:t>
                      </a:r>
                    </a:p>
                    <a:p>
                      <a:pPr algn="ctr">
                        <a:lnSpc>
                          <a:spcPct val="110000"/>
                        </a:lnSpc>
                      </a:pPr>
                      <a:r>
                        <a:rPr lang="en-GB" sz="1750" dirty="0"/>
                        <a:t>13</a:t>
                      </a:r>
                    </a:p>
                    <a:p>
                      <a:pPr algn="ctr">
                        <a:lnSpc>
                          <a:spcPct val="110000"/>
                        </a:lnSpc>
                      </a:pPr>
                      <a:r>
                        <a:rPr lang="en-GB" sz="1750" dirty="0"/>
                        <a:t>9</a:t>
                      </a:r>
                    </a:p>
                    <a:p>
                      <a:pPr algn="ctr">
                        <a:lnSpc>
                          <a:spcPct val="110000"/>
                        </a:lnSpc>
                      </a:pPr>
                      <a:r>
                        <a:rPr lang="en-GB" sz="1750" dirty="0"/>
                        <a:t>6</a:t>
                      </a:r>
                    </a:p>
                    <a:p>
                      <a:pPr algn="ctr">
                        <a:lnSpc>
                          <a:spcPct val="110000"/>
                        </a:lnSpc>
                      </a:pPr>
                      <a:r>
                        <a:rPr lang="en-GB" sz="1750" dirty="0"/>
                        <a:t>5</a:t>
                      </a:r>
                    </a:p>
                    <a:p>
                      <a:pPr algn="ctr">
                        <a:lnSpc>
                          <a:spcPct val="110000"/>
                        </a:lnSpc>
                      </a:pPr>
                      <a:r>
                        <a:rPr lang="en-GB" sz="1750" dirty="0"/>
                        <a:t>3</a:t>
                      </a:r>
                    </a:p>
                    <a:p>
                      <a:pPr algn="ctr">
                        <a:lnSpc>
                          <a:spcPct val="110000"/>
                        </a:lnSpc>
                      </a:pPr>
                      <a:r>
                        <a:rPr lang="en-GB" sz="1750" dirty="0"/>
                        <a:t>&lt;1</a:t>
                      </a:r>
                    </a:p>
                  </a:txBody>
                  <a:tcPr>
                    <a:lnR w="12700" cap="flat" cmpd="sng" algn="ctr">
                      <a:solidFill>
                        <a:schemeClr val="bg1"/>
                      </a:solidFill>
                      <a:prstDash val="solid"/>
                      <a:round/>
                      <a:headEnd type="none" w="med" len="med"/>
                      <a:tailEnd type="none" w="med" len="med"/>
                    </a:lnR>
                    <a:solidFill>
                      <a:schemeClr val="accent5">
                        <a:lumMod val="40000"/>
                        <a:lumOff val="60000"/>
                      </a:schemeClr>
                    </a:solidFill>
                  </a:tcPr>
                </a:tc>
                <a:tc>
                  <a:txBody>
                    <a:bodyPr/>
                    <a:lstStyle/>
                    <a:p>
                      <a:pPr algn="ctr">
                        <a:lnSpc>
                          <a:spcPct val="110000"/>
                        </a:lnSpc>
                      </a:pPr>
                      <a:endParaRPr lang="en-US" sz="1750" dirty="0"/>
                    </a:p>
                    <a:p>
                      <a:pPr algn="ctr">
                        <a:lnSpc>
                          <a:spcPct val="110000"/>
                        </a:lnSpc>
                      </a:pPr>
                      <a:r>
                        <a:rPr lang="en-GB" sz="1750" dirty="0"/>
                        <a:t>2</a:t>
                      </a:r>
                    </a:p>
                    <a:p>
                      <a:pPr algn="ctr">
                        <a:lnSpc>
                          <a:spcPct val="110000"/>
                        </a:lnSpc>
                      </a:pPr>
                      <a:r>
                        <a:rPr lang="en-GB" sz="1750" dirty="0"/>
                        <a:t>1</a:t>
                      </a:r>
                    </a:p>
                    <a:p>
                      <a:pPr algn="ctr">
                        <a:lnSpc>
                          <a:spcPct val="110000"/>
                        </a:lnSpc>
                      </a:pPr>
                      <a:r>
                        <a:rPr lang="en-GB" sz="1750" dirty="0"/>
                        <a:t>3</a:t>
                      </a:r>
                    </a:p>
                    <a:p>
                      <a:pPr algn="ctr">
                        <a:lnSpc>
                          <a:spcPct val="110000"/>
                        </a:lnSpc>
                      </a:pPr>
                      <a:r>
                        <a:rPr lang="en-GB" sz="1750" dirty="0"/>
                        <a:t>0</a:t>
                      </a:r>
                    </a:p>
                    <a:p>
                      <a:pPr algn="ctr">
                        <a:lnSpc>
                          <a:spcPct val="110000"/>
                        </a:lnSpc>
                      </a:pPr>
                      <a:r>
                        <a:rPr lang="en-GB" sz="1750" dirty="0"/>
                        <a:t>2</a:t>
                      </a:r>
                    </a:p>
                    <a:p>
                      <a:pPr algn="ctr">
                        <a:lnSpc>
                          <a:spcPct val="110000"/>
                        </a:lnSpc>
                      </a:pPr>
                      <a:r>
                        <a:rPr lang="en-GB" sz="1750" dirty="0"/>
                        <a:t>&lt;1</a:t>
                      </a:r>
                    </a:p>
                    <a:p>
                      <a:pPr algn="ctr">
                        <a:lnSpc>
                          <a:spcPct val="110000"/>
                        </a:lnSpc>
                      </a:pPr>
                      <a:r>
                        <a:rPr lang="en-GB" sz="1750" dirty="0"/>
                        <a:t>&lt;1</a:t>
                      </a:r>
                    </a:p>
                  </a:txBody>
                  <a:tcPr>
                    <a:lnL w="12700" cap="flat" cmpd="sng" algn="ctr">
                      <a:solidFill>
                        <a:schemeClr val="bg1"/>
                      </a:solidFill>
                      <a:prstDash val="solid"/>
                      <a:round/>
                      <a:headEnd type="none" w="med" len="med"/>
                      <a:tailEnd type="none" w="med" len="med"/>
                    </a:lnL>
                    <a:solidFill>
                      <a:schemeClr val="accent5">
                        <a:lumMod val="40000"/>
                        <a:lumOff val="60000"/>
                      </a:schemeClr>
                    </a:solidFill>
                  </a:tcPr>
                </a:tc>
                <a:tc>
                  <a:txBody>
                    <a:bodyPr/>
                    <a:lstStyle/>
                    <a:p>
                      <a:pPr algn="ctr">
                        <a:lnSpc>
                          <a:spcPct val="110000"/>
                        </a:lnSpc>
                      </a:pPr>
                      <a:endParaRPr lang="en-US" sz="1750" b="0" dirty="0"/>
                    </a:p>
                    <a:p>
                      <a:pPr algn="ctr">
                        <a:lnSpc>
                          <a:spcPct val="110000"/>
                        </a:lnSpc>
                      </a:pPr>
                      <a:r>
                        <a:rPr lang="en-GB" sz="1750" b="0" dirty="0"/>
                        <a:t>27</a:t>
                      </a:r>
                    </a:p>
                    <a:p>
                      <a:pPr algn="ctr">
                        <a:lnSpc>
                          <a:spcPct val="110000"/>
                        </a:lnSpc>
                      </a:pPr>
                      <a:r>
                        <a:rPr lang="en-GB" sz="1750" b="0" dirty="0"/>
                        <a:t>18</a:t>
                      </a:r>
                    </a:p>
                    <a:p>
                      <a:pPr algn="ctr">
                        <a:lnSpc>
                          <a:spcPct val="110000"/>
                        </a:lnSpc>
                      </a:pPr>
                      <a:r>
                        <a:rPr lang="en-GB" sz="1750" b="0" dirty="0"/>
                        <a:t>13</a:t>
                      </a:r>
                    </a:p>
                    <a:p>
                      <a:pPr algn="ctr">
                        <a:lnSpc>
                          <a:spcPct val="110000"/>
                        </a:lnSpc>
                      </a:pPr>
                      <a:r>
                        <a:rPr lang="en-GB" sz="1750" b="0" dirty="0"/>
                        <a:t>7</a:t>
                      </a:r>
                    </a:p>
                    <a:p>
                      <a:pPr algn="ctr">
                        <a:lnSpc>
                          <a:spcPct val="110000"/>
                        </a:lnSpc>
                      </a:pPr>
                      <a:r>
                        <a:rPr lang="en-GB" sz="1750" b="0" dirty="0"/>
                        <a:t>3</a:t>
                      </a:r>
                    </a:p>
                    <a:p>
                      <a:pPr algn="ctr">
                        <a:lnSpc>
                          <a:spcPct val="110000"/>
                        </a:lnSpc>
                      </a:pPr>
                      <a:r>
                        <a:rPr lang="en-GB" sz="1750" b="0" dirty="0"/>
                        <a:t>6</a:t>
                      </a:r>
                    </a:p>
                    <a:p>
                      <a:pPr algn="ctr">
                        <a:lnSpc>
                          <a:spcPct val="110000"/>
                        </a:lnSpc>
                      </a:pPr>
                      <a:r>
                        <a:rPr lang="en-GB" sz="1750" b="0" dirty="0"/>
                        <a:t>3</a:t>
                      </a:r>
                    </a:p>
                  </a:txBody>
                  <a:tcPr>
                    <a:lnR w="12700"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lnSpc>
                          <a:spcPct val="110000"/>
                        </a:lnSpc>
                      </a:pPr>
                      <a:endParaRPr lang="en-US" sz="1750" dirty="0"/>
                    </a:p>
                    <a:p>
                      <a:pPr algn="ctr">
                        <a:lnSpc>
                          <a:spcPct val="110000"/>
                        </a:lnSpc>
                      </a:pPr>
                      <a:r>
                        <a:rPr lang="en-GB" sz="1750" dirty="0"/>
                        <a:t>1</a:t>
                      </a:r>
                    </a:p>
                    <a:p>
                      <a:pPr algn="ctr">
                        <a:lnSpc>
                          <a:spcPct val="110000"/>
                        </a:lnSpc>
                      </a:pPr>
                      <a:r>
                        <a:rPr lang="en-GB" sz="1750" dirty="0"/>
                        <a:t>1</a:t>
                      </a:r>
                    </a:p>
                    <a:p>
                      <a:pPr algn="ctr">
                        <a:lnSpc>
                          <a:spcPct val="110000"/>
                        </a:lnSpc>
                      </a:pPr>
                      <a:r>
                        <a:rPr lang="en-GB" sz="1750" dirty="0"/>
                        <a:t>4</a:t>
                      </a:r>
                    </a:p>
                    <a:p>
                      <a:pPr algn="ctr">
                        <a:lnSpc>
                          <a:spcPct val="110000"/>
                        </a:lnSpc>
                      </a:pPr>
                      <a:r>
                        <a:rPr lang="en-GB" sz="1750" dirty="0"/>
                        <a:t>&lt;1</a:t>
                      </a:r>
                    </a:p>
                    <a:p>
                      <a:pPr algn="ctr">
                        <a:lnSpc>
                          <a:spcPct val="110000"/>
                        </a:lnSpc>
                      </a:pPr>
                      <a:r>
                        <a:rPr lang="en-GB" sz="1750" dirty="0"/>
                        <a:t>1</a:t>
                      </a:r>
                    </a:p>
                    <a:p>
                      <a:pPr algn="ctr">
                        <a:lnSpc>
                          <a:spcPct val="110000"/>
                        </a:lnSpc>
                      </a:pPr>
                      <a:r>
                        <a:rPr lang="en-GB" sz="1750" dirty="0"/>
                        <a:t>0</a:t>
                      </a:r>
                    </a:p>
                    <a:p>
                      <a:pPr algn="ctr">
                        <a:lnSpc>
                          <a:spcPct val="110000"/>
                        </a:lnSpc>
                      </a:pPr>
                      <a:r>
                        <a:rPr lang="en-GB" sz="1750" dirty="0"/>
                        <a:t>0</a:t>
                      </a:r>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6432595"/>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No new safety concerns with </a:t>
            </a:r>
            <a:r>
              <a:rPr lang="en-GB" dirty="0" err="1"/>
              <a:t>sc</a:t>
            </a:r>
            <a:r>
              <a:rPr lang="en-GB" dirty="0"/>
              <a:t> NIVO</a:t>
            </a:r>
          </a:p>
        </p:txBody>
      </p:sp>
      <p:sp>
        <p:nvSpPr>
          <p:cNvPr id="7" name="TextBox 6">
            <a:extLst>
              <a:ext uri="{FF2B5EF4-FFF2-40B4-BE49-F238E27FC236}">
                <a16:creationId xmlns:a16="http://schemas.microsoft.com/office/drawing/2014/main" id="{531FF735-EB4A-D431-5FD1-9BFFD5B9D052}"/>
              </a:ext>
            </a:extLst>
          </p:cNvPr>
          <p:cNvSpPr txBox="1"/>
          <p:nvPr/>
        </p:nvSpPr>
        <p:spPr>
          <a:xfrm>
            <a:off x="431800" y="6054096"/>
            <a:ext cx="3039999" cy="338554"/>
          </a:xfrm>
          <a:prstGeom prst="rect">
            <a:avLst/>
          </a:prstGeom>
          <a:noFill/>
        </p:spPr>
        <p:txBody>
          <a:bodyPr wrap="none" rtlCol="0">
            <a:spAutoFit/>
          </a:bodyPr>
          <a:lstStyle/>
          <a:p>
            <a:r>
              <a:rPr lang="en-US" sz="1600" dirty="0"/>
              <a:t>*≥40 mg prednisone or equivalent</a:t>
            </a:r>
            <a:endParaRPr lang="en-GB" sz="1600" dirty="0"/>
          </a:p>
        </p:txBody>
      </p:sp>
      <p:sp>
        <p:nvSpPr>
          <p:cNvPr id="12" name="Text Placeholder 4">
            <a:extLst>
              <a:ext uri="{FF2B5EF4-FFF2-40B4-BE49-F238E27FC236}">
                <a16:creationId xmlns:a16="http://schemas.microsoft.com/office/drawing/2014/main" id="{9F8E2378-9B17-D419-A6AB-3F1B3C499738}"/>
              </a:ext>
            </a:extLst>
          </p:cNvPr>
          <p:cNvSpPr>
            <a:spLocks noGrp="1"/>
          </p:cNvSpPr>
          <p:nvPr>
            <p:ph type="body" sz="quarter" idx="14"/>
          </p:nvPr>
        </p:nvSpPr>
        <p:spPr>
          <a:xfrm>
            <a:off x="6552811" y="6444138"/>
            <a:ext cx="5524111" cy="237196"/>
          </a:xfrm>
        </p:spPr>
        <p:txBody>
          <a:bodyPr/>
          <a:lstStyle/>
          <a:p>
            <a:r>
              <a:rPr lang="en-GB" dirty="0" err="1"/>
              <a:t>Albiges</a:t>
            </a:r>
            <a:r>
              <a:rPr lang="en-GB" dirty="0"/>
              <a:t> L. ESMO 2024, abs.1691P (data from poster presentation included)</a:t>
            </a:r>
          </a:p>
        </p:txBody>
      </p:sp>
    </p:spTree>
    <p:extLst>
      <p:ext uri="{BB962C8B-B14F-4D97-AF65-F5344CB8AC3E}">
        <p14:creationId xmlns:p14="http://schemas.microsoft.com/office/powerpoint/2010/main" val="172508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B5E1362-F6FA-48BD-A256-F96E947C6BA0}"/>
              </a:ext>
            </a:extLst>
          </p:cNvPr>
          <p:cNvGraphicFramePr>
            <a:graphicFrameLocks noGrp="1"/>
          </p:cNvGraphicFramePr>
          <p:nvPr>
            <p:ph sz="quarter" idx="10"/>
            <p:extLst>
              <p:ext uri="{D42A27DB-BD31-4B8C-83A1-F6EECF244321}">
                <p14:modId xmlns:p14="http://schemas.microsoft.com/office/powerpoint/2010/main" val="3705238174"/>
              </p:ext>
            </p:extLst>
          </p:nvPr>
        </p:nvGraphicFramePr>
        <p:xfrm>
          <a:off x="431800" y="891502"/>
          <a:ext cx="10921999" cy="5313680"/>
        </p:xfrm>
        <a:graphic>
          <a:graphicData uri="http://schemas.openxmlformats.org/drawingml/2006/table">
            <a:tbl>
              <a:tblPr>
                <a:tableStyleId>{793D81CF-94F2-401A-BA57-92F5A7B2D0C5}</a:tableStyleId>
              </a:tblPr>
              <a:tblGrid>
                <a:gridCol w="2857938">
                  <a:extLst>
                    <a:ext uri="{9D8B030D-6E8A-4147-A177-3AD203B41FA5}">
                      <a16:colId xmlns:a16="http://schemas.microsoft.com/office/drawing/2014/main" val="124724257"/>
                    </a:ext>
                  </a:extLst>
                </a:gridCol>
                <a:gridCol w="8064061">
                  <a:extLst>
                    <a:ext uri="{9D8B030D-6E8A-4147-A177-3AD203B41FA5}">
                      <a16:colId xmlns:a16="http://schemas.microsoft.com/office/drawing/2014/main" val="2209918559"/>
                    </a:ext>
                  </a:extLst>
                </a:gridCol>
              </a:tblGrid>
              <a:tr h="370840">
                <a:tc gridSpan="2">
                  <a:txBody>
                    <a:bodyPr/>
                    <a:lstStyle/>
                    <a:p>
                      <a:pPr lvl="0"/>
                      <a:r>
                        <a:rPr lang="en-GB" b="1" i="0" dirty="0">
                          <a:solidFill>
                            <a:schemeClr val="bg1"/>
                          </a:solidFill>
                        </a:rPr>
                        <a:t>Reporters (selection abstracts + review)</a:t>
                      </a:r>
                    </a:p>
                  </a:txBody>
                  <a:tcPr>
                    <a:solidFill>
                      <a:schemeClr val="tx1"/>
                    </a:solidFill>
                  </a:tcPr>
                </a:tc>
                <a:tc hMerge="1">
                  <a:txBody>
                    <a:bodyPr/>
                    <a:lstStyle/>
                    <a:p>
                      <a:endParaRPr lang="en-GB" dirty="0"/>
                    </a:p>
                  </a:txBody>
                  <a:tcPr>
                    <a:solidFill>
                      <a:schemeClr val="tx1"/>
                    </a:solidFill>
                  </a:tcPr>
                </a:tc>
                <a:extLst>
                  <a:ext uri="{0D108BD9-81ED-4DB2-BD59-A6C34878D82A}">
                    <a16:rowId xmlns:a16="http://schemas.microsoft.com/office/drawing/2014/main" val="3958645241"/>
                  </a:ext>
                </a:extLst>
              </a:tr>
              <a:tr h="370840">
                <a:tc>
                  <a:txBody>
                    <a:bodyPr/>
                    <a:lstStyle/>
                    <a:p>
                      <a:r>
                        <a:rPr lang="en-GB" b="1" i="0" dirty="0"/>
                        <a:t>Daan De Maeseneer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b="0" i="1" dirty="0"/>
                        <a:t>AZ Sint-Lucas, BE</a:t>
                      </a:r>
                      <a:endParaRPr lang="en-GB" b="0" i="1" dirty="0"/>
                    </a:p>
                  </a:txBody>
                  <a:tcP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Honoraria or consultation fees</a:t>
                      </a:r>
                      <a:r>
                        <a:rPr lang="en-GB" dirty="0"/>
                        <a:t>: </a:t>
                      </a:r>
                      <a:r>
                        <a:rPr lang="en-US" sz="1800" dirty="0">
                          <a:effectLst/>
                        </a:rPr>
                        <a:t>Ipsen, Janssen, Merck, MSD, Pfizer, Sanofi, TEVA</a:t>
                      </a:r>
                      <a:r>
                        <a:rPr lang="en-GB" dirty="0"/>
                        <a:t>; </a:t>
                      </a:r>
                      <a:r>
                        <a:rPr lang="en-GB" b="1" dirty="0"/>
                        <a:t>Receipt of grants/research supports</a:t>
                      </a:r>
                      <a:r>
                        <a:rPr lang="en-GB" dirty="0"/>
                        <a:t>: </a:t>
                      </a:r>
                      <a:r>
                        <a:rPr lang="en-US" sz="1800" dirty="0">
                          <a:effectLst/>
                        </a:rPr>
                        <a:t>Roche (unrestricted research grant)</a:t>
                      </a:r>
                      <a:endParaRPr lang="en-GB" dirty="0"/>
                    </a:p>
                  </a:txBody>
                  <a:tcPr/>
                </a:tc>
                <a:extLst>
                  <a:ext uri="{0D108BD9-81ED-4DB2-BD59-A6C34878D82A}">
                    <a16:rowId xmlns:a16="http://schemas.microsoft.com/office/drawing/2014/main" val="1142068075"/>
                  </a:ext>
                </a:extLst>
              </a:tr>
              <a:tr h="370840">
                <a:tc>
                  <a:txBody>
                    <a:bodyPr/>
                    <a:lstStyle/>
                    <a:p>
                      <a:r>
                        <a:rPr lang="en-GB" b="1" dirty="0"/>
                        <a:t>Javier Puente</a:t>
                      </a:r>
                    </a:p>
                    <a:p>
                      <a:pPr lvl="1"/>
                      <a:r>
                        <a:rPr lang="es-ES" b="0" i="1" dirty="0"/>
                        <a:t>Hospital Universitario </a:t>
                      </a:r>
                      <a:r>
                        <a:rPr lang="es-ES" b="0" i="1" dirty="0" err="1"/>
                        <a:t>Clinico</a:t>
                      </a:r>
                      <a:r>
                        <a:rPr lang="es-ES" b="0" i="1" dirty="0"/>
                        <a:t> San Carlos, SP</a:t>
                      </a:r>
                      <a:endParaRPr lang="en-GB" b="0" i="1" dirty="0"/>
                    </a:p>
                  </a:txBody>
                  <a:tcP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Honoraria for speaker engagements, advisory roles or continuous medical education</a:t>
                      </a:r>
                      <a:r>
                        <a:rPr lang="en-GB" dirty="0"/>
                        <a:t>: Astellas, AstraZeneca, Bayer, BMS, Eisai, Ipsen, Janssen, Merck, MSD, Pfizer, Pierre Fabre, Roche, Sanofi; </a:t>
                      </a:r>
                      <a:r>
                        <a:rPr lang="en-GB" b="1" dirty="0"/>
                        <a:t>Research funding</a:t>
                      </a:r>
                      <a:r>
                        <a:rPr lang="en-GB" dirty="0"/>
                        <a:t>: Astellas, Pfizer; </a:t>
                      </a:r>
                      <a:r>
                        <a:rPr lang="en-GB" b="1" dirty="0"/>
                        <a:t>Consultant</a:t>
                      </a:r>
                      <a:r>
                        <a:rPr lang="en-GB" dirty="0"/>
                        <a:t>: Astellas, Roche</a:t>
                      </a:r>
                    </a:p>
                  </a:txBody>
                  <a:tcPr/>
                </a:tc>
                <a:extLst>
                  <a:ext uri="{0D108BD9-81ED-4DB2-BD59-A6C34878D82A}">
                    <a16:rowId xmlns:a16="http://schemas.microsoft.com/office/drawing/2014/main" val="2561990182"/>
                  </a:ext>
                </a:extLst>
              </a:tr>
              <a:tr h="370840">
                <a:tc gridSpan="2">
                  <a:txBody>
                    <a:bodyPr/>
                    <a:lstStyle/>
                    <a:p>
                      <a:pPr lvl="0"/>
                      <a:r>
                        <a:rPr lang="en-GB" b="1" i="0" dirty="0">
                          <a:solidFill>
                            <a:schemeClr val="bg1"/>
                          </a:solidFill>
                        </a:rPr>
                        <a:t>Editorial board (review)</a:t>
                      </a:r>
                    </a:p>
                  </a:txBody>
                  <a:tcPr>
                    <a:solidFill>
                      <a:schemeClr val="tx1"/>
                    </a:solidFill>
                  </a:tcPr>
                </a:tc>
                <a:tc hMerge="1">
                  <a:txBody>
                    <a:bodyPr/>
                    <a:lstStyle/>
                    <a:p>
                      <a:endParaRPr lang="en-GB" b="1" dirty="0">
                        <a:solidFill>
                          <a:schemeClr val="bg1"/>
                        </a:solidFill>
                      </a:endParaRPr>
                    </a:p>
                  </a:txBody>
                  <a:tcPr>
                    <a:solidFill>
                      <a:schemeClr val="tx1"/>
                    </a:solidFill>
                  </a:tcPr>
                </a:tc>
                <a:extLst>
                  <a:ext uri="{0D108BD9-81ED-4DB2-BD59-A6C34878D82A}">
                    <a16:rowId xmlns:a16="http://schemas.microsoft.com/office/drawing/2014/main" val="1410019624"/>
                  </a:ext>
                </a:extLst>
              </a:tr>
              <a:tr h="370840">
                <a:tc>
                  <a:txBody>
                    <a:bodyPr/>
                    <a:lstStyle/>
                    <a:p>
                      <a:pPr lvl="0"/>
                      <a:r>
                        <a:rPr lang="it-IT" b="1" i="0" dirty="0"/>
                        <a:t>Philippe Barthélémy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b="0" i="1" dirty="0" err="1"/>
                        <a:t>Institut</a:t>
                      </a:r>
                      <a:r>
                        <a:rPr lang="en-GB" b="0" i="1" dirty="0"/>
                        <a:t> de </a:t>
                      </a:r>
                      <a:r>
                        <a:rPr lang="en-GB" b="0" i="1" dirty="0" err="1"/>
                        <a:t>Cancérologie</a:t>
                      </a:r>
                      <a:r>
                        <a:rPr lang="en-GB" b="0" i="1" dirty="0"/>
                        <a:t> Strasbourg, FR</a:t>
                      </a:r>
                    </a:p>
                  </a:txBody>
                  <a:tcP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mn-lt"/>
                          <a:ea typeface="+mn-ea"/>
                          <a:cs typeface="+mn-cs"/>
                        </a:rPr>
                        <a:t>Honorarium for speaker engagements, advisory roles or continuous medical education</a:t>
                      </a:r>
                      <a:r>
                        <a:rPr kumimoji="0" lang="en-GB" sz="1800" b="0" i="0" u="none" strike="noStrike" kern="1200" cap="none" spc="0" normalizeH="0" baseline="0" noProof="0" dirty="0">
                          <a:ln>
                            <a:noFill/>
                          </a:ln>
                          <a:solidFill>
                            <a:srgbClr val="415665"/>
                          </a:solidFill>
                          <a:effectLst/>
                          <a:uLnTx/>
                          <a:uFillTx/>
                          <a:latin typeface="+mn-lt"/>
                          <a:ea typeface="+mn-ea"/>
                          <a:cs typeface="+mn-cs"/>
                        </a:rPr>
                        <a:t>: Astellas, AstraZeneca, Bayer, BMS, Eisai, Ipsen, Janssen, Merck, MSD, Pfizer, Accord Health </a:t>
                      </a:r>
                      <a:r>
                        <a:rPr kumimoji="0" lang="en-GB" sz="1800" b="1" i="0" u="none" strike="noStrike" kern="1200" cap="none" spc="0" normalizeH="0" baseline="0" noProof="0" dirty="0">
                          <a:ln>
                            <a:noFill/>
                          </a:ln>
                          <a:solidFill>
                            <a:srgbClr val="415665"/>
                          </a:solidFill>
                          <a:effectLst/>
                          <a:uLnTx/>
                          <a:uFillTx/>
                          <a:latin typeface="+mn-lt"/>
                          <a:ea typeface="+mn-ea"/>
                          <a:cs typeface="+mn-cs"/>
                        </a:rPr>
                        <a:t>Research funding</a:t>
                      </a:r>
                      <a:r>
                        <a:rPr kumimoji="0" lang="en-GB" sz="1800" b="0" i="0" u="none" strike="noStrike" kern="1200" cap="none" spc="0" normalizeH="0" baseline="0" noProof="0" dirty="0">
                          <a:ln>
                            <a:noFill/>
                          </a:ln>
                          <a:solidFill>
                            <a:srgbClr val="415665"/>
                          </a:solidFill>
                          <a:effectLst/>
                          <a:uLnTx/>
                          <a:uFillTx/>
                          <a:latin typeface="+mn-lt"/>
                          <a:ea typeface="+mn-ea"/>
                          <a:cs typeface="+mn-cs"/>
                        </a:rPr>
                        <a:t>: Ipsen, BMS</a:t>
                      </a:r>
                    </a:p>
                  </a:txBody>
                  <a:tcPr/>
                </a:tc>
                <a:extLst>
                  <a:ext uri="{0D108BD9-81ED-4DB2-BD59-A6C34878D82A}">
                    <a16:rowId xmlns:a16="http://schemas.microsoft.com/office/drawing/2014/main" val="1430094161"/>
                  </a:ext>
                </a:extLst>
              </a:tr>
              <a:tr h="370840">
                <a:tc>
                  <a:txBody>
                    <a:bodyPr/>
                    <a:lstStyle/>
                    <a:p>
                      <a:r>
                        <a:rPr lang="it-IT" b="1" dirty="0"/>
                        <a:t>Alberto Lapini</a:t>
                      </a:r>
                    </a:p>
                    <a:p>
                      <a:pPr lvl="1"/>
                      <a:r>
                        <a:rPr lang="it-IT" b="0" i="1" dirty="0"/>
                        <a:t>Careggi Hospital, IT</a:t>
                      </a:r>
                    </a:p>
                  </a:txBody>
                  <a:tcPr>
                    <a:solidFill>
                      <a:schemeClr val="tx1">
                        <a:lumMod val="20000"/>
                        <a:lumOff val="80000"/>
                      </a:schemeClr>
                    </a:solidFill>
                  </a:tcPr>
                </a:tc>
                <a:tc>
                  <a:txBody>
                    <a:bodyPr/>
                    <a:lstStyle/>
                    <a:p>
                      <a:r>
                        <a:rPr lang="en-GB" b="1" dirty="0"/>
                        <a:t>Advisory board: </a:t>
                      </a:r>
                      <a:r>
                        <a:rPr lang="en-GB" dirty="0"/>
                        <a:t>Astellas, Bayer, Janssen</a:t>
                      </a:r>
                    </a:p>
                    <a:p>
                      <a:endParaRPr lang="en-US" dirty="0"/>
                    </a:p>
                  </a:txBody>
                  <a:tcPr/>
                </a:tc>
                <a:extLst>
                  <a:ext uri="{0D108BD9-81ED-4DB2-BD59-A6C34878D82A}">
                    <a16:rowId xmlns:a16="http://schemas.microsoft.com/office/drawing/2014/main" val="154817952"/>
                  </a:ext>
                </a:extLst>
              </a:tr>
              <a:tr h="370840">
                <a:tc>
                  <a:txBody>
                    <a:bodyPr/>
                    <a:lstStyle/>
                    <a:p>
                      <a:r>
                        <a:rPr lang="en-GB" b="1" i="0" dirty="0" err="1"/>
                        <a:t>Arnoud</a:t>
                      </a:r>
                      <a:r>
                        <a:rPr lang="en-GB" b="1" i="0" dirty="0"/>
                        <a:t> J. Templeton</a:t>
                      </a:r>
                    </a:p>
                    <a:p>
                      <a:pPr lvl="1"/>
                      <a:r>
                        <a:rPr lang="en-GB" b="0" i="1" dirty="0"/>
                        <a:t>St. </a:t>
                      </a:r>
                      <a:r>
                        <a:rPr lang="en-GB" b="0" i="1" dirty="0" err="1"/>
                        <a:t>Claraspital</a:t>
                      </a:r>
                      <a:r>
                        <a:rPr lang="en-GB" b="0" i="1" dirty="0"/>
                        <a:t>, CH</a:t>
                      </a:r>
                    </a:p>
                    <a:p>
                      <a:pPr lvl="0"/>
                      <a:endParaRPr lang="en-GB" b="0" i="1" dirty="0"/>
                    </a:p>
                  </a:txBody>
                  <a:tcPr>
                    <a:solidFill>
                      <a:schemeClr val="tx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Consulting fees: </a:t>
                      </a:r>
                      <a:r>
                        <a:rPr lang="en-GB" dirty="0"/>
                        <a:t>Roche (I) and Bayer (I). Honoraria: Astellas (P, I), Janssen (P, I), MSD (I), SAKK (P). </a:t>
                      </a:r>
                      <a:r>
                        <a:rPr lang="en-GB" b="1" dirty="0"/>
                        <a:t>Advisory boards: </a:t>
                      </a:r>
                      <a:r>
                        <a:rPr lang="en-GB" dirty="0"/>
                        <a:t>MSD (P, I), Sanofi (I), Roche (I), Janssen (I), Bayer (I), Pfizer (I), Ipsen (I), Sandoz (I), BMS (I). </a:t>
                      </a:r>
                      <a:r>
                        <a:rPr lang="en-GB" b="1" dirty="0"/>
                        <a:t>Conference/travel support: </a:t>
                      </a:r>
                      <a:r>
                        <a:rPr lang="en-GB" dirty="0"/>
                        <a:t>Roche (P) and Orion Pharma (P) (I=institutional, P=personal)</a:t>
                      </a:r>
                    </a:p>
                  </a:txBody>
                  <a:tcPr/>
                </a:tc>
                <a:extLst>
                  <a:ext uri="{0D108BD9-81ED-4DB2-BD59-A6C34878D82A}">
                    <a16:rowId xmlns:a16="http://schemas.microsoft.com/office/drawing/2014/main" val="1730121471"/>
                  </a:ext>
                </a:extLst>
              </a:tr>
            </a:tbl>
          </a:graphicData>
        </a:graphic>
      </p:graphicFrame>
      <p:sp>
        <p:nvSpPr>
          <p:cNvPr id="3" name="Title 2">
            <a:extLst>
              <a:ext uri="{FF2B5EF4-FFF2-40B4-BE49-F238E27FC236}">
                <a16:creationId xmlns:a16="http://schemas.microsoft.com/office/drawing/2014/main" id="{E6A0A479-6D2B-4E3B-8BEF-35209A32B14B}"/>
              </a:ext>
            </a:extLst>
          </p:cNvPr>
          <p:cNvSpPr>
            <a:spLocks noGrp="1"/>
          </p:cNvSpPr>
          <p:nvPr>
            <p:ph type="title"/>
          </p:nvPr>
        </p:nvSpPr>
        <p:spPr/>
        <p:txBody>
          <a:bodyPr/>
          <a:lstStyle/>
          <a:p>
            <a:r>
              <a:rPr lang="en-GB" dirty="0"/>
              <a:t>Conflicts of interest</a:t>
            </a:r>
          </a:p>
        </p:txBody>
      </p:sp>
      <p:sp>
        <p:nvSpPr>
          <p:cNvPr id="4" name="Text Placeholder 3">
            <a:extLst>
              <a:ext uri="{FF2B5EF4-FFF2-40B4-BE49-F238E27FC236}">
                <a16:creationId xmlns:a16="http://schemas.microsoft.com/office/drawing/2014/main" id="{83A955A1-59E6-4FED-91C4-FB9250F7CEEC}"/>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833742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Are outcomes of </a:t>
            </a:r>
            <a:r>
              <a:rPr lang="en-GB" dirty="0" err="1"/>
              <a:t>sc</a:t>
            </a:r>
            <a:r>
              <a:rPr lang="en-GB" dirty="0"/>
              <a:t> and iv NIVO </a:t>
            </a:r>
            <a:r>
              <a:rPr lang="en-GB" dirty="0" err="1"/>
              <a:t>tx</a:t>
            </a:r>
            <a:r>
              <a:rPr lang="en-GB" dirty="0"/>
              <a:t> similar in pts with advanced or metastatic </a:t>
            </a:r>
            <a:r>
              <a:rPr lang="en-GB" dirty="0" err="1"/>
              <a:t>ccRCC</a:t>
            </a:r>
            <a:r>
              <a:rPr lang="en-GB" dirty="0"/>
              <a:t> after extended FU (min 15 </a:t>
            </a:r>
            <a:r>
              <a:rPr lang="en-GB" dirty="0" err="1"/>
              <a:t>mo</a:t>
            </a:r>
            <a:r>
              <a:rPr lang="en-GB" dirty="0"/>
              <a:t>)? </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Updated efficacy, safety and immunogenicity data were similar between </a:t>
            </a:r>
            <a:r>
              <a:rPr lang="en-GB" dirty="0" err="1"/>
              <a:t>sc</a:t>
            </a:r>
            <a:r>
              <a:rPr lang="en-GB" dirty="0"/>
              <a:t> and iv NIVO arm. These data continue to support NIVO </a:t>
            </a:r>
            <a:r>
              <a:rPr lang="en-GB" dirty="0" err="1"/>
              <a:t>sc</a:t>
            </a:r>
            <a:r>
              <a:rPr lang="en-GB" dirty="0"/>
              <a:t> as an option which may improve healthcare efficiency and pt </a:t>
            </a:r>
            <a:r>
              <a:rPr lang="en-GB" dirty="0" err="1"/>
              <a:t>tx</a:t>
            </a:r>
            <a:r>
              <a:rPr lang="en-GB" dirty="0"/>
              <a:t> experience.</a:t>
            </a:r>
          </a:p>
        </p:txBody>
      </p:sp>
    </p:spTree>
    <p:extLst>
      <p:ext uri="{BB962C8B-B14F-4D97-AF65-F5344CB8AC3E}">
        <p14:creationId xmlns:p14="http://schemas.microsoft.com/office/powerpoint/2010/main" val="1003703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lstStyle/>
          <a:p>
            <a:r>
              <a:rPr lang="en-GB" dirty="0" err="1"/>
              <a:t>CaboPoint</a:t>
            </a:r>
            <a:r>
              <a:rPr lang="en-GB" dirty="0"/>
              <a:t>: final results from a phase II study of </a:t>
            </a:r>
            <a:r>
              <a:rPr lang="en-GB" dirty="0" err="1"/>
              <a:t>cabozantinib</a:t>
            </a:r>
            <a:r>
              <a:rPr lang="en-GB" dirty="0"/>
              <a:t> after checkpoint inhibitor combinations in patients with advanced renal cell carcinoma</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err="1"/>
              <a:t>Albiges</a:t>
            </a:r>
            <a:r>
              <a:rPr lang="en-GB" dirty="0"/>
              <a:t> L. </a:t>
            </a:r>
            <a:r>
              <a:rPr lang="en-US" dirty="0"/>
              <a:t>Ann Oncol 2024;35(Suppl 2):1-72</a:t>
            </a:r>
            <a:r>
              <a:rPr lang="en-GB" dirty="0"/>
              <a:t>(abs.1693P)</a:t>
            </a:r>
          </a:p>
        </p:txBody>
      </p:sp>
    </p:spTree>
    <p:extLst>
      <p:ext uri="{BB962C8B-B14F-4D97-AF65-F5344CB8AC3E}">
        <p14:creationId xmlns:p14="http://schemas.microsoft.com/office/powerpoint/2010/main" val="1337067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a:bodyPr>
          <a:lstStyle/>
          <a:p>
            <a:r>
              <a:rPr lang="en-GB" dirty="0"/>
              <a:t>Is 2</a:t>
            </a:r>
            <a:r>
              <a:rPr lang="en-GB" baseline="30000" dirty="0"/>
              <a:t>nd</a:t>
            </a:r>
            <a:r>
              <a:rPr lang="en-GB" dirty="0"/>
              <a:t>-line CABO effective in pts who progressed on ICI combination </a:t>
            </a:r>
            <a:r>
              <a:rPr lang="en-GB" dirty="0" err="1"/>
              <a:t>tx</a:t>
            </a:r>
            <a:r>
              <a:rPr lang="en-GB" dirty="0"/>
              <a:t>?</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50" y="4589463"/>
            <a:ext cx="10103372" cy="1500187"/>
          </a:xfrm>
        </p:spPr>
        <p:txBody>
          <a:bodyPr>
            <a:normAutofit/>
          </a:bodyPr>
          <a:lstStyle/>
          <a:p>
            <a:r>
              <a:rPr lang="en-GB" dirty="0"/>
              <a:t>ICI-based combination </a:t>
            </a:r>
            <a:r>
              <a:rPr lang="en-GB" dirty="0" err="1"/>
              <a:t>tx</a:t>
            </a:r>
            <a:r>
              <a:rPr lang="en-GB" dirty="0"/>
              <a:t> is the 1</a:t>
            </a:r>
            <a:r>
              <a:rPr lang="en-GB" baseline="30000" dirty="0"/>
              <a:t>st</a:t>
            </a:r>
            <a:r>
              <a:rPr lang="en-GB" dirty="0"/>
              <a:t>-line SOC for advanced RCC</a:t>
            </a:r>
          </a:p>
          <a:p>
            <a:r>
              <a:rPr lang="en-GB" dirty="0"/>
              <a:t>CABO showed preliminary efficacy as 2</a:t>
            </a:r>
            <a:r>
              <a:rPr lang="en-GB" baseline="30000" dirty="0"/>
              <a:t>nd</a:t>
            </a:r>
            <a:r>
              <a:rPr lang="en-GB" dirty="0"/>
              <a:t>-line </a:t>
            </a:r>
            <a:r>
              <a:rPr lang="en-GB" dirty="0" err="1"/>
              <a:t>tx</a:t>
            </a:r>
            <a:r>
              <a:rPr lang="en-GB" dirty="0"/>
              <a:t> after progression on ICI-based combinations (interim analysis of </a:t>
            </a:r>
            <a:r>
              <a:rPr lang="en-GB" dirty="0" err="1"/>
              <a:t>CaboPoint</a:t>
            </a:r>
            <a:r>
              <a:rPr lang="en-GB" dirty="0"/>
              <a:t> trial, min FU of 3 </a:t>
            </a:r>
            <a:r>
              <a:rPr lang="en-GB" dirty="0" err="1"/>
              <a:t>mo</a:t>
            </a:r>
            <a:r>
              <a:rPr lang="en-GB" dirty="0"/>
              <a:t>)</a:t>
            </a:r>
          </a:p>
          <a:p>
            <a:endParaRPr lang="en-GB" dirty="0"/>
          </a:p>
        </p:txBody>
      </p:sp>
    </p:spTree>
    <p:extLst>
      <p:ext uri="{BB962C8B-B14F-4D97-AF65-F5344CB8AC3E}">
        <p14:creationId xmlns:p14="http://schemas.microsoft.com/office/powerpoint/2010/main" val="318351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p:txBody>
          <a:bodyPr/>
          <a:lstStyle/>
          <a:p>
            <a:r>
              <a:rPr lang="en-GB" b="1" dirty="0"/>
              <a:t>Additional secondary endpoints: </a:t>
            </a:r>
            <a:r>
              <a:rPr lang="en-GB" dirty="0"/>
              <a:t>DCR, TTR and DOR</a:t>
            </a:r>
          </a:p>
          <a:p>
            <a:r>
              <a:rPr lang="en-GB" b="1" dirty="0"/>
              <a:t>Current analysis</a:t>
            </a:r>
            <a:r>
              <a:rPr lang="en-GB" dirty="0"/>
              <a:t>: final analysis after median FU of 19 </a:t>
            </a:r>
            <a:r>
              <a:rPr lang="en-GB" dirty="0" err="1"/>
              <a:t>mo</a:t>
            </a:r>
            <a:endParaRPr lang="en-GB"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a:xfrm>
            <a:off x="431799" y="176666"/>
            <a:ext cx="11154775" cy="511821"/>
          </a:xfrm>
        </p:spPr>
        <p:txBody>
          <a:bodyPr/>
          <a:lstStyle/>
          <a:p>
            <a:r>
              <a:rPr lang="en-GB" dirty="0" err="1"/>
              <a:t>CaboPoint</a:t>
            </a:r>
            <a:r>
              <a:rPr lang="en-GB" dirty="0"/>
              <a:t>: multi-centre, open-label prospective phase II trial </a:t>
            </a:r>
            <a:r>
              <a:rPr lang="en-GB" sz="1800" dirty="0"/>
              <a:t>(Jan 2020-Nov 2023)</a:t>
            </a:r>
          </a:p>
        </p:txBody>
      </p:sp>
      <p:sp>
        <p:nvSpPr>
          <p:cNvPr id="5" name="Text Placeholder 4">
            <a:extLst>
              <a:ext uri="{FF2B5EF4-FFF2-40B4-BE49-F238E27FC236}">
                <a16:creationId xmlns:a16="http://schemas.microsoft.com/office/drawing/2014/main" id="{1E23552B-0DF0-4385-AA91-0EB99B4359D1}"/>
              </a:ext>
            </a:extLst>
          </p:cNvPr>
          <p:cNvSpPr>
            <a:spLocks noGrp="1"/>
          </p:cNvSpPr>
          <p:nvPr>
            <p:ph type="body" sz="quarter" idx="14"/>
          </p:nvPr>
        </p:nvSpPr>
        <p:spPr/>
        <p:txBody>
          <a:bodyPr anchor="b"/>
          <a:lstStyle/>
          <a:p>
            <a:endParaRPr lang="en-US" dirty="0"/>
          </a:p>
          <a:p>
            <a:endParaRPr lang="en-US" dirty="0"/>
          </a:p>
          <a:p>
            <a:r>
              <a:rPr lang="en-US" dirty="0" err="1"/>
              <a:t>Albiges</a:t>
            </a:r>
            <a:r>
              <a:rPr lang="en-US" dirty="0"/>
              <a:t> L. ESMO 2024, abs.1693P (data from poster presentation included)</a:t>
            </a:r>
          </a:p>
        </p:txBody>
      </p:sp>
      <p:sp>
        <p:nvSpPr>
          <p:cNvPr id="21" name="Rectangle 20">
            <a:extLst>
              <a:ext uri="{FF2B5EF4-FFF2-40B4-BE49-F238E27FC236}">
                <a16:creationId xmlns:a16="http://schemas.microsoft.com/office/drawing/2014/main" id="{94029968-BA48-4C66-8BCA-81041E592505}"/>
              </a:ext>
            </a:extLst>
          </p:cNvPr>
          <p:cNvSpPr/>
          <p:nvPr/>
        </p:nvSpPr>
        <p:spPr>
          <a:xfrm>
            <a:off x="8185766" y="1428826"/>
            <a:ext cx="2876668" cy="3486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Primary endpoint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(RECIST v1.1) in cohort A, by ICR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Key secondary endpoints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in cohort B, by ICR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 in cohort A and B, by local investigator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 and tolerability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9" y="1084198"/>
            <a:ext cx="444687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186842" y="1084198"/>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Histologically confirmed unresectable advanced or metastatic RCC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Clear-cell component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Radiographic progression on ICI-ICI or ICI-TKI </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No prior CABO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No untreated brain or leptomeningeal </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mets</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6591080-F679-0572-AAF6-7EA78A4A3EEB}"/>
              </a:ext>
            </a:extLst>
          </p:cNvPr>
          <p:cNvSpPr/>
          <p:nvPr/>
        </p:nvSpPr>
        <p:spPr>
          <a:xfrm>
            <a:off x="4380814" y="3899861"/>
            <a:ext cx="3033871" cy="644769"/>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CABO </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(60 mg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9" name="Rectangle 8">
            <a:extLst>
              <a:ext uri="{FF2B5EF4-FFF2-40B4-BE49-F238E27FC236}">
                <a16:creationId xmlns:a16="http://schemas.microsoft.com/office/drawing/2014/main" id="{4E00317B-A788-9663-0EB1-49987306E776}"/>
              </a:ext>
            </a:extLst>
          </p:cNvPr>
          <p:cNvSpPr/>
          <p:nvPr/>
        </p:nvSpPr>
        <p:spPr>
          <a:xfrm>
            <a:off x="3931803" y="1572718"/>
            <a:ext cx="1770354" cy="1599145"/>
          </a:xfrm>
          <a:prstGeom prst="rect">
            <a:avLst/>
          </a:prstGeom>
          <a:solidFill>
            <a:schemeClr val="accent5">
              <a:lumMod val="75000"/>
            </a:schemeClr>
          </a:solidFill>
          <a:ln w="28575">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Cohort 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N=85</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Pts progressed on ICI+ICI</a:t>
            </a:r>
          </a:p>
        </p:txBody>
      </p:sp>
      <p:cxnSp>
        <p:nvCxnSpPr>
          <p:cNvPr id="10" name="Connector: Elbow 9">
            <a:extLst>
              <a:ext uri="{FF2B5EF4-FFF2-40B4-BE49-F238E27FC236}">
                <a16:creationId xmlns:a16="http://schemas.microsoft.com/office/drawing/2014/main" id="{7E10B41B-6235-72FC-312F-80AC62CC1ACA}"/>
              </a:ext>
            </a:extLst>
          </p:cNvPr>
          <p:cNvCxnSpPr>
            <a:cxnSpLocks/>
            <a:stCxn id="9" idx="2"/>
            <a:endCxn id="6" idx="0"/>
          </p:cNvCxnSpPr>
          <p:nvPr/>
        </p:nvCxnSpPr>
        <p:spPr>
          <a:xfrm rot="16200000" flipH="1">
            <a:off x="4993366" y="2995477"/>
            <a:ext cx="727998" cy="108077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5D1C2A3-B115-F6C2-1577-9AA1EB550C35}"/>
              </a:ext>
            </a:extLst>
          </p:cNvPr>
          <p:cNvCxnSpPr>
            <a:cxnSpLocks/>
            <a:stCxn id="38" idx="2"/>
            <a:endCxn id="6" idx="0"/>
          </p:cNvCxnSpPr>
          <p:nvPr/>
        </p:nvCxnSpPr>
        <p:spPr>
          <a:xfrm rot="5400000">
            <a:off x="6107895" y="2963361"/>
            <a:ext cx="726355" cy="11466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96D06EB-F4A9-97C4-2D5D-BDFDE2387C2C}"/>
              </a:ext>
            </a:extLst>
          </p:cNvPr>
          <p:cNvSpPr/>
          <p:nvPr/>
        </p:nvSpPr>
        <p:spPr>
          <a:xfrm>
            <a:off x="6098615" y="1568963"/>
            <a:ext cx="1891558" cy="1604543"/>
          </a:xfrm>
          <a:prstGeom prst="rect">
            <a:avLst/>
          </a:prstGeom>
          <a:solidFill>
            <a:schemeClr val="accent3">
              <a:lumMod val="75000"/>
            </a:schemeClr>
          </a:solidFill>
          <a:ln w="28575">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Cohort B</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N=42</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Pts progressed on ICI+VEGFR-TKI</a:t>
            </a:r>
          </a:p>
        </p:txBody>
      </p:sp>
      <p:sp>
        <p:nvSpPr>
          <p:cNvPr id="7" name="TextBox 6">
            <a:extLst>
              <a:ext uri="{FF2B5EF4-FFF2-40B4-BE49-F238E27FC236}">
                <a16:creationId xmlns:a16="http://schemas.microsoft.com/office/drawing/2014/main" id="{5D9D4E91-41AE-D535-0420-9C36C9C9D979}"/>
              </a:ext>
            </a:extLst>
          </p:cNvPr>
          <p:cNvSpPr txBox="1"/>
          <p:nvPr/>
        </p:nvSpPr>
        <p:spPr>
          <a:xfrm>
            <a:off x="9551807" y="4725037"/>
            <a:ext cx="2525115" cy="307777"/>
          </a:xfrm>
          <a:prstGeom prst="rect">
            <a:avLst/>
          </a:prstGeom>
          <a:noFill/>
        </p:spPr>
        <p:txBody>
          <a:bodyPr wrap="none" rtlCol="0">
            <a:spAutoFit/>
          </a:bodyPr>
          <a:lstStyle/>
          <a:p>
            <a:r>
              <a:rPr lang="en-US" sz="1400" dirty="0"/>
              <a:t>ICR: independent central review</a:t>
            </a:r>
            <a:endParaRPr lang="en-GB" sz="1400" dirty="0"/>
          </a:p>
        </p:txBody>
      </p:sp>
    </p:spTree>
    <p:extLst>
      <p:ext uri="{BB962C8B-B14F-4D97-AF65-F5344CB8AC3E}">
        <p14:creationId xmlns:p14="http://schemas.microsoft.com/office/powerpoint/2010/main" val="34242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A408B-9107-147B-DC7F-3509F2A49EAF}"/>
              </a:ext>
            </a:extLst>
          </p:cNvPr>
          <p:cNvSpPr>
            <a:spLocks noGrp="1"/>
          </p:cNvSpPr>
          <p:nvPr>
            <p:ph sz="quarter" idx="10"/>
          </p:nvPr>
        </p:nvSpPr>
        <p:spPr>
          <a:xfrm>
            <a:off x="431800" y="1064029"/>
            <a:ext cx="10922000" cy="5214859"/>
          </a:xfrm>
        </p:spPr>
        <p:txBody>
          <a:bodyPr anchor="b">
            <a:normAutofit/>
          </a:bodyPr>
          <a:lstStyle/>
          <a:p>
            <a:r>
              <a:rPr lang="en-GB" sz="1600" dirty="0"/>
              <a:t>*1 pt deviated from protocol and received NIVO </a:t>
            </a:r>
            <a:r>
              <a:rPr lang="en-GB" sz="1600" dirty="0" err="1"/>
              <a:t>monotx</a:t>
            </a:r>
            <a:endParaRPr lang="en-US" sz="1600" dirty="0"/>
          </a:p>
        </p:txBody>
      </p:sp>
      <p:sp>
        <p:nvSpPr>
          <p:cNvPr id="3" name="Title 2">
            <a:extLst>
              <a:ext uri="{FF2B5EF4-FFF2-40B4-BE49-F238E27FC236}">
                <a16:creationId xmlns:a16="http://schemas.microsoft.com/office/drawing/2014/main" id="{FDF5433C-E02B-7626-6D02-BC2A9D63850A}"/>
              </a:ext>
            </a:extLst>
          </p:cNvPr>
          <p:cNvSpPr>
            <a:spLocks noGrp="1"/>
          </p:cNvSpPr>
          <p:nvPr>
            <p:ph type="title"/>
          </p:nvPr>
        </p:nvSpPr>
        <p:spPr/>
        <p:txBody>
          <a:bodyPr/>
          <a:lstStyle/>
          <a:p>
            <a:r>
              <a:rPr lang="en-GB" dirty="0"/>
              <a:t>Selected baseline characteristics</a:t>
            </a:r>
            <a:endParaRPr lang="en-US" dirty="0"/>
          </a:p>
        </p:txBody>
      </p:sp>
      <p:graphicFrame>
        <p:nvGraphicFramePr>
          <p:cNvPr id="5" name="Table 7">
            <a:extLst>
              <a:ext uri="{FF2B5EF4-FFF2-40B4-BE49-F238E27FC236}">
                <a16:creationId xmlns:a16="http://schemas.microsoft.com/office/drawing/2014/main" id="{78F12546-82EA-05CC-B3A5-8E826B34899E}"/>
              </a:ext>
            </a:extLst>
          </p:cNvPr>
          <p:cNvGraphicFramePr>
            <a:graphicFrameLocks/>
          </p:cNvGraphicFramePr>
          <p:nvPr>
            <p:extLst>
              <p:ext uri="{D42A27DB-BD31-4B8C-83A1-F6EECF244321}">
                <p14:modId xmlns:p14="http://schemas.microsoft.com/office/powerpoint/2010/main" val="1697696859"/>
              </p:ext>
            </p:extLst>
          </p:nvPr>
        </p:nvGraphicFramePr>
        <p:xfrm>
          <a:off x="431800" y="1064028"/>
          <a:ext cx="10922001" cy="4938522"/>
        </p:xfrm>
        <a:graphic>
          <a:graphicData uri="http://schemas.openxmlformats.org/drawingml/2006/table">
            <a:tbl>
              <a:tblPr firstRow="1">
                <a:tableStyleId>{793D81CF-94F2-401A-BA57-92F5A7B2D0C5}</a:tableStyleId>
              </a:tblPr>
              <a:tblGrid>
                <a:gridCol w="4686729">
                  <a:extLst>
                    <a:ext uri="{9D8B030D-6E8A-4147-A177-3AD203B41FA5}">
                      <a16:colId xmlns:a16="http://schemas.microsoft.com/office/drawing/2014/main" val="2328192380"/>
                    </a:ext>
                  </a:extLst>
                </a:gridCol>
                <a:gridCol w="2078424">
                  <a:extLst>
                    <a:ext uri="{9D8B030D-6E8A-4147-A177-3AD203B41FA5}">
                      <a16:colId xmlns:a16="http://schemas.microsoft.com/office/drawing/2014/main" val="2670293546"/>
                    </a:ext>
                  </a:extLst>
                </a:gridCol>
                <a:gridCol w="2078424">
                  <a:extLst>
                    <a:ext uri="{9D8B030D-6E8A-4147-A177-3AD203B41FA5}">
                      <a16:colId xmlns:a16="http://schemas.microsoft.com/office/drawing/2014/main" val="58489878"/>
                    </a:ext>
                  </a:extLst>
                </a:gridCol>
                <a:gridCol w="2078424">
                  <a:extLst>
                    <a:ext uri="{9D8B030D-6E8A-4147-A177-3AD203B41FA5}">
                      <a16:colId xmlns:a16="http://schemas.microsoft.com/office/drawing/2014/main" val="2646681318"/>
                    </a:ext>
                  </a:extLst>
                </a:gridCol>
              </a:tblGrid>
              <a:tr h="495433">
                <a:tc>
                  <a:txBody>
                    <a:bodyPr/>
                    <a:lstStyle/>
                    <a:p>
                      <a:pPr>
                        <a:lnSpc>
                          <a:spcPct val="100000"/>
                        </a:lnSpc>
                      </a:pPr>
                      <a:br>
                        <a:rPr lang="en-GB" dirty="0">
                          <a:solidFill>
                            <a:schemeClr val="bg1"/>
                          </a:solidFill>
                        </a:rPr>
                      </a:br>
                      <a:endParaRPr lang="en-GB" dirty="0">
                        <a:solidFill>
                          <a:schemeClr val="bg1"/>
                        </a:solidFill>
                      </a:endParaRPr>
                    </a:p>
                  </a:txBody>
                  <a:tcPr>
                    <a:solidFill>
                      <a:schemeClr val="tx1"/>
                    </a:solidFill>
                  </a:tcPr>
                </a:tc>
                <a:tc>
                  <a:txBody>
                    <a:bodyPr/>
                    <a:lstStyle/>
                    <a:p>
                      <a:pPr algn="ctr">
                        <a:lnSpc>
                          <a:spcPct val="100000"/>
                        </a:lnSpc>
                      </a:pPr>
                      <a:r>
                        <a:rPr lang="en-GB" dirty="0">
                          <a:solidFill>
                            <a:schemeClr val="bg1"/>
                          </a:solidFill>
                        </a:rPr>
                        <a:t>Cohort A</a:t>
                      </a:r>
                      <a:br>
                        <a:rPr lang="en-GB" dirty="0">
                          <a:solidFill>
                            <a:schemeClr val="bg1"/>
                          </a:solidFill>
                        </a:rPr>
                      </a:br>
                      <a:r>
                        <a:rPr lang="en-GB" dirty="0">
                          <a:solidFill>
                            <a:schemeClr val="bg1"/>
                          </a:solidFill>
                        </a:rPr>
                        <a:t>(N=85)</a:t>
                      </a:r>
                    </a:p>
                  </a:txBody>
                  <a:tcPr>
                    <a:solidFill>
                      <a:schemeClr val="accent5">
                        <a:lumMod val="75000"/>
                      </a:schemeClr>
                    </a:solidFill>
                  </a:tcPr>
                </a:tc>
                <a:tc>
                  <a:txBody>
                    <a:bodyPr/>
                    <a:lstStyle/>
                    <a:p>
                      <a:pPr algn="ctr">
                        <a:lnSpc>
                          <a:spcPct val="100000"/>
                        </a:lnSpc>
                      </a:pPr>
                      <a:r>
                        <a:rPr lang="en-GB" dirty="0">
                          <a:solidFill>
                            <a:schemeClr val="bg1"/>
                          </a:solidFill>
                        </a:rPr>
                        <a:t>Cohort B</a:t>
                      </a:r>
                      <a:br>
                        <a:rPr lang="en-GB" dirty="0">
                          <a:solidFill>
                            <a:schemeClr val="bg1"/>
                          </a:solidFill>
                        </a:rPr>
                      </a:br>
                      <a:r>
                        <a:rPr lang="en-GB" dirty="0">
                          <a:solidFill>
                            <a:schemeClr val="bg1"/>
                          </a:solidFill>
                        </a:rPr>
                        <a:t>(N=42)</a:t>
                      </a:r>
                    </a:p>
                  </a:txBody>
                  <a:tcPr>
                    <a:solidFill>
                      <a:schemeClr val="accent3">
                        <a:lumMod val="75000"/>
                      </a:schemeClr>
                    </a:solidFill>
                  </a:tcPr>
                </a:tc>
                <a:tc>
                  <a:txBody>
                    <a:bodyPr/>
                    <a:lstStyle/>
                    <a:p>
                      <a:pPr algn="ctr">
                        <a:lnSpc>
                          <a:spcPct val="100000"/>
                        </a:lnSpc>
                      </a:pPr>
                      <a:r>
                        <a:rPr lang="en-GB" dirty="0">
                          <a:solidFill>
                            <a:schemeClr val="bg1"/>
                          </a:solidFill>
                        </a:rPr>
                        <a:t>Overall</a:t>
                      </a:r>
                      <a:br>
                        <a:rPr lang="en-GB" dirty="0">
                          <a:solidFill>
                            <a:schemeClr val="bg1"/>
                          </a:solidFill>
                        </a:rPr>
                      </a:br>
                      <a:r>
                        <a:rPr lang="en-GB" dirty="0">
                          <a:solidFill>
                            <a:schemeClr val="bg1"/>
                          </a:solidFill>
                        </a:rPr>
                        <a:t>(N=127)</a:t>
                      </a:r>
                    </a:p>
                  </a:txBody>
                  <a:tcPr>
                    <a:solidFill>
                      <a:schemeClr val="tx1"/>
                    </a:solidFill>
                  </a:tcPr>
                </a:tc>
                <a:extLst>
                  <a:ext uri="{0D108BD9-81ED-4DB2-BD59-A6C34878D82A}">
                    <a16:rowId xmlns:a16="http://schemas.microsoft.com/office/drawing/2014/main" val="3399026439"/>
                  </a:ext>
                </a:extLst>
              </a:tr>
              <a:tr h="356338">
                <a:tc>
                  <a:txBody>
                    <a:bodyPr/>
                    <a:lstStyle/>
                    <a:p>
                      <a:pPr>
                        <a:lnSpc>
                          <a:spcPct val="130000"/>
                        </a:lnSpc>
                      </a:pPr>
                      <a:r>
                        <a:rPr lang="en-GB" dirty="0"/>
                        <a:t>Median age (</a:t>
                      </a:r>
                      <a:r>
                        <a:rPr lang="en-GB" dirty="0" err="1"/>
                        <a:t>yr</a:t>
                      </a:r>
                      <a:r>
                        <a:rPr lang="en-GB" dirty="0"/>
                        <a:t>)</a:t>
                      </a:r>
                    </a:p>
                  </a:txBody>
                  <a:tcPr/>
                </a:tc>
                <a:tc>
                  <a:txBody>
                    <a:bodyPr/>
                    <a:lstStyle/>
                    <a:p>
                      <a:pPr algn="ctr">
                        <a:lnSpc>
                          <a:spcPct val="130000"/>
                        </a:lnSpc>
                      </a:pPr>
                      <a:r>
                        <a:rPr lang="en-GB" dirty="0"/>
                        <a:t>63</a:t>
                      </a:r>
                    </a:p>
                  </a:txBody>
                  <a:tcPr>
                    <a:solidFill>
                      <a:schemeClr val="accent5">
                        <a:lumMod val="20000"/>
                        <a:lumOff val="80000"/>
                      </a:schemeClr>
                    </a:solidFill>
                  </a:tcPr>
                </a:tc>
                <a:tc>
                  <a:txBody>
                    <a:bodyPr/>
                    <a:lstStyle/>
                    <a:p>
                      <a:pPr algn="ctr">
                        <a:lnSpc>
                          <a:spcPct val="130000"/>
                        </a:lnSpc>
                      </a:pPr>
                      <a:r>
                        <a:rPr lang="en-US" dirty="0"/>
                        <a:t>6</a:t>
                      </a:r>
                      <a:r>
                        <a:rPr lang="en-GB" dirty="0"/>
                        <a:t>6</a:t>
                      </a:r>
                    </a:p>
                  </a:txBody>
                  <a:tcPr>
                    <a:solidFill>
                      <a:schemeClr val="accent3">
                        <a:lumMod val="20000"/>
                        <a:lumOff val="80000"/>
                      </a:schemeClr>
                    </a:solidFill>
                  </a:tcPr>
                </a:tc>
                <a:tc>
                  <a:txBody>
                    <a:bodyPr/>
                    <a:lstStyle/>
                    <a:p>
                      <a:pPr algn="ctr">
                        <a:lnSpc>
                          <a:spcPct val="130000"/>
                        </a:lnSpc>
                      </a:pPr>
                      <a:r>
                        <a:rPr lang="en-GB" dirty="0"/>
                        <a:t>64</a:t>
                      </a:r>
                    </a:p>
                  </a:txBody>
                  <a:tcPr>
                    <a:solidFill>
                      <a:schemeClr val="bg1"/>
                    </a:solidFill>
                  </a:tcPr>
                </a:tc>
                <a:extLst>
                  <a:ext uri="{0D108BD9-81ED-4DB2-BD59-A6C34878D82A}">
                    <a16:rowId xmlns:a16="http://schemas.microsoft.com/office/drawing/2014/main" val="1679745738"/>
                  </a:ext>
                </a:extLst>
              </a:tr>
              <a:tr h="356338">
                <a:tc>
                  <a:txBody>
                    <a:bodyPr/>
                    <a:lstStyle/>
                    <a:p>
                      <a:pPr>
                        <a:lnSpc>
                          <a:spcPct val="130000"/>
                        </a:lnSpc>
                      </a:pPr>
                      <a:r>
                        <a:rPr lang="en-US" dirty="0"/>
                        <a:t>Male (%)</a:t>
                      </a:r>
                      <a:endParaRPr lang="en-GB" dirty="0"/>
                    </a:p>
                  </a:txBody>
                  <a:tcPr/>
                </a:tc>
                <a:tc>
                  <a:txBody>
                    <a:bodyPr/>
                    <a:lstStyle/>
                    <a:p>
                      <a:pPr algn="ctr">
                        <a:lnSpc>
                          <a:spcPct val="130000"/>
                        </a:lnSpc>
                      </a:pPr>
                      <a:r>
                        <a:rPr lang="en-US" dirty="0"/>
                        <a:t>74</a:t>
                      </a:r>
                      <a:endParaRPr lang="en-GB" dirty="0"/>
                    </a:p>
                  </a:txBody>
                  <a:tcPr>
                    <a:solidFill>
                      <a:schemeClr val="accent5">
                        <a:lumMod val="20000"/>
                        <a:lumOff val="80000"/>
                      </a:schemeClr>
                    </a:solidFill>
                  </a:tcPr>
                </a:tc>
                <a:tc>
                  <a:txBody>
                    <a:bodyPr/>
                    <a:lstStyle/>
                    <a:p>
                      <a:pPr algn="ctr">
                        <a:lnSpc>
                          <a:spcPct val="130000"/>
                        </a:lnSpc>
                      </a:pPr>
                      <a:r>
                        <a:rPr lang="en-US" dirty="0"/>
                        <a:t>79</a:t>
                      </a:r>
                      <a:endParaRPr lang="en-GB" dirty="0"/>
                    </a:p>
                  </a:txBody>
                  <a:tcPr>
                    <a:solidFill>
                      <a:schemeClr val="accent3">
                        <a:lumMod val="20000"/>
                        <a:lumOff val="80000"/>
                      </a:schemeClr>
                    </a:solidFill>
                  </a:tcPr>
                </a:tc>
                <a:tc>
                  <a:txBody>
                    <a:bodyPr/>
                    <a:lstStyle/>
                    <a:p>
                      <a:pPr algn="ctr">
                        <a:lnSpc>
                          <a:spcPct val="130000"/>
                        </a:lnSpc>
                      </a:pPr>
                      <a:r>
                        <a:rPr lang="en-US" dirty="0"/>
                        <a:t>76</a:t>
                      </a:r>
                      <a:endParaRPr lang="en-GB" dirty="0"/>
                    </a:p>
                  </a:txBody>
                  <a:tcPr>
                    <a:solidFill>
                      <a:schemeClr val="bg1"/>
                    </a:solidFill>
                  </a:tcPr>
                </a:tc>
                <a:extLst>
                  <a:ext uri="{0D108BD9-81ED-4DB2-BD59-A6C34878D82A}">
                    <a16:rowId xmlns:a16="http://schemas.microsoft.com/office/drawing/2014/main" val="2454078434"/>
                  </a:ext>
                </a:extLst>
              </a:tr>
              <a:tr h="356338">
                <a:tc>
                  <a:txBody>
                    <a:bodyPr/>
                    <a:lstStyle/>
                    <a:p>
                      <a:pPr>
                        <a:lnSpc>
                          <a:spcPct val="130000"/>
                        </a:lnSpc>
                      </a:pPr>
                      <a:r>
                        <a:rPr lang="en-GB" dirty="0"/>
                        <a:t>IMDC risk group (%)</a:t>
                      </a:r>
                    </a:p>
                    <a:p>
                      <a:pPr lvl="1">
                        <a:lnSpc>
                          <a:spcPct val="130000"/>
                        </a:lnSpc>
                      </a:pPr>
                      <a:r>
                        <a:rPr lang="en-GB" dirty="0"/>
                        <a:t>Favourable / Intermediate / Poor</a:t>
                      </a:r>
                    </a:p>
                  </a:txBody>
                  <a:tcPr/>
                </a:tc>
                <a:tc>
                  <a:txBody>
                    <a:bodyPr/>
                    <a:lstStyle/>
                    <a:p>
                      <a:pPr algn="ctr">
                        <a:lnSpc>
                          <a:spcPct val="130000"/>
                        </a:lnSpc>
                      </a:pPr>
                      <a:endParaRPr lang="en-GB" dirty="0"/>
                    </a:p>
                    <a:p>
                      <a:pPr algn="ctr">
                        <a:lnSpc>
                          <a:spcPct val="130000"/>
                        </a:lnSpc>
                      </a:pPr>
                      <a:r>
                        <a:rPr lang="en-GB" dirty="0"/>
                        <a:t>6 / 75 / 19</a:t>
                      </a:r>
                    </a:p>
                  </a:txBody>
                  <a:tcPr>
                    <a:solidFill>
                      <a:schemeClr val="accent5">
                        <a:lumMod val="20000"/>
                        <a:lumOff val="80000"/>
                      </a:schemeClr>
                    </a:solidFill>
                  </a:tcPr>
                </a:tc>
                <a:tc>
                  <a:txBody>
                    <a:bodyPr/>
                    <a:lstStyle/>
                    <a:p>
                      <a:pPr algn="ctr">
                        <a:lnSpc>
                          <a:spcPct val="130000"/>
                        </a:lnSpc>
                      </a:pPr>
                      <a:endParaRPr lang="en-GB" dirty="0"/>
                    </a:p>
                    <a:p>
                      <a:pPr algn="ctr">
                        <a:lnSpc>
                          <a:spcPct val="130000"/>
                        </a:lnSpc>
                      </a:pPr>
                      <a:r>
                        <a:rPr lang="en-GB" dirty="0"/>
                        <a:t>26 / 56 / 19</a:t>
                      </a:r>
                    </a:p>
                  </a:txBody>
                  <a:tcPr>
                    <a:solidFill>
                      <a:schemeClr val="accent3">
                        <a:lumMod val="20000"/>
                        <a:lumOff val="80000"/>
                      </a:schemeClr>
                    </a:solidFill>
                  </a:tcPr>
                </a:tc>
                <a:tc>
                  <a:txBody>
                    <a:bodyPr/>
                    <a:lstStyle/>
                    <a:p>
                      <a:pPr algn="ctr">
                        <a:lnSpc>
                          <a:spcPct val="130000"/>
                        </a:lnSpc>
                      </a:pPr>
                      <a:endParaRPr lang="en-GB" dirty="0"/>
                    </a:p>
                    <a:p>
                      <a:pPr algn="ctr">
                        <a:lnSpc>
                          <a:spcPct val="130000"/>
                        </a:lnSpc>
                      </a:pPr>
                      <a:r>
                        <a:rPr lang="en-GB" dirty="0"/>
                        <a:t>13 / 68 / 19</a:t>
                      </a:r>
                    </a:p>
                  </a:txBody>
                  <a:tcPr>
                    <a:solidFill>
                      <a:schemeClr val="bg1"/>
                    </a:solidFill>
                  </a:tcPr>
                </a:tc>
                <a:extLst>
                  <a:ext uri="{0D108BD9-81ED-4DB2-BD59-A6C34878D82A}">
                    <a16:rowId xmlns:a16="http://schemas.microsoft.com/office/drawing/2014/main" val="632298444"/>
                  </a:ext>
                </a:extLst>
              </a:tr>
              <a:tr h="356338">
                <a:tc>
                  <a:txBody>
                    <a:bodyPr/>
                    <a:lstStyle/>
                    <a:p>
                      <a:pPr>
                        <a:lnSpc>
                          <a:spcPct val="130000"/>
                        </a:lnSpc>
                      </a:pPr>
                      <a:r>
                        <a:rPr lang="en-GB" dirty="0"/>
                        <a:t>Prior nephrectomy (%)</a:t>
                      </a:r>
                    </a:p>
                  </a:txBody>
                  <a:tcPr/>
                </a:tc>
                <a:tc>
                  <a:txBody>
                    <a:bodyPr/>
                    <a:lstStyle/>
                    <a:p>
                      <a:pPr algn="ctr">
                        <a:lnSpc>
                          <a:spcPct val="130000"/>
                        </a:lnSpc>
                      </a:pPr>
                      <a:r>
                        <a:rPr lang="en-GB" dirty="0"/>
                        <a:t>58</a:t>
                      </a:r>
                    </a:p>
                  </a:txBody>
                  <a:tcPr>
                    <a:solidFill>
                      <a:schemeClr val="accent5">
                        <a:lumMod val="20000"/>
                        <a:lumOff val="80000"/>
                      </a:schemeClr>
                    </a:solidFill>
                  </a:tcPr>
                </a:tc>
                <a:tc>
                  <a:txBody>
                    <a:bodyPr/>
                    <a:lstStyle/>
                    <a:p>
                      <a:pPr algn="ctr">
                        <a:lnSpc>
                          <a:spcPct val="130000"/>
                        </a:lnSpc>
                      </a:pPr>
                      <a:r>
                        <a:rPr lang="en-GB" dirty="0"/>
                        <a:t>76</a:t>
                      </a:r>
                    </a:p>
                  </a:txBody>
                  <a:tcPr>
                    <a:solidFill>
                      <a:schemeClr val="accent3">
                        <a:lumMod val="20000"/>
                        <a:lumOff val="80000"/>
                      </a:schemeClr>
                    </a:solidFill>
                  </a:tcPr>
                </a:tc>
                <a:tc>
                  <a:txBody>
                    <a:bodyPr/>
                    <a:lstStyle/>
                    <a:p>
                      <a:pPr algn="ctr">
                        <a:lnSpc>
                          <a:spcPct val="130000"/>
                        </a:lnSpc>
                      </a:pPr>
                      <a:r>
                        <a:rPr lang="en-GB" dirty="0"/>
                        <a:t>64</a:t>
                      </a:r>
                    </a:p>
                  </a:txBody>
                  <a:tcPr>
                    <a:solidFill>
                      <a:schemeClr val="bg1"/>
                    </a:solidFill>
                  </a:tcPr>
                </a:tc>
                <a:extLst>
                  <a:ext uri="{0D108BD9-81ED-4DB2-BD59-A6C34878D82A}">
                    <a16:rowId xmlns:a16="http://schemas.microsoft.com/office/drawing/2014/main" val="197555139"/>
                  </a:ext>
                </a:extLst>
              </a:tr>
              <a:tr h="356338">
                <a:tc>
                  <a:txBody>
                    <a:bodyPr/>
                    <a:lstStyle/>
                    <a:p>
                      <a:pPr>
                        <a:lnSpc>
                          <a:spcPct val="130000"/>
                        </a:lnSpc>
                      </a:pPr>
                      <a:r>
                        <a:rPr lang="en-GB" dirty="0"/>
                        <a:t>Mets (%)</a:t>
                      </a:r>
                    </a:p>
                    <a:p>
                      <a:pPr lvl="1">
                        <a:lnSpc>
                          <a:spcPct val="130000"/>
                        </a:lnSpc>
                      </a:pPr>
                      <a:r>
                        <a:rPr lang="en-GB" dirty="0"/>
                        <a:t>≥3 mets sites</a:t>
                      </a:r>
                    </a:p>
                  </a:txBody>
                  <a:tcPr/>
                </a:tc>
                <a:tc>
                  <a:txBody>
                    <a:bodyPr/>
                    <a:lstStyle/>
                    <a:p>
                      <a:pPr algn="ctr">
                        <a:lnSpc>
                          <a:spcPct val="130000"/>
                        </a:lnSpc>
                      </a:pPr>
                      <a:r>
                        <a:rPr lang="en-GB" dirty="0"/>
                        <a:t>68</a:t>
                      </a:r>
                    </a:p>
                    <a:p>
                      <a:pPr algn="ctr">
                        <a:lnSpc>
                          <a:spcPct val="130000"/>
                        </a:lnSpc>
                      </a:pPr>
                      <a:r>
                        <a:rPr lang="en-GB" dirty="0"/>
                        <a:t>42</a:t>
                      </a:r>
                    </a:p>
                  </a:txBody>
                  <a:tcPr>
                    <a:solidFill>
                      <a:schemeClr val="accent5">
                        <a:lumMod val="20000"/>
                        <a:lumOff val="80000"/>
                      </a:schemeClr>
                    </a:solidFill>
                  </a:tcPr>
                </a:tc>
                <a:tc>
                  <a:txBody>
                    <a:bodyPr/>
                    <a:lstStyle/>
                    <a:p>
                      <a:pPr algn="ctr">
                        <a:lnSpc>
                          <a:spcPct val="130000"/>
                        </a:lnSpc>
                      </a:pPr>
                      <a:r>
                        <a:rPr lang="en-GB" dirty="0"/>
                        <a:t>57</a:t>
                      </a:r>
                    </a:p>
                    <a:p>
                      <a:pPr algn="ctr">
                        <a:lnSpc>
                          <a:spcPct val="130000"/>
                        </a:lnSpc>
                      </a:pPr>
                      <a:r>
                        <a:rPr lang="en-GB" dirty="0"/>
                        <a:t>36</a:t>
                      </a:r>
                    </a:p>
                  </a:txBody>
                  <a:tcPr>
                    <a:solidFill>
                      <a:schemeClr val="accent3">
                        <a:lumMod val="20000"/>
                        <a:lumOff val="80000"/>
                      </a:schemeClr>
                    </a:solidFill>
                  </a:tcPr>
                </a:tc>
                <a:tc>
                  <a:txBody>
                    <a:bodyPr/>
                    <a:lstStyle/>
                    <a:p>
                      <a:pPr algn="ctr">
                        <a:lnSpc>
                          <a:spcPct val="130000"/>
                        </a:lnSpc>
                      </a:pPr>
                      <a:r>
                        <a:rPr lang="en-GB" dirty="0"/>
                        <a:t>64</a:t>
                      </a:r>
                    </a:p>
                    <a:p>
                      <a:pPr algn="ctr">
                        <a:lnSpc>
                          <a:spcPct val="130000"/>
                        </a:lnSpc>
                      </a:pPr>
                      <a:r>
                        <a:rPr lang="en-GB" dirty="0"/>
                        <a:t>40</a:t>
                      </a:r>
                    </a:p>
                  </a:txBody>
                  <a:tcPr>
                    <a:solidFill>
                      <a:schemeClr val="bg1"/>
                    </a:solidFill>
                  </a:tcPr>
                </a:tc>
                <a:extLst>
                  <a:ext uri="{0D108BD9-81ED-4DB2-BD59-A6C34878D82A}">
                    <a16:rowId xmlns:a16="http://schemas.microsoft.com/office/drawing/2014/main" val="1059082532"/>
                  </a:ext>
                </a:extLst>
              </a:tr>
              <a:tr h="356338">
                <a:tc>
                  <a:txBody>
                    <a:bodyPr/>
                    <a:lstStyle/>
                    <a:p>
                      <a:pPr>
                        <a:lnSpc>
                          <a:spcPct val="130000"/>
                        </a:lnSpc>
                      </a:pPr>
                      <a:r>
                        <a:rPr lang="en-GB" dirty="0"/>
                        <a:t>Prior systemic </a:t>
                      </a:r>
                      <a:r>
                        <a:rPr lang="en-GB" dirty="0" err="1"/>
                        <a:t>tx</a:t>
                      </a:r>
                      <a:r>
                        <a:rPr lang="en-GB" dirty="0"/>
                        <a:t> for RCC (%)</a:t>
                      </a:r>
                    </a:p>
                    <a:p>
                      <a:pPr lvl="1">
                        <a:lnSpc>
                          <a:spcPct val="130000"/>
                        </a:lnSpc>
                      </a:pPr>
                      <a:r>
                        <a:rPr lang="en-GB" dirty="0"/>
                        <a:t>NIVO+IPI*</a:t>
                      </a:r>
                    </a:p>
                    <a:p>
                      <a:pPr lvl="1">
                        <a:lnSpc>
                          <a:spcPct val="130000"/>
                        </a:lnSpc>
                      </a:pPr>
                      <a:r>
                        <a:rPr lang="en-GB" dirty="0"/>
                        <a:t>AVE+AXI</a:t>
                      </a:r>
                    </a:p>
                    <a:p>
                      <a:pPr lvl="1">
                        <a:lnSpc>
                          <a:spcPct val="130000"/>
                        </a:lnSpc>
                      </a:pPr>
                      <a:r>
                        <a:rPr lang="en-GB" dirty="0"/>
                        <a:t>PEMBRO+AXI</a:t>
                      </a:r>
                    </a:p>
                  </a:txBody>
                  <a:tcPr/>
                </a:tc>
                <a:tc>
                  <a:txBody>
                    <a:bodyPr/>
                    <a:lstStyle/>
                    <a:p>
                      <a:pPr algn="ctr">
                        <a:lnSpc>
                          <a:spcPct val="130000"/>
                        </a:lnSpc>
                      </a:pPr>
                      <a:endParaRPr lang="en-GB" dirty="0"/>
                    </a:p>
                    <a:p>
                      <a:pPr algn="ctr">
                        <a:lnSpc>
                          <a:spcPct val="130000"/>
                        </a:lnSpc>
                      </a:pPr>
                      <a:r>
                        <a:rPr lang="en-GB" dirty="0"/>
                        <a:t>99</a:t>
                      </a:r>
                    </a:p>
                    <a:p>
                      <a:pPr algn="ctr">
                        <a:lnSpc>
                          <a:spcPct val="130000"/>
                        </a:lnSpc>
                      </a:pPr>
                      <a:r>
                        <a:rPr lang="en-GB" dirty="0"/>
                        <a:t>0</a:t>
                      </a:r>
                    </a:p>
                    <a:p>
                      <a:pPr algn="ctr">
                        <a:lnSpc>
                          <a:spcPct val="130000"/>
                        </a:lnSpc>
                      </a:pPr>
                      <a:r>
                        <a:rPr lang="en-GB" dirty="0"/>
                        <a:t>0</a:t>
                      </a:r>
                    </a:p>
                  </a:txBody>
                  <a:tcPr>
                    <a:solidFill>
                      <a:schemeClr val="accent5">
                        <a:lumMod val="20000"/>
                        <a:lumOff val="80000"/>
                      </a:schemeClr>
                    </a:solidFill>
                  </a:tcPr>
                </a:tc>
                <a:tc>
                  <a:txBody>
                    <a:bodyPr/>
                    <a:lstStyle/>
                    <a:p>
                      <a:pPr algn="ctr">
                        <a:lnSpc>
                          <a:spcPct val="130000"/>
                        </a:lnSpc>
                      </a:pPr>
                      <a:endParaRPr lang="en-GB" dirty="0"/>
                    </a:p>
                    <a:p>
                      <a:pPr algn="ctr">
                        <a:lnSpc>
                          <a:spcPct val="130000"/>
                        </a:lnSpc>
                      </a:pPr>
                      <a:r>
                        <a:rPr lang="en-GB" dirty="0"/>
                        <a:t>0</a:t>
                      </a:r>
                    </a:p>
                    <a:p>
                      <a:pPr algn="ctr">
                        <a:lnSpc>
                          <a:spcPct val="130000"/>
                        </a:lnSpc>
                      </a:pPr>
                      <a:r>
                        <a:rPr lang="en-GB" dirty="0"/>
                        <a:t>31</a:t>
                      </a:r>
                    </a:p>
                    <a:p>
                      <a:pPr algn="ctr">
                        <a:lnSpc>
                          <a:spcPct val="130000"/>
                        </a:lnSpc>
                      </a:pPr>
                      <a:r>
                        <a:rPr lang="en-GB" dirty="0"/>
                        <a:t>69</a:t>
                      </a:r>
                    </a:p>
                  </a:txBody>
                  <a:tcPr>
                    <a:solidFill>
                      <a:schemeClr val="accent3">
                        <a:lumMod val="20000"/>
                        <a:lumOff val="80000"/>
                      </a:schemeClr>
                    </a:solidFill>
                  </a:tcPr>
                </a:tc>
                <a:tc>
                  <a:txBody>
                    <a:bodyPr/>
                    <a:lstStyle/>
                    <a:p>
                      <a:pPr algn="ctr">
                        <a:lnSpc>
                          <a:spcPct val="130000"/>
                        </a:lnSpc>
                      </a:pPr>
                      <a:endParaRPr lang="en-GB" dirty="0"/>
                    </a:p>
                    <a:p>
                      <a:pPr algn="ctr">
                        <a:lnSpc>
                          <a:spcPct val="130000"/>
                        </a:lnSpc>
                      </a:pPr>
                      <a:r>
                        <a:rPr lang="en-GB" dirty="0"/>
                        <a:t>66</a:t>
                      </a:r>
                    </a:p>
                    <a:p>
                      <a:pPr algn="ctr">
                        <a:lnSpc>
                          <a:spcPct val="130000"/>
                        </a:lnSpc>
                      </a:pPr>
                      <a:r>
                        <a:rPr lang="en-GB" dirty="0"/>
                        <a:t>10</a:t>
                      </a:r>
                    </a:p>
                    <a:p>
                      <a:pPr algn="ctr">
                        <a:lnSpc>
                          <a:spcPct val="130000"/>
                        </a:lnSpc>
                      </a:pPr>
                      <a:r>
                        <a:rPr lang="en-GB" dirty="0"/>
                        <a:t>23</a:t>
                      </a:r>
                    </a:p>
                  </a:txBody>
                  <a:tcPr>
                    <a:solidFill>
                      <a:schemeClr val="bg1"/>
                    </a:solidFill>
                  </a:tcPr>
                </a:tc>
                <a:extLst>
                  <a:ext uri="{0D108BD9-81ED-4DB2-BD59-A6C34878D82A}">
                    <a16:rowId xmlns:a16="http://schemas.microsoft.com/office/drawing/2014/main" val="583487484"/>
                  </a:ext>
                </a:extLst>
              </a:tr>
            </a:tbl>
          </a:graphicData>
        </a:graphic>
      </p:graphicFrame>
      <p:sp>
        <p:nvSpPr>
          <p:cNvPr id="8" name="Text Placeholder 4">
            <a:extLst>
              <a:ext uri="{FF2B5EF4-FFF2-40B4-BE49-F238E27FC236}">
                <a16:creationId xmlns:a16="http://schemas.microsoft.com/office/drawing/2014/main" id="{ACF82960-D328-7990-384D-9A640703EB7E}"/>
              </a:ext>
            </a:extLst>
          </p:cNvPr>
          <p:cNvSpPr>
            <a:spLocks noGrp="1"/>
          </p:cNvSpPr>
          <p:nvPr>
            <p:ph type="body" sz="quarter" idx="14"/>
          </p:nvPr>
        </p:nvSpPr>
        <p:spPr>
          <a:xfrm>
            <a:off x="6553200" y="6443663"/>
            <a:ext cx="5524500" cy="238125"/>
          </a:xfrm>
        </p:spPr>
        <p:txBody>
          <a:bodyPr anchor="b"/>
          <a:lstStyle/>
          <a:p>
            <a:endParaRPr lang="en-US" dirty="0"/>
          </a:p>
          <a:p>
            <a:endParaRPr lang="en-US" dirty="0"/>
          </a:p>
          <a:p>
            <a:r>
              <a:rPr lang="en-US" dirty="0" err="1"/>
              <a:t>Albiges</a:t>
            </a:r>
            <a:r>
              <a:rPr lang="en-US" dirty="0"/>
              <a:t> L. ESMO 2024, abs.1693P (data from poster presentation included)</a:t>
            </a:r>
          </a:p>
        </p:txBody>
      </p:sp>
    </p:spTree>
    <p:extLst>
      <p:ext uri="{BB962C8B-B14F-4D97-AF65-F5344CB8AC3E}">
        <p14:creationId xmlns:p14="http://schemas.microsoft.com/office/powerpoint/2010/main" val="214413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8242D6BC-43C1-BB48-D0CF-B96FD1C54841}"/>
              </a:ext>
            </a:extLst>
          </p:cNvPr>
          <p:cNvPicPr>
            <a:picLocks noGrp="1" noChangeAspect="1"/>
          </p:cNvPicPr>
          <p:nvPr>
            <p:ph sz="quarter" idx="10"/>
          </p:nvPr>
        </p:nvPicPr>
        <p:blipFill>
          <a:blip r:embed="rId3"/>
          <a:stretch>
            <a:fillRect/>
          </a:stretch>
        </p:blipFill>
        <p:spPr>
          <a:xfrm>
            <a:off x="674687" y="619003"/>
            <a:ext cx="5174968" cy="4364431"/>
          </a:xfrm>
        </p:spPr>
      </p:pic>
      <p:sp>
        <p:nvSpPr>
          <p:cNvPr id="3" name="Title 2">
            <a:extLst>
              <a:ext uri="{FF2B5EF4-FFF2-40B4-BE49-F238E27FC236}">
                <a16:creationId xmlns:a16="http://schemas.microsoft.com/office/drawing/2014/main" id="{77AC3CA4-59D8-5C23-0BFF-BF042CED9511}"/>
              </a:ext>
            </a:extLst>
          </p:cNvPr>
          <p:cNvSpPr>
            <a:spLocks noGrp="1"/>
          </p:cNvSpPr>
          <p:nvPr>
            <p:ph type="title"/>
          </p:nvPr>
        </p:nvSpPr>
        <p:spPr/>
        <p:txBody>
          <a:bodyPr/>
          <a:lstStyle/>
          <a:p>
            <a:r>
              <a:rPr lang="en-US" dirty="0"/>
              <a:t>ORR and DCR by ICR </a:t>
            </a:r>
            <a:r>
              <a:rPr lang="en-US" sz="1800" dirty="0"/>
              <a:t>(median FU: 19 </a:t>
            </a:r>
            <a:r>
              <a:rPr lang="en-US" sz="1800" dirty="0" err="1"/>
              <a:t>mo</a:t>
            </a:r>
            <a:r>
              <a:rPr lang="en-US" sz="1800" dirty="0"/>
              <a:t>)</a:t>
            </a:r>
            <a:endParaRPr lang="en-GB" sz="1800" dirty="0"/>
          </a:p>
        </p:txBody>
      </p:sp>
      <p:pic>
        <p:nvPicPr>
          <p:cNvPr id="15" name="Picture 14">
            <a:extLst>
              <a:ext uri="{FF2B5EF4-FFF2-40B4-BE49-F238E27FC236}">
                <a16:creationId xmlns:a16="http://schemas.microsoft.com/office/drawing/2014/main" id="{1334A9B9-96DA-68AA-1683-87C948A6A1E8}"/>
              </a:ext>
            </a:extLst>
          </p:cNvPr>
          <p:cNvPicPr>
            <a:picLocks noChangeAspect="1"/>
          </p:cNvPicPr>
          <p:nvPr/>
        </p:nvPicPr>
        <p:blipFill>
          <a:blip r:embed="rId4"/>
          <a:stretch>
            <a:fillRect/>
          </a:stretch>
        </p:blipFill>
        <p:spPr>
          <a:xfrm>
            <a:off x="674687" y="4983434"/>
            <a:ext cx="1747447" cy="1290598"/>
          </a:xfrm>
          <a:prstGeom prst="rect">
            <a:avLst/>
          </a:prstGeom>
        </p:spPr>
      </p:pic>
      <p:sp>
        <p:nvSpPr>
          <p:cNvPr id="20" name="Text Placeholder 6">
            <a:extLst>
              <a:ext uri="{FF2B5EF4-FFF2-40B4-BE49-F238E27FC236}">
                <a16:creationId xmlns:a16="http://schemas.microsoft.com/office/drawing/2014/main" id="{2D997F10-1E1C-25AD-4D0F-AD5F28991039}"/>
              </a:ext>
            </a:extLst>
          </p:cNvPr>
          <p:cNvSpPr>
            <a:spLocks noGrp="1"/>
          </p:cNvSpPr>
          <p:nvPr>
            <p:ph type="body" sz="quarter" idx="14"/>
          </p:nvPr>
        </p:nvSpPr>
        <p:spPr>
          <a:xfrm>
            <a:off x="6552811" y="6046105"/>
            <a:ext cx="5524111" cy="237196"/>
          </a:xfrm>
        </p:spPr>
        <p:txBody>
          <a:bodyPr anchor="b"/>
          <a:lstStyle/>
          <a:p>
            <a:r>
              <a:rPr lang="en-US" dirty="0" err="1"/>
              <a:t>Albiges</a:t>
            </a:r>
            <a:r>
              <a:rPr lang="en-US" dirty="0"/>
              <a:t> L. ESMO 2024, abs.1693P (data from poster presentation included)</a:t>
            </a:r>
            <a:br>
              <a:rPr lang="en-US" dirty="0"/>
            </a:br>
            <a:r>
              <a:rPr lang="en-US" dirty="0"/>
              <a:t>Permission for use granted by the presenter</a:t>
            </a:r>
          </a:p>
        </p:txBody>
      </p:sp>
      <p:graphicFrame>
        <p:nvGraphicFramePr>
          <p:cNvPr id="21" name="Table 7">
            <a:extLst>
              <a:ext uri="{FF2B5EF4-FFF2-40B4-BE49-F238E27FC236}">
                <a16:creationId xmlns:a16="http://schemas.microsoft.com/office/drawing/2014/main" id="{731B073C-71EC-5AA8-44A6-1ECACAD3AA4C}"/>
              </a:ext>
            </a:extLst>
          </p:cNvPr>
          <p:cNvGraphicFramePr>
            <a:graphicFrameLocks noGrp="1"/>
          </p:cNvGraphicFramePr>
          <p:nvPr>
            <p:ph sz="quarter" idx="12"/>
            <p:extLst>
              <p:ext uri="{D42A27DB-BD31-4B8C-83A1-F6EECF244321}">
                <p14:modId xmlns:p14="http://schemas.microsoft.com/office/powerpoint/2010/main" val="2361131134"/>
              </p:ext>
            </p:extLst>
          </p:nvPr>
        </p:nvGraphicFramePr>
        <p:xfrm>
          <a:off x="6552811" y="619004"/>
          <a:ext cx="4743449" cy="1897761"/>
        </p:xfrm>
        <a:graphic>
          <a:graphicData uri="http://schemas.openxmlformats.org/drawingml/2006/table">
            <a:tbl>
              <a:tblPr firstRow="1">
                <a:tableStyleId>{793D81CF-94F2-401A-BA57-92F5A7B2D0C5}</a:tableStyleId>
              </a:tblPr>
              <a:tblGrid>
                <a:gridCol w="950279">
                  <a:extLst>
                    <a:ext uri="{9D8B030D-6E8A-4147-A177-3AD203B41FA5}">
                      <a16:colId xmlns:a16="http://schemas.microsoft.com/office/drawing/2014/main" val="2328192380"/>
                    </a:ext>
                  </a:extLst>
                </a:gridCol>
                <a:gridCol w="1327759">
                  <a:extLst>
                    <a:ext uri="{9D8B030D-6E8A-4147-A177-3AD203B41FA5}">
                      <a16:colId xmlns:a16="http://schemas.microsoft.com/office/drawing/2014/main" val="2670293546"/>
                    </a:ext>
                  </a:extLst>
                </a:gridCol>
                <a:gridCol w="1202499">
                  <a:extLst>
                    <a:ext uri="{9D8B030D-6E8A-4147-A177-3AD203B41FA5}">
                      <a16:colId xmlns:a16="http://schemas.microsoft.com/office/drawing/2014/main" val="58489878"/>
                    </a:ext>
                  </a:extLst>
                </a:gridCol>
                <a:gridCol w="1262912">
                  <a:extLst>
                    <a:ext uri="{9D8B030D-6E8A-4147-A177-3AD203B41FA5}">
                      <a16:colId xmlns:a16="http://schemas.microsoft.com/office/drawing/2014/main" val="2646681318"/>
                    </a:ext>
                  </a:extLst>
                </a:gridCol>
              </a:tblGrid>
              <a:tr h="495433">
                <a:tc>
                  <a:txBody>
                    <a:bodyPr/>
                    <a:lstStyle/>
                    <a:p>
                      <a:pPr>
                        <a:lnSpc>
                          <a:spcPct val="100000"/>
                        </a:lnSpc>
                      </a:pPr>
                      <a:br>
                        <a:rPr lang="en-GB" dirty="0">
                          <a:solidFill>
                            <a:schemeClr val="bg1"/>
                          </a:solidFill>
                        </a:rPr>
                      </a:br>
                      <a:r>
                        <a:rPr lang="en-GB" dirty="0">
                          <a:solidFill>
                            <a:schemeClr val="bg1"/>
                          </a:solidFill>
                        </a:rPr>
                        <a:t>%</a:t>
                      </a:r>
                    </a:p>
                  </a:txBody>
                  <a:tcPr>
                    <a:solidFill>
                      <a:schemeClr val="tx1"/>
                    </a:solidFill>
                  </a:tcPr>
                </a:tc>
                <a:tc>
                  <a:txBody>
                    <a:bodyPr/>
                    <a:lstStyle/>
                    <a:p>
                      <a:pPr algn="ctr">
                        <a:lnSpc>
                          <a:spcPct val="100000"/>
                        </a:lnSpc>
                      </a:pPr>
                      <a:r>
                        <a:rPr lang="en-GB" dirty="0">
                          <a:solidFill>
                            <a:schemeClr val="bg1"/>
                          </a:solidFill>
                        </a:rPr>
                        <a:t>Cohort A</a:t>
                      </a:r>
                      <a:br>
                        <a:rPr lang="en-GB" dirty="0">
                          <a:solidFill>
                            <a:schemeClr val="bg1"/>
                          </a:solidFill>
                        </a:rPr>
                      </a:br>
                      <a:r>
                        <a:rPr lang="en-GB" dirty="0">
                          <a:solidFill>
                            <a:schemeClr val="bg1"/>
                          </a:solidFill>
                        </a:rPr>
                        <a:t>(N=79)</a:t>
                      </a:r>
                    </a:p>
                  </a:txBody>
                  <a:tcPr>
                    <a:solidFill>
                      <a:schemeClr val="accent5">
                        <a:lumMod val="75000"/>
                      </a:schemeClr>
                    </a:solidFill>
                  </a:tcPr>
                </a:tc>
                <a:tc>
                  <a:txBody>
                    <a:bodyPr/>
                    <a:lstStyle/>
                    <a:p>
                      <a:pPr algn="ctr">
                        <a:lnSpc>
                          <a:spcPct val="100000"/>
                        </a:lnSpc>
                      </a:pPr>
                      <a:r>
                        <a:rPr lang="en-GB" dirty="0">
                          <a:solidFill>
                            <a:schemeClr val="bg1"/>
                          </a:solidFill>
                        </a:rPr>
                        <a:t>Cohort B</a:t>
                      </a:r>
                      <a:br>
                        <a:rPr lang="en-GB" dirty="0">
                          <a:solidFill>
                            <a:schemeClr val="bg1"/>
                          </a:solidFill>
                        </a:rPr>
                      </a:br>
                      <a:r>
                        <a:rPr lang="en-GB" dirty="0">
                          <a:solidFill>
                            <a:schemeClr val="bg1"/>
                          </a:solidFill>
                        </a:rPr>
                        <a:t>(N=40)</a:t>
                      </a:r>
                    </a:p>
                  </a:txBody>
                  <a:tcPr>
                    <a:solidFill>
                      <a:schemeClr val="accent3">
                        <a:lumMod val="75000"/>
                      </a:schemeClr>
                    </a:solidFill>
                  </a:tcPr>
                </a:tc>
                <a:tc>
                  <a:txBody>
                    <a:bodyPr/>
                    <a:lstStyle/>
                    <a:p>
                      <a:pPr algn="ctr">
                        <a:lnSpc>
                          <a:spcPct val="100000"/>
                        </a:lnSpc>
                      </a:pPr>
                      <a:r>
                        <a:rPr lang="en-GB" dirty="0">
                          <a:solidFill>
                            <a:schemeClr val="bg1"/>
                          </a:solidFill>
                        </a:rPr>
                        <a:t>Overall</a:t>
                      </a:r>
                      <a:br>
                        <a:rPr lang="en-GB" dirty="0">
                          <a:solidFill>
                            <a:schemeClr val="bg1"/>
                          </a:solidFill>
                        </a:rPr>
                      </a:br>
                      <a:r>
                        <a:rPr lang="en-GB" dirty="0">
                          <a:solidFill>
                            <a:schemeClr val="bg1"/>
                          </a:solidFill>
                        </a:rPr>
                        <a:t>(N=119*)</a:t>
                      </a:r>
                    </a:p>
                  </a:txBody>
                  <a:tcPr>
                    <a:solidFill>
                      <a:schemeClr val="tx1"/>
                    </a:solidFill>
                  </a:tcPr>
                </a:tc>
                <a:extLst>
                  <a:ext uri="{0D108BD9-81ED-4DB2-BD59-A6C34878D82A}">
                    <a16:rowId xmlns:a16="http://schemas.microsoft.com/office/drawing/2014/main" val="3399026439"/>
                  </a:ext>
                </a:extLst>
              </a:tr>
              <a:tr h="356338">
                <a:tc>
                  <a:txBody>
                    <a:bodyPr/>
                    <a:lstStyle/>
                    <a:p>
                      <a:pPr>
                        <a:lnSpc>
                          <a:spcPct val="130000"/>
                        </a:lnSpc>
                      </a:pPr>
                      <a:r>
                        <a:rPr lang="en-US" dirty="0"/>
                        <a:t>ORR</a:t>
                      </a:r>
                    </a:p>
                  </a:txBody>
                  <a:tcPr/>
                </a:tc>
                <a:tc>
                  <a:txBody>
                    <a:bodyPr/>
                    <a:lstStyle/>
                    <a:p>
                      <a:pPr algn="ctr">
                        <a:lnSpc>
                          <a:spcPct val="130000"/>
                        </a:lnSpc>
                      </a:pPr>
                      <a:r>
                        <a:rPr lang="en-US" dirty="0"/>
                        <a:t>41</a:t>
                      </a:r>
                      <a:endParaRPr lang="en-GB" dirty="0"/>
                    </a:p>
                  </a:txBody>
                  <a:tcPr>
                    <a:solidFill>
                      <a:schemeClr val="accent5">
                        <a:lumMod val="20000"/>
                        <a:lumOff val="80000"/>
                      </a:schemeClr>
                    </a:solidFill>
                  </a:tcPr>
                </a:tc>
                <a:tc>
                  <a:txBody>
                    <a:bodyPr/>
                    <a:lstStyle/>
                    <a:p>
                      <a:pPr algn="ctr">
                        <a:lnSpc>
                          <a:spcPct val="130000"/>
                        </a:lnSpc>
                      </a:pPr>
                      <a:r>
                        <a:rPr lang="en-US" dirty="0"/>
                        <a:t>28</a:t>
                      </a:r>
                      <a:endParaRPr lang="en-GB" dirty="0"/>
                    </a:p>
                  </a:txBody>
                  <a:tcPr>
                    <a:solidFill>
                      <a:schemeClr val="accent3">
                        <a:lumMod val="20000"/>
                        <a:lumOff val="80000"/>
                      </a:schemeClr>
                    </a:solidFill>
                  </a:tcPr>
                </a:tc>
                <a:tc>
                  <a:txBody>
                    <a:bodyPr/>
                    <a:lstStyle/>
                    <a:p>
                      <a:pPr algn="ctr">
                        <a:lnSpc>
                          <a:spcPct val="130000"/>
                        </a:lnSpc>
                      </a:pPr>
                      <a:r>
                        <a:rPr lang="en-US" dirty="0"/>
                        <a:t>36</a:t>
                      </a:r>
                      <a:endParaRPr lang="en-GB" dirty="0"/>
                    </a:p>
                  </a:txBody>
                  <a:tcPr>
                    <a:solidFill>
                      <a:schemeClr val="bg1"/>
                    </a:solidFill>
                  </a:tcPr>
                </a:tc>
                <a:extLst>
                  <a:ext uri="{0D108BD9-81ED-4DB2-BD59-A6C34878D82A}">
                    <a16:rowId xmlns:a16="http://schemas.microsoft.com/office/drawing/2014/main" val="1679745738"/>
                  </a:ext>
                </a:extLst>
              </a:tr>
              <a:tr h="356338">
                <a:tc>
                  <a:txBody>
                    <a:bodyPr/>
                    <a:lstStyle/>
                    <a:p>
                      <a:pPr>
                        <a:lnSpc>
                          <a:spcPct val="130000"/>
                        </a:lnSpc>
                      </a:pPr>
                      <a:r>
                        <a:rPr lang="en-US" dirty="0"/>
                        <a:t>DCR</a:t>
                      </a:r>
                      <a:endParaRPr lang="en-GB" dirty="0"/>
                    </a:p>
                  </a:txBody>
                  <a:tcPr/>
                </a:tc>
                <a:tc>
                  <a:txBody>
                    <a:bodyPr/>
                    <a:lstStyle/>
                    <a:p>
                      <a:pPr algn="ctr">
                        <a:lnSpc>
                          <a:spcPct val="130000"/>
                        </a:lnSpc>
                      </a:pPr>
                      <a:r>
                        <a:rPr lang="en-US" dirty="0"/>
                        <a:t>85</a:t>
                      </a:r>
                      <a:endParaRPr lang="en-GB" dirty="0"/>
                    </a:p>
                  </a:txBody>
                  <a:tcPr>
                    <a:solidFill>
                      <a:schemeClr val="accent5">
                        <a:lumMod val="20000"/>
                        <a:lumOff val="80000"/>
                      </a:schemeClr>
                    </a:solidFill>
                  </a:tcPr>
                </a:tc>
                <a:tc>
                  <a:txBody>
                    <a:bodyPr/>
                    <a:lstStyle/>
                    <a:p>
                      <a:pPr algn="ctr">
                        <a:lnSpc>
                          <a:spcPct val="130000"/>
                        </a:lnSpc>
                      </a:pPr>
                      <a:r>
                        <a:rPr lang="en-US" dirty="0"/>
                        <a:t>83</a:t>
                      </a:r>
                      <a:endParaRPr lang="en-GB" dirty="0"/>
                    </a:p>
                  </a:txBody>
                  <a:tcPr>
                    <a:solidFill>
                      <a:schemeClr val="accent3">
                        <a:lumMod val="20000"/>
                        <a:lumOff val="80000"/>
                      </a:schemeClr>
                    </a:solidFill>
                  </a:tcPr>
                </a:tc>
                <a:tc>
                  <a:txBody>
                    <a:bodyPr/>
                    <a:lstStyle/>
                    <a:p>
                      <a:pPr algn="ctr">
                        <a:lnSpc>
                          <a:spcPct val="130000"/>
                        </a:lnSpc>
                      </a:pPr>
                      <a:r>
                        <a:rPr lang="en-US" dirty="0"/>
                        <a:t>84</a:t>
                      </a:r>
                      <a:endParaRPr lang="en-GB" dirty="0"/>
                    </a:p>
                  </a:txBody>
                  <a:tcPr>
                    <a:solidFill>
                      <a:schemeClr val="bg1"/>
                    </a:solidFill>
                  </a:tcPr>
                </a:tc>
                <a:extLst>
                  <a:ext uri="{0D108BD9-81ED-4DB2-BD59-A6C34878D82A}">
                    <a16:rowId xmlns:a16="http://schemas.microsoft.com/office/drawing/2014/main" val="2454078434"/>
                  </a:ext>
                </a:extLst>
              </a:tr>
              <a:tr h="356338">
                <a:tc>
                  <a:txBody>
                    <a:bodyPr/>
                    <a:lstStyle/>
                    <a:p>
                      <a:pPr>
                        <a:lnSpc>
                          <a:spcPct val="130000"/>
                        </a:lnSpc>
                      </a:pPr>
                      <a:r>
                        <a:rPr lang="en-US" i="1" dirty="0"/>
                        <a:t>P</a:t>
                      </a:r>
                      <a:endParaRPr lang="en-GB" i="1" dirty="0"/>
                    </a:p>
                  </a:txBody>
                  <a:tcPr/>
                </a:tc>
                <a:tc>
                  <a:txBody>
                    <a:bodyPr/>
                    <a:lstStyle/>
                    <a:p>
                      <a:pPr algn="ctr">
                        <a:lnSpc>
                          <a:spcPct val="130000"/>
                        </a:lnSpc>
                      </a:pPr>
                      <a:r>
                        <a:rPr lang="en-US" dirty="0"/>
                        <a:t>&lt;0.0001</a:t>
                      </a:r>
                      <a:endParaRPr lang="en-GB" dirty="0"/>
                    </a:p>
                  </a:txBody>
                  <a:tcPr>
                    <a:solidFill>
                      <a:schemeClr val="accent5">
                        <a:lumMod val="20000"/>
                        <a:lumOff val="80000"/>
                      </a:schemeClr>
                    </a:solidFill>
                  </a:tcPr>
                </a:tc>
                <a:tc>
                  <a:txBody>
                    <a:bodyPr/>
                    <a:lstStyle/>
                    <a:p>
                      <a:pPr algn="ctr">
                        <a:lnSpc>
                          <a:spcPct val="130000"/>
                        </a:lnSpc>
                      </a:pPr>
                      <a:r>
                        <a:rPr lang="en-US" dirty="0"/>
                        <a:t>-</a:t>
                      </a:r>
                      <a:endParaRPr lang="en-GB" dirty="0"/>
                    </a:p>
                  </a:txBody>
                  <a:tcPr>
                    <a:solidFill>
                      <a:schemeClr val="accent3">
                        <a:lumMod val="20000"/>
                        <a:lumOff val="80000"/>
                      </a:schemeClr>
                    </a:solidFill>
                  </a:tcPr>
                </a:tc>
                <a:tc>
                  <a:txBody>
                    <a:bodyPr/>
                    <a:lstStyle/>
                    <a:p>
                      <a:pPr algn="ctr">
                        <a:lnSpc>
                          <a:spcPct val="130000"/>
                        </a:lnSpc>
                      </a:pPr>
                      <a:r>
                        <a:rPr lang="en-US" dirty="0"/>
                        <a:t>-</a:t>
                      </a:r>
                      <a:endParaRPr lang="en-GB" dirty="0"/>
                    </a:p>
                  </a:txBody>
                  <a:tcPr>
                    <a:solidFill>
                      <a:schemeClr val="bg1"/>
                    </a:solidFill>
                  </a:tcPr>
                </a:tc>
                <a:extLst>
                  <a:ext uri="{0D108BD9-81ED-4DB2-BD59-A6C34878D82A}">
                    <a16:rowId xmlns:a16="http://schemas.microsoft.com/office/drawing/2014/main" val="814069372"/>
                  </a:ext>
                </a:extLst>
              </a:tr>
            </a:tbl>
          </a:graphicData>
        </a:graphic>
      </p:graphicFrame>
      <p:sp>
        <p:nvSpPr>
          <p:cNvPr id="22" name="Rectangle 21">
            <a:extLst>
              <a:ext uri="{FF2B5EF4-FFF2-40B4-BE49-F238E27FC236}">
                <a16:creationId xmlns:a16="http://schemas.microsoft.com/office/drawing/2014/main" id="{112EBA00-83FD-8463-180C-7ADE4C1A4537}"/>
              </a:ext>
            </a:extLst>
          </p:cNvPr>
          <p:cNvSpPr/>
          <p:nvPr/>
        </p:nvSpPr>
        <p:spPr>
          <a:xfrm>
            <a:off x="2422134" y="4983434"/>
            <a:ext cx="3427521" cy="1290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87DC374-77D0-723A-C3A8-1B85C1B2DF17}"/>
              </a:ext>
            </a:extLst>
          </p:cNvPr>
          <p:cNvSpPr txBox="1"/>
          <p:nvPr/>
        </p:nvSpPr>
        <p:spPr>
          <a:xfrm>
            <a:off x="6465129" y="2877078"/>
            <a:ext cx="5150128" cy="738664"/>
          </a:xfrm>
          <a:prstGeom prst="rect">
            <a:avLst/>
          </a:prstGeom>
          <a:noFill/>
        </p:spPr>
        <p:txBody>
          <a:bodyPr wrap="none" rtlCol="0">
            <a:spAutoFit/>
          </a:bodyPr>
          <a:lstStyle/>
          <a:p>
            <a:r>
              <a:rPr lang="en-US" sz="1400" dirty="0"/>
              <a:t>*8 pts ( from cohort A and 2 from cohort B) were excluded from the </a:t>
            </a:r>
          </a:p>
          <a:p>
            <a:r>
              <a:rPr lang="en-US" sz="1400" dirty="0"/>
              <a:t>  efficacy analysis due to lacking baseline target lesions for central</a:t>
            </a:r>
          </a:p>
          <a:p>
            <a:r>
              <a:rPr lang="en-US" sz="1400" dirty="0"/>
              <a:t>  </a:t>
            </a:r>
            <a:r>
              <a:rPr lang="en-US" sz="1400" dirty="0" err="1"/>
              <a:t>tumour</a:t>
            </a:r>
            <a:r>
              <a:rPr lang="en-US" sz="1400" dirty="0"/>
              <a:t> assessment</a:t>
            </a:r>
            <a:endParaRPr lang="en-GB" sz="1400" dirty="0"/>
          </a:p>
        </p:txBody>
      </p:sp>
    </p:spTree>
    <p:extLst>
      <p:ext uri="{BB962C8B-B14F-4D97-AF65-F5344CB8AC3E}">
        <p14:creationId xmlns:p14="http://schemas.microsoft.com/office/powerpoint/2010/main" val="2944372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E55537-6F07-907D-8ADD-1103DE2416C1}"/>
              </a:ext>
            </a:extLst>
          </p:cNvPr>
          <p:cNvPicPr>
            <a:picLocks noGrp="1" noChangeAspect="1"/>
          </p:cNvPicPr>
          <p:nvPr>
            <p:ph sz="quarter" idx="10"/>
          </p:nvPr>
        </p:nvPicPr>
        <p:blipFill>
          <a:blip r:embed="rId3"/>
          <a:stretch>
            <a:fillRect/>
          </a:stretch>
        </p:blipFill>
        <p:spPr>
          <a:xfrm>
            <a:off x="741717" y="727130"/>
            <a:ext cx="5145516" cy="5128000"/>
          </a:xfrm>
        </p:spPr>
      </p:pic>
      <p:pic>
        <p:nvPicPr>
          <p:cNvPr id="9" name="Content Placeholder 8">
            <a:extLst>
              <a:ext uri="{FF2B5EF4-FFF2-40B4-BE49-F238E27FC236}">
                <a16:creationId xmlns:a16="http://schemas.microsoft.com/office/drawing/2014/main" id="{157710C7-B4FD-05F9-CAE5-CD412FF141C8}"/>
              </a:ext>
            </a:extLst>
          </p:cNvPr>
          <p:cNvPicPr>
            <a:picLocks noGrp="1" noChangeAspect="1"/>
          </p:cNvPicPr>
          <p:nvPr>
            <p:ph sz="quarter" idx="12"/>
          </p:nvPr>
        </p:nvPicPr>
        <p:blipFill>
          <a:blip r:embed="rId4"/>
          <a:stretch>
            <a:fillRect/>
          </a:stretch>
        </p:blipFill>
        <p:spPr>
          <a:xfrm>
            <a:off x="6345527" y="727130"/>
            <a:ext cx="5145516" cy="5157744"/>
          </a:xfrm>
        </p:spPr>
      </p:pic>
      <p:sp>
        <p:nvSpPr>
          <p:cNvPr id="4" name="Title 3">
            <a:extLst>
              <a:ext uri="{FF2B5EF4-FFF2-40B4-BE49-F238E27FC236}">
                <a16:creationId xmlns:a16="http://schemas.microsoft.com/office/drawing/2014/main" id="{68FEB84B-76BD-78C1-E04D-CEAADA9D4050}"/>
              </a:ext>
            </a:extLst>
          </p:cNvPr>
          <p:cNvSpPr>
            <a:spLocks noGrp="1"/>
          </p:cNvSpPr>
          <p:nvPr>
            <p:ph type="title"/>
          </p:nvPr>
        </p:nvSpPr>
        <p:spPr/>
        <p:txBody>
          <a:bodyPr/>
          <a:lstStyle/>
          <a:p>
            <a:r>
              <a:rPr lang="en-US" dirty="0"/>
              <a:t>DOR and PFS by ICR </a:t>
            </a:r>
            <a:r>
              <a:rPr lang="en-US" sz="1800" dirty="0"/>
              <a:t>(median FU: 19 </a:t>
            </a:r>
            <a:r>
              <a:rPr lang="en-US" sz="1800" dirty="0" err="1"/>
              <a:t>mo</a:t>
            </a:r>
            <a:r>
              <a:rPr lang="en-US" sz="1800" dirty="0"/>
              <a:t>)</a:t>
            </a:r>
            <a:endParaRPr lang="en-GB" sz="1800" dirty="0"/>
          </a:p>
        </p:txBody>
      </p:sp>
      <p:sp>
        <p:nvSpPr>
          <p:cNvPr id="10" name="Text Placeholder 6">
            <a:extLst>
              <a:ext uri="{FF2B5EF4-FFF2-40B4-BE49-F238E27FC236}">
                <a16:creationId xmlns:a16="http://schemas.microsoft.com/office/drawing/2014/main" id="{E21280B9-2289-FB82-DAA4-3235A5A3F95D}"/>
              </a:ext>
            </a:extLst>
          </p:cNvPr>
          <p:cNvSpPr>
            <a:spLocks noGrp="1"/>
          </p:cNvSpPr>
          <p:nvPr>
            <p:ph type="body" sz="quarter" idx="14"/>
          </p:nvPr>
        </p:nvSpPr>
        <p:spPr>
          <a:xfrm>
            <a:off x="6552811" y="6444138"/>
            <a:ext cx="5524111" cy="237196"/>
          </a:xfrm>
        </p:spPr>
        <p:txBody>
          <a:bodyPr anchor="b"/>
          <a:lstStyle/>
          <a:p>
            <a:r>
              <a:rPr lang="en-US" dirty="0" err="1"/>
              <a:t>Albiges</a:t>
            </a:r>
            <a:r>
              <a:rPr lang="en-US" dirty="0"/>
              <a:t> L. ESMO 2024, abs.1693P (data from poster presentation included)</a:t>
            </a:r>
            <a:br>
              <a:rPr lang="en-US" dirty="0"/>
            </a:br>
            <a:r>
              <a:rPr lang="en-US" dirty="0"/>
              <a:t>Permission for use granted by the presenter</a:t>
            </a:r>
          </a:p>
        </p:txBody>
      </p:sp>
      <p:sp>
        <p:nvSpPr>
          <p:cNvPr id="11" name="TextBox 10">
            <a:extLst>
              <a:ext uri="{FF2B5EF4-FFF2-40B4-BE49-F238E27FC236}">
                <a16:creationId xmlns:a16="http://schemas.microsoft.com/office/drawing/2014/main" id="{D78F99D8-D5C7-CBCC-D9F6-A83C15A347E8}"/>
              </a:ext>
            </a:extLst>
          </p:cNvPr>
          <p:cNvSpPr txBox="1"/>
          <p:nvPr/>
        </p:nvSpPr>
        <p:spPr>
          <a:xfrm>
            <a:off x="287037" y="5855130"/>
            <a:ext cx="5808963" cy="523220"/>
          </a:xfrm>
          <a:prstGeom prst="rect">
            <a:avLst/>
          </a:prstGeom>
          <a:noFill/>
        </p:spPr>
        <p:txBody>
          <a:bodyPr wrap="none" rtlCol="0">
            <a:spAutoFit/>
          </a:bodyPr>
          <a:lstStyle/>
          <a:p>
            <a:r>
              <a:rPr lang="en-US" sz="1400" baseline="30000" dirty="0"/>
              <a:t>b</a:t>
            </a:r>
            <a:r>
              <a:rPr lang="en-US" sz="1400" dirty="0"/>
              <a:t>8 pts (6 from cohort A and 2 from cohort B) were excluded from the efficacy </a:t>
            </a:r>
          </a:p>
          <a:p>
            <a:r>
              <a:rPr lang="en-US" sz="1400" dirty="0"/>
              <a:t>  analysis due to lacking baseline target lesions for central </a:t>
            </a:r>
            <a:r>
              <a:rPr lang="en-US" sz="1400" dirty="0" err="1"/>
              <a:t>tumour</a:t>
            </a:r>
            <a:r>
              <a:rPr lang="en-US" sz="1400" dirty="0"/>
              <a:t> assessment</a:t>
            </a:r>
            <a:endParaRPr lang="en-GB" sz="1400" dirty="0"/>
          </a:p>
        </p:txBody>
      </p:sp>
      <p:sp>
        <p:nvSpPr>
          <p:cNvPr id="12" name="Rectangle 11">
            <a:extLst>
              <a:ext uri="{FF2B5EF4-FFF2-40B4-BE49-F238E27FC236}">
                <a16:creationId xmlns:a16="http://schemas.microsoft.com/office/drawing/2014/main" id="{7DF4860E-8255-31DE-221D-282C57FD6C64}"/>
              </a:ext>
            </a:extLst>
          </p:cNvPr>
          <p:cNvSpPr/>
          <p:nvPr/>
        </p:nvSpPr>
        <p:spPr>
          <a:xfrm>
            <a:off x="1077238" y="1017588"/>
            <a:ext cx="425885" cy="3352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AFE6FA5-0473-E0B4-5D51-98F0DB355EE3}"/>
              </a:ext>
            </a:extLst>
          </p:cNvPr>
          <p:cNvSpPr txBox="1"/>
          <p:nvPr/>
        </p:nvSpPr>
        <p:spPr>
          <a:xfrm>
            <a:off x="741717" y="1010975"/>
            <a:ext cx="1904752" cy="523220"/>
          </a:xfrm>
          <a:prstGeom prst="rect">
            <a:avLst/>
          </a:prstGeom>
          <a:noFill/>
        </p:spPr>
        <p:txBody>
          <a:bodyPr wrap="none" rtlCol="0">
            <a:spAutoFit/>
          </a:bodyPr>
          <a:lstStyle/>
          <a:p>
            <a:r>
              <a:rPr lang="en-US" sz="1400" dirty="0"/>
              <a:t>IQR: interquartile range</a:t>
            </a:r>
          </a:p>
          <a:p>
            <a:r>
              <a:rPr lang="en-US" sz="1400" dirty="0"/>
              <a:t>NC: not calculable</a:t>
            </a:r>
            <a:endParaRPr lang="en-GB" sz="1400" dirty="0"/>
          </a:p>
        </p:txBody>
      </p:sp>
    </p:spTree>
    <p:extLst>
      <p:ext uri="{BB962C8B-B14F-4D97-AF65-F5344CB8AC3E}">
        <p14:creationId xmlns:p14="http://schemas.microsoft.com/office/powerpoint/2010/main" val="4253342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24F98E-6DAD-279D-9F00-1C75E8D70261}"/>
              </a:ext>
            </a:extLst>
          </p:cNvPr>
          <p:cNvSpPr>
            <a:spLocks noGrp="1"/>
          </p:cNvSpPr>
          <p:nvPr>
            <p:ph type="title"/>
          </p:nvPr>
        </p:nvSpPr>
        <p:spPr/>
        <p:txBody>
          <a:bodyPr/>
          <a:lstStyle/>
          <a:p>
            <a:r>
              <a:rPr lang="en-US" dirty="0"/>
              <a:t>Time to response by ICR and OS </a:t>
            </a:r>
            <a:r>
              <a:rPr lang="en-US" sz="1800" dirty="0"/>
              <a:t>(median FU: 19 </a:t>
            </a:r>
            <a:r>
              <a:rPr lang="en-US" sz="1800" dirty="0" err="1"/>
              <a:t>mo</a:t>
            </a:r>
            <a:r>
              <a:rPr lang="en-US" sz="1800" dirty="0"/>
              <a:t>) </a:t>
            </a:r>
            <a:endParaRPr lang="en-GB" sz="1800" dirty="0"/>
          </a:p>
        </p:txBody>
      </p:sp>
      <p:sp>
        <p:nvSpPr>
          <p:cNvPr id="6" name="Text Placeholder 4">
            <a:extLst>
              <a:ext uri="{FF2B5EF4-FFF2-40B4-BE49-F238E27FC236}">
                <a16:creationId xmlns:a16="http://schemas.microsoft.com/office/drawing/2014/main" id="{777FE368-EA9D-9A54-2291-4DEA4F24F3B3}"/>
              </a:ext>
            </a:extLst>
          </p:cNvPr>
          <p:cNvSpPr>
            <a:spLocks noGrp="1"/>
          </p:cNvSpPr>
          <p:nvPr>
            <p:ph type="body" sz="quarter" idx="14"/>
          </p:nvPr>
        </p:nvSpPr>
        <p:spPr>
          <a:xfrm>
            <a:off x="6553200" y="6443663"/>
            <a:ext cx="5524500" cy="238125"/>
          </a:xfrm>
        </p:spPr>
        <p:txBody>
          <a:bodyPr anchor="b"/>
          <a:lstStyle/>
          <a:p>
            <a:endParaRPr lang="en-US" dirty="0"/>
          </a:p>
          <a:p>
            <a:endParaRPr lang="en-US" dirty="0"/>
          </a:p>
          <a:p>
            <a:r>
              <a:rPr lang="en-US" dirty="0" err="1"/>
              <a:t>Albiges</a:t>
            </a:r>
            <a:r>
              <a:rPr lang="en-US" dirty="0"/>
              <a:t> L. ESMO 2024, abs.1693P (data from poster presentation included)</a:t>
            </a:r>
          </a:p>
        </p:txBody>
      </p:sp>
      <p:graphicFrame>
        <p:nvGraphicFramePr>
          <p:cNvPr id="7" name="Content Placeholder 10">
            <a:extLst>
              <a:ext uri="{FF2B5EF4-FFF2-40B4-BE49-F238E27FC236}">
                <a16:creationId xmlns:a16="http://schemas.microsoft.com/office/drawing/2014/main" id="{855267EE-BE3E-2517-4890-84CEE97C823C}"/>
              </a:ext>
            </a:extLst>
          </p:cNvPr>
          <p:cNvGraphicFramePr>
            <a:graphicFrameLocks noGrp="1"/>
          </p:cNvGraphicFramePr>
          <p:nvPr>
            <p:ph sz="quarter" idx="12"/>
            <p:extLst>
              <p:ext uri="{D42A27DB-BD31-4B8C-83A1-F6EECF244321}">
                <p14:modId xmlns:p14="http://schemas.microsoft.com/office/powerpoint/2010/main" val="2077062859"/>
              </p:ext>
            </p:extLst>
          </p:nvPr>
        </p:nvGraphicFramePr>
        <p:xfrm>
          <a:off x="6473956" y="1455998"/>
          <a:ext cx="5216525" cy="527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7">
            <a:extLst>
              <a:ext uri="{FF2B5EF4-FFF2-40B4-BE49-F238E27FC236}">
                <a16:creationId xmlns:a16="http://schemas.microsoft.com/office/drawing/2014/main" id="{558F4316-4F5B-30D5-6471-2AD49E37CD18}"/>
              </a:ext>
            </a:extLst>
          </p:cNvPr>
          <p:cNvGraphicFramePr>
            <a:graphicFrameLocks noGrp="1"/>
          </p:cNvGraphicFramePr>
          <p:nvPr>
            <p:ph sz="quarter" idx="10"/>
            <p:extLst>
              <p:ext uri="{D42A27DB-BD31-4B8C-83A1-F6EECF244321}">
                <p14:modId xmlns:p14="http://schemas.microsoft.com/office/powerpoint/2010/main" val="2194256944"/>
              </p:ext>
            </p:extLst>
          </p:nvPr>
        </p:nvGraphicFramePr>
        <p:xfrm>
          <a:off x="438150" y="1648105"/>
          <a:ext cx="5200651" cy="1415923"/>
        </p:xfrm>
        <a:graphic>
          <a:graphicData uri="http://schemas.openxmlformats.org/drawingml/2006/table">
            <a:tbl>
              <a:tblPr firstRow="1">
                <a:tableStyleId>{793D81CF-94F2-401A-BA57-92F5A7B2D0C5}</a:tableStyleId>
              </a:tblPr>
              <a:tblGrid>
                <a:gridCol w="2117160">
                  <a:extLst>
                    <a:ext uri="{9D8B030D-6E8A-4147-A177-3AD203B41FA5}">
                      <a16:colId xmlns:a16="http://schemas.microsoft.com/office/drawing/2014/main" val="2328192380"/>
                    </a:ext>
                  </a:extLst>
                </a:gridCol>
                <a:gridCol w="1540701">
                  <a:extLst>
                    <a:ext uri="{9D8B030D-6E8A-4147-A177-3AD203B41FA5}">
                      <a16:colId xmlns:a16="http://schemas.microsoft.com/office/drawing/2014/main" val="2670293546"/>
                    </a:ext>
                  </a:extLst>
                </a:gridCol>
                <a:gridCol w="1542790">
                  <a:extLst>
                    <a:ext uri="{9D8B030D-6E8A-4147-A177-3AD203B41FA5}">
                      <a16:colId xmlns:a16="http://schemas.microsoft.com/office/drawing/2014/main" val="58489878"/>
                    </a:ext>
                  </a:extLst>
                </a:gridCol>
              </a:tblGrid>
              <a:tr h="495433">
                <a:tc>
                  <a:txBody>
                    <a:bodyPr/>
                    <a:lstStyle/>
                    <a:p>
                      <a:pPr>
                        <a:lnSpc>
                          <a:spcPct val="100000"/>
                        </a:lnSpc>
                      </a:pPr>
                      <a:br>
                        <a:rPr lang="en-GB" dirty="0">
                          <a:solidFill>
                            <a:schemeClr val="bg1"/>
                          </a:solidFill>
                        </a:rPr>
                      </a:br>
                      <a:endParaRPr lang="en-GB" dirty="0">
                        <a:solidFill>
                          <a:schemeClr val="bg1"/>
                        </a:solidFill>
                      </a:endParaRPr>
                    </a:p>
                  </a:txBody>
                  <a:tcPr>
                    <a:solidFill>
                      <a:schemeClr val="tx1"/>
                    </a:solidFill>
                  </a:tcPr>
                </a:tc>
                <a:tc>
                  <a:txBody>
                    <a:bodyPr/>
                    <a:lstStyle/>
                    <a:p>
                      <a:pPr algn="ctr">
                        <a:lnSpc>
                          <a:spcPct val="100000"/>
                        </a:lnSpc>
                      </a:pPr>
                      <a:r>
                        <a:rPr lang="en-GB" dirty="0">
                          <a:solidFill>
                            <a:schemeClr val="bg1"/>
                          </a:solidFill>
                        </a:rPr>
                        <a:t>Cohort A</a:t>
                      </a:r>
                      <a:br>
                        <a:rPr lang="en-GB" dirty="0">
                          <a:solidFill>
                            <a:schemeClr val="bg1"/>
                          </a:solidFill>
                        </a:rPr>
                      </a:br>
                      <a:r>
                        <a:rPr lang="en-GB" dirty="0">
                          <a:solidFill>
                            <a:schemeClr val="bg1"/>
                          </a:solidFill>
                        </a:rPr>
                        <a:t>(N=32)</a:t>
                      </a:r>
                    </a:p>
                  </a:txBody>
                  <a:tcPr>
                    <a:solidFill>
                      <a:schemeClr val="accent5">
                        <a:lumMod val="75000"/>
                      </a:schemeClr>
                    </a:solidFill>
                  </a:tcPr>
                </a:tc>
                <a:tc>
                  <a:txBody>
                    <a:bodyPr/>
                    <a:lstStyle/>
                    <a:p>
                      <a:pPr algn="ctr">
                        <a:lnSpc>
                          <a:spcPct val="100000"/>
                        </a:lnSpc>
                      </a:pPr>
                      <a:r>
                        <a:rPr lang="en-GB" dirty="0">
                          <a:solidFill>
                            <a:schemeClr val="bg1"/>
                          </a:solidFill>
                        </a:rPr>
                        <a:t>Cohort B</a:t>
                      </a:r>
                      <a:br>
                        <a:rPr lang="en-GB" dirty="0">
                          <a:solidFill>
                            <a:schemeClr val="bg1"/>
                          </a:solidFill>
                        </a:rPr>
                      </a:br>
                      <a:r>
                        <a:rPr lang="en-GB" dirty="0">
                          <a:solidFill>
                            <a:schemeClr val="bg1"/>
                          </a:solidFill>
                        </a:rPr>
                        <a:t>(N=11)</a:t>
                      </a:r>
                    </a:p>
                  </a:txBody>
                  <a:tcPr>
                    <a:solidFill>
                      <a:schemeClr val="accent3">
                        <a:lumMod val="75000"/>
                      </a:schemeClr>
                    </a:solidFill>
                  </a:tcPr>
                </a:tc>
                <a:extLst>
                  <a:ext uri="{0D108BD9-81ED-4DB2-BD59-A6C34878D82A}">
                    <a16:rowId xmlns:a16="http://schemas.microsoft.com/office/drawing/2014/main" val="3399026439"/>
                  </a:ext>
                </a:extLst>
              </a:tr>
              <a:tr h="356338">
                <a:tc>
                  <a:txBody>
                    <a:bodyPr/>
                    <a:lstStyle/>
                    <a:p>
                      <a:pPr>
                        <a:lnSpc>
                          <a:spcPct val="130000"/>
                        </a:lnSpc>
                      </a:pPr>
                      <a:r>
                        <a:rPr lang="en-US" dirty="0"/>
                        <a:t>Median TTR (</a:t>
                      </a:r>
                      <a:r>
                        <a:rPr lang="en-US" dirty="0" err="1"/>
                        <a:t>mo</a:t>
                      </a:r>
                      <a:r>
                        <a:rPr lang="en-US" dirty="0"/>
                        <a:t>)*</a:t>
                      </a:r>
                    </a:p>
                    <a:p>
                      <a:pPr>
                        <a:lnSpc>
                          <a:spcPct val="130000"/>
                        </a:lnSpc>
                      </a:pPr>
                      <a:r>
                        <a:rPr lang="en-US" dirty="0"/>
                        <a:t>(IQR)</a:t>
                      </a:r>
                    </a:p>
                  </a:txBody>
                  <a:tcPr/>
                </a:tc>
                <a:tc>
                  <a:txBody>
                    <a:bodyPr/>
                    <a:lstStyle/>
                    <a:p>
                      <a:pPr algn="ctr">
                        <a:lnSpc>
                          <a:spcPct val="130000"/>
                        </a:lnSpc>
                      </a:pPr>
                      <a:r>
                        <a:rPr lang="en-US" dirty="0"/>
                        <a:t>2.8</a:t>
                      </a:r>
                    </a:p>
                    <a:p>
                      <a:pPr algn="ctr">
                        <a:lnSpc>
                          <a:spcPct val="130000"/>
                        </a:lnSpc>
                      </a:pPr>
                      <a:r>
                        <a:rPr lang="en-US" dirty="0"/>
                        <a:t>(2.7-5.5)</a:t>
                      </a:r>
                      <a:endParaRPr lang="en-GB" dirty="0"/>
                    </a:p>
                  </a:txBody>
                  <a:tcPr>
                    <a:solidFill>
                      <a:schemeClr val="accent5">
                        <a:lumMod val="20000"/>
                        <a:lumOff val="80000"/>
                      </a:schemeClr>
                    </a:solidFill>
                  </a:tcPr>
                </a:tc>
                <a:tc>
                  <a:txBody>
                    <a:bodyPr/>
                    <a:lstStyle/>
                    <a:p>
                      <a:pPr algn="ctr">
                        <a:lnSpc>
                          <a:spcPct val="130000"/>
                        </a:lnSpc>
                      </a:pPr>
                      <a:r>
                        <a:rPr lang="en-US" dirty="0"/>
                        <a:t>2.8</a:t>
                      </a:r>
                    </a:p>
                    <a:p>
                      <a:pPr algn="ctr">
                        <a:lnSpc>
                          <a:spcPct val="130000"/>
                        </a:lnSpc>
                      </a:pPr>
                      <a:r>
                        <a:rPr lang="en-US" dirty="0"/>
                        <a:t>(2.8-2.9)</a:t>
                      </a:r>
                      <a:endParaRPr lang="en-GB" dirty="0"/>
                    </a:p>
                  </a:txBody>
                  <a:tcPr>
                    <a:solidFill>
                      <a:schemeClr val="accent3">
                        <a:lumMod val="20000"/>
                        <a:lumOff val="80000"/>
                      </a:schemeClr>
                    </a:solidFill>
                  </a:tcPr>
                </a:tc>
                <a:extLst>
                  <a:ext uri="{0D108BD9-81ED-4DB2-BD59-A6C34878D82A}">
                    <a16:rowId xmlns:a16="http://schemas.microsoft.com/office/drawing/2014/main" val="1679745738"/>
                  </a:ext>
                </a:extLst>
              </a:tr>
            </a:tbl>
          </a:graphicData>
        </a:graphic>
      </p:graphicFrame>
      <p:sp>
        <p:nvSpPr>
          <p:cNvPr id="13" name="TextBox 12">
            <a:extLst>
              <a:ext uri="{FF2B5EF4-FFF2-40B4-BE49-F238E27FC236}">
                <a16:creationId xmlns:a16="http://schemas.microsoft.com/office/drawing/2014/main" id="{2444CAB6-D91C-80CC-08FD-A2FC61C1C8C9}"/>
              </a:ext>
            </a:extLst>
          </p:cNvPr>
          <p:cNvSpPr txBox="1"/>
          <p:nvPr/>
        </p:nvSpPr>
        <p:spPr>
          <a:xfrm>
            <a:off x="325677" y="3244334"/>
            <a:ext cx="4772910" cy="369332"/>
          </a:xfrm>
          <a:prstGeom prst="rect">
            <a:avLst/>
          </a:prstGeom>
          <a:noFill/>
        </p:spPr>
        <p:txBody>
          <a:bodyPr wrap="none" rtlCol="0">
            <a:spAutoFit/>
          </a:bodyPr>
          <a:lstStyle/>
          <a:p>
            <a:r>
              <a:rPr lang="en-US" dirty="0"/>
              <a:t>*in pts who responded in the efficacy population</a:t>
            </a:r>
            <a:endParaRPr lang="en-GB" dirty="0"/>
          </a:p>
        </p:txBody>
      </p:sp>
    </p:spTree>
    <p:extLst>
      <p:ext uri="{BB962C8B-B14F-4D97-AF65-F5344CB8AC3E}">
        <p14:creationId xmlns:p14="http://schemas.microsoft.com/office/powerpoint/2010/main" val="2539183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5433C-E02B-7626-6D02-BC2A9D63850A}"/>
              </a:ext>
            </a:extLst>
          </p:cNvPr>
          <p:cNvSpPr>
            <a:spLocks noGrp="1"/>
          </p:cNvSpPr>
          <p:nvPr>
            <p:ph type="title"/>
          </p:nvPr>
        </p:nvSpPr>
        <p:spPr/>
        <p:txBody>
          <a:bodyPr/>
          <a:lstStyle/>
          <a:p>
            <a:r>
              <a:rPr lang="en-GB" dirty="0"/>
              <a:t>Treatment-emergent adverse events </a:t>
            </a:r>
            <a:endParaRPr lang="en-US" dirty="0"/>
          </a:p>
        </p:txBody>
      </p:sp>
      <p:sp>
        <p:nvSpPr>
          <p:cNvPr id="8" name="Text Placeholder 4">
            <a:extLst>
              <a:ext uri="{FF2B5EF4-FFF2-40B4-BE49-F238E27FC236}">
                <a16:creationId xmlns:a16="http://schemas.microsoft.com/office/drawing/2014/main" id="{ACF82960-D328-7990-384D-9A640703EB7E}"/>
              </a:ext>
            </a:extLst>
          </p:cNvPr>
          <p:cNvSpPr>
            <a:spLocks noGrp="1"/>
          </p:cNvSpPr>
          <p:nvPr>
            <p:ph type="body" sz="quarter" idx="14"/>
          </p:nvPr>
        </p:nvSpPr>
        <p:spPr>
          <a:xfrm>
            <a:off x="6553200" y="6443663"/>
            <a:ext cx="5524500" cy="238125"/>
          </a:xfrm>
        </p:spPr>
        <p:txBody>
          <a:bodyPr anchor="b"/>
          <a:lstStyle/>
          <a:p>
            <a:endParaRPr lang="en-US" dirty="0"/>
          </a:p>
          <a:p>
            <a:endParaRPr lang="en-US" dirty="0"/>
          </a:p>
          <a:p>
            <a:r>
              <a:rPr lang="en-US" dirty="0" err="1"/>
              <a:t>Albiges</a:t>
            </a:r>
            <a:r>
              <a:rPr lang="en-US" dirty="0"/>
              <a:t> L. ESMO 2024, abs.1693P (data from poster presentation included)</a:t>
            </a:r>
          </a:p>
        </p:txBody>
      </p:sp>
      <p:graphicFrame>
        <p:nvGraphicFramePr>
          <p:cNvPr id="7" name="Table 7">
            <a:extLst>
              <a:ext uri="{FF2B5EF4-FFF2-40B4-BE49-F238E27FC236}">
                <a16:creationId xmlns:a16="http://schemas.microsoft.com/office/drawing/2014/main" id="{78F12546-82EA-05CC-B3A5-8E826B34899E}"/>
              </a:ext>
            </a:extLst>
          </p:cNvPr>
          <p:cNvGraphicFramePr>
            <a:graphicFrameLocks noGrp="1"/>
          </p:cNvGraphicFramePr>
          <p:nvPr>
            <p:ph sz="quarter" idx="10"/>
            <p:extLst>
              <p:ext uri="{D42A27DB-BD31-4B8C-83A1-F6EECF244321}">
                <p14:modId xmlns:p14="http://schemas.microsoft.com/office/powerpoint/2010/main" val="3053598577"/>
              </p:ext>
            </p:extLst>
          </p:nvPr>
        </p:nvGraphicFramePr>
        <p:xfrm>
          <a:off x="431800" y="1063625"/>
          <a:ext cx="10922001" cy="3536315"/>
        </p:xfrm>
        <a:graphic>
          <a:graphicData uri="http://schemas.openxmlformats.org/drawingml/2006/table">
            <a:tbl>
              <a:tblPr firstRow="1">
                <a:tableStyleId>{793D81CF-94F2-401A-BA57-92F5A7B2D0C5}</a:tableStyleId>
              </a:tblPr>
              <a:tblGrid>
                <a:gridCol w="4277986">
                  <a:extLst>
                    <a:ext uri="{9D8B030D-6E8A-4147-A177-3AD203B41FA5}">
                      <a16:colId xmlns:a16="http://schemas.microsoft.com/office/drawing/2014/main" val="2328192380"/>
                    </a:ext>
                  </a:extLst>
                </a:gridCol>
                <a:gridCol w="3356976">
                  <a:extLst>
                    <a:ext uri="{9D8B030D-6E8A-4147-A177-3AD203B41FA5}">
                      <a16:colId xmlns:a16="http://schemas.microsoft.com/office/drawing/2014/main" val="2670293546"/>
                    </a:ext>
                  </a:extLst>
                </a:gridCol>
                <a:gridCol w="3287039">
                  <a:extLst>
                    <a:ext uri="{9D8B030D-6E8A-4147-A177-3AD203B41FA5}">
                      <a16:colId xmlns:a16="http://schemas.microsoft.com/office/drawing/2014/main" val="58489878"/>
                    </a:ext>
                  </a:extLst>
                </a:gridCol>
              </a:tblGrid>
              <a:tr h="424046">
                <a:tc>
                  <a:txBody>
                    <a:bodyPr/>
                    <a:lstStyle/>
                    <a:p>
                      <a:pPr>
                        <a:lnSpc>
                          <a:spcPct val="150000"/>
                        </a:lnSpc>
                      </a:pPr>
                      <a:br>
                        <a:rPr lang="en-GB" dirty="0">
                          <a:solidFill>
                            <a:schemeClr val="bg1"/>
                          </a:solidFill>
                        </a:rPr>
                      </a:br>
                      <a:endParaRPr lang="en-GB" dirty="0">
                        <a:solidFill>
                          <a:schemeClr val="bg1"/>
                        </a:solidFill>
                      </a:endParaRPr>
                    </a:p>
                  </a:txBody>
                  <a:tcPr>
                    <a:solidFill>
                      <a:schemeClr val="tx1"/>
                    </a:solidFill>
                  </a:tcPr>
                </a:tc>
                <a:tc>
                  <a:txBody>
                    <a:bodyPr/>
                    <a:lstStyle/>
                    <a:p>
                      <a:pPr algn="ctr">
                        <a:lnSpc>
                          <a:spcPct val="150000"/>
                        </a:lnSpc>
                      </a:pPr>
                      <a:r>
                        <a:rPr lang="en-GB" dirty="0">
                          <a:solidFill>
                            <a:schemeClr val="bg1"/>
                          </a:solidFill>
                        </a:rPr>
                        <a:t>Cohort A</a:t>
                      </a:r>
                      <a:br>
                        <a:rPr lang="en-GB" dirty="0">
                          <a:solidFill>
                            <a:schemeClr val="bg1"/>
                          </a:solidFill>
                        </a:rPr>
                      </a:br>
                      <a:r>
                        <a:rPr lang="en-GB" dirty="0">
                          <a:solidFill>
                            <a:schemeClr val="bg1"/>
                          </a:solidFill>
                        </a:rPr>
                        <a:t>(N=85)</a:t>
                      </a:r>
                    </a:p>
                  </a:txBody>
                  <a:tcPr>
                    <a:solidFill>
                      <a:schemeClr val="accent5">
                        <a:lumMod val="75000"/>
                      </a:schemeClr>
                    </a:solidFill>
                  </a:tcPr>
                </a:tc>
                <a:tc>
                  <a:txBody>
                    <a:bodyPr/>
                    <a:lstStyle/>
                    <a:p>
                      <a:pPr algn="ctr">
                        <a:lnSpc>
                          <a:spcPct val="150000"/>
                        </a:lnSpc>
                      </a:pPr>
                      <a:r>
                        <a:rPr lang="en-GB" dirty="0">
                          <a:solidFill>
                            <a:schemeClr val="bg1"/>
                          </a:solidFill>
                        </a:rPr>
                        <a:t>Cohort B</a:t>
                      </a:r>
                      <a:br>
                        <a:rPr lang="en-GB" dirty="0">
                          <a:solidFill>
                            <a:schemeClr val="bg1"/>
                          </a:solidFill>
                        </a:rPr>
                      </a:br>
                      <a:r>
                        <a:rPr lang="en-GB" dirty="0">
                          <a:solidFill>
                            <a:schemeClr val="bg1"/>
                          </a:solidFill>
                        </a:rPr>
                        <a:t>(N=42)</a:t>
                      </a:r>
                    </a:p>
                  </a:txBody>
                  <a:tcPr>
                    <a:solidFill>
                      <a:schemeClr val="accent3">
                        <a:lumMod val="75000"/>
                      </a:schemeClr>
                    </a:solidFill>
                  </a:tcPr>
                </a:tc>
                <a:extLst>
                  <a:ext uri="{0D108BD9-81ED-4DB2-BD59-A6C34878D82A}">
                    <a16:rowId xmlns:a16="http://schemas.microsoft.com/office/drawing/2014/main" val="3399026439"/>
                  </a:ext>
                </a:extLst>
              </a:tr>
              <a:tr h="750242">
                <a:tc>
                  <a:txBody>
                    <a:bodyPr/>
                    <a:lstStyle/>
                    <a:p>
                      <a:pPr>
                        <a:lnSpc>
                          <a:spcPct val="150000"/>
                        </a:lnSpc>
                      </a:pPr>
                      <a:r>
                        <a:rPr lang="en-GB" dirty="0"/>
                        <a:t>Grade 3/4 TEAE in ≥10% of pts (%)</a:t>
                      </a:r>
                    </a:p>
                    <a:p>
                      <a:pPr lvl="1">
                        <a:lnSpc>
                          <a:spcPct val="150000"/>
                        </a:lnSpc>
                      </a:pPr>
                      <a:r>
                        <a:rPr lang="en-GB" dirty="0"/>
                        <a:t>Hypertension</a:t>
                      </a:r>
                    </a:p>
                    <a:p>
                      <a:pPr lvl="1">
                        <a:lnSpc>
                          <a:spcPct val="150000"/>
                        </a:lnSpc>
                      </a:pPr>
                      <a:r>
                        <a:rPr lang="en-GB" dirty="0"/>
                        <a:t>Diarrhoea</a:t>
                      </a:r>
                    </a:p>
                  </a:txBody>
                  <a:tcPr/>
                </a:tc>
                <a:tc>
                  <a:txBody>
                    <a:bodyPr/>
                    <a:lstStyle/>
                    <a:p>
                      <a:pPr algn="ctr">
                        <a:lnSpc>
                          <a:spcPct val="150000"/>
                        </a:lnSpc>
                      </a:pPr>
                      <a:endParaRPr lang="en-US" dirty="0"/>
                    </a:p>
                    <a:p>
                      <a:pPr algn="ctr">
                        <a:lnSpc>
                          <a:spcPct val="150000"/>
                        </a:lnSpc>
                      </a:pPr>
                      <a:r>
                        <a:rPr lang="en-GB" dirty="0"/>
                        <a:t>38</a:t>
                      </a:r>
                    </a:p>
                    <a:p>
                      <a:pPr algn="ctr">
                        <a:lnSpc>
                          <a:spcPct val="150000"/>
                        </a:lnSpc>
                      </a:pPr>
                      <a:r>
                        <a:rPr lang="en-GB" dirty="0"/>
                        <a:t>12</a:t>
                      </a:r>
                    </a:p>
                  </a:txBody>
                  <a:tcPr>
                    <a:solidFill>
                      <a:schemeClr val="accent5">
                        <a:lumMod val="20000"/>
                        <a:lumOff val="80000"/>
                      </a:schemeClr>
                    </a:solidFill>
                  </a:tcPr>
                </a:tc>
                <a:tc>
                  <a:txBody>
                    <a:bodyPr/>
                    <a:lstStyle/>
                    <a:p>
                      <a:pPr algn="ctr">
                        <a:lnSpc>
                          <a:spcPct val="150000"/>
                        </a:lnSpc>
                      </a:pPr>
                      <a:endParaRPr lang="en-US" dirty="0"/>
                    </a:p>
                    <a:p>
                      <a:pPr algn="ctr">
                        <a:lnSpc>
                          <a:spcPct val="150000"/>
                        </a:lnSpc>
                      </a:pPr>
                      <a:r>
                        <a:rPr lang="en-GB" dirty="0"/>
                        <a:t>21</a:t>
                      </a:r>
                    </a:p>
                    <a:p>
                      <a:pPr algn="ctr">
                        <a:lnSpc>
                          <a:spcPct val="150000"/>
                        </a:lnSpc>
                      </a:pPr>
                      <a:r>
                        <a:rPr lang="en-GB" dirty="0"/>
                        <a:t>10</a:t>
                      </a:r>
                    </a:p>
                  </a:txBody>
                  <a:tcPr>
                    <a:solidFill>
                      <a:schemeClr val="accent3">
                        <a:lumMod val="20000"/>
                        <a:lumOff val="80000"/>
                      </a:schemeClr>
                    </a:solidFill>
                  </a:tcPr>
                </a:tc>
                <a:extLst>
                  <a:ext uri="{0D108BD9-81ED-4DB2-BD59-A6C34878D82A}">
                    <a16:rowId xmlns:a16="http://schemas.microsoft.com/office/drawing/2014/main" val="1679745738"/>
                  </a:ext>
                </a:extLst>
              </a:tr>
              <a:tr h="277733">
                <a:tc>
                  <a:txBody>
                    <a:bodyPr/>
                    <a:lstStyle/>
                    <a:p>
                      <a:pPr>
                        <a:lnSpc>
                          <a:spcPct val="150000"/>
                        </a:lnSpc>
                      </a:pPr>
                      <a:r>
                        <a:rPr lang="en-US" dirty="0"/>
                        <a:t>TEAE leading to </a:t>
                      </a:r>
                      <a:r>
                        <a:rPr lang="en-US" dirty="0" err="1"/>
                        <a:t>tx</a:t>
                      </a:r>
                      <a:r>
                        <a:rPr lang="en-US" dirty="0"/>
                        <a:t> interruption (%)</a:t>
                      </a:r>
                      <a:endParaRPr lang="en-GB" dirty="0"/>
                    </a:p>
                  </a:txBody>
                  <a:tcPr/>
                </a:tc>
                <a:tc>
                  <a:txBody>
                    <a:bodyPr/>
                    <a:lstStyle/>
                    <a:p>
                      <a:pPr algn="ctr">
                        <a:lnSpc>
                          <a:spcPct val="150000"/>
                        </a:lnSpc>
                      </a:pPr>
                      <a:r>
                        <a:rPr lang="en-US" dirty="0"/>
                        <a:t>79</a:t>
                      </a:r>
                      <a:endParaRPr lang="en-GB" dirty="0"/>
                    </a:p>
                  </a:txBody>
                  <a:tcPr>
                    <a:solidFill>
                      <a:schemeClr val="accent5">
                        <a:lumMod val="20000"/>
                        <a:lumOff val="80000"/>
                      </a:schemeClr>
                    </a:solidFill>
                  </a:tcPr>
                </a:tc>
                <a:tc>
                  <a:txBody>
                    <a:bodyPr/>
                    <a:lstStyle/>
                    <a:p>
                      <a:pPr algn="ctr">
                        <a:lnSpc>
                          <a:spcPct val="150000"/>
                        </a:lnSpc>
                      </a:pPr>
                      <a:r>
                        <a:rPr lang="en-US" dirty="0"/>
                        <a:t>76</a:t>
                      </a:r>
                      <a:endParaRPr lang="en-GB" dirty="0"/>
                    </a:p>
                  </a:txBody>
                  <a:tcPr>
                    <a:solidFill>
                      <a:schemeClr val="accent3">
                        <a:lumMod val="20000"/>
                        <a:lumOff val="80000"/>
                      </a:schemeClr>
                    </a:solidFill>
                  </a:tcPr>
                </a:tc>
                <a:extLst>
                  <a:ext uri="{0D108BD9-81ED-4DB2-BD59-A6C34878D82A}">
                    <a16:rowId xmlns:a16="http://schemas.microsoft.com/office/drawing/2014/main" val="2454078434"/>
                  </a:ext>
                </a:extLst>
              </a:tr>
              <a:tr h="277733">
                <a:tc>
                  <a:txBody>
                    <a:bodyPr/>
                    <a:lstStyle/>
                    <a:p>
                      <a:pPr>
                        <a:lnSpc>
                          <a:spcPct val="150000"/>
                        </a:lnSpc>
                      </a:pPr>
                      <a:r>
                        <a:rPr lang="en-US" dirty="0"/>
                        <a:t>TEAE leading to dose reduction (%)</a:t>
                      </a:r>
                      <a:endParaRPr lang="en-GB" dirty="0"/>
                    </a:p>
                  </a:txBody>
                  <a:tcPr/>
                </a:tc>
                <a:tc>
                  <a:txBody>
                    <a:bodyPr/>
                    <a:lstStyle/>
                    <a:p>
                      <a:pPr algn="ctr">
                        <a:lnSpc>
                          <a:spcPct val="150000"/>
                        </a:lnSpc>
                      </a:pPr>
                      <a:r>
                        <a:rPr lang="en-US" dirty="0"/>
                        <a:t>31</a:t>
                      </a:r>
                      <a:endParaRPr lang="en-GB" dirty="0"/>
                    </a:p>
                  </a:txBody>
                  <a:tcPr>
                    <a:solidFill>
                      <a:schemeClr val="accent5">
                        <a:lumMod val="20000"/>
                        <a:lumOff val="80000"/>
                      </a:schemeClr>
                    </a:solidFill>
                  </a:tcPr>
                </a:tc>
                <a:tc>
                  <a:txBody>
                    <a:bodyPr/>
                    <a:lstStyle/>
                    <a:p>
                      <a:pPr algn="ctr">
                        <a:lnSpc>
                          <a:spcPct val="150000"/>
                        </a:lnSpc>
                      </a:pPr>
                      <a:r>
                        <a:rPr lang="en-US" dirty="0"/>
                        <a:t>26</a:t>
                      </a:r>
                      <a:endParaRPr lang="en-GB" dirty="0"/>
                    </a:p>
                  </a:txBody>
                  <a:tcPr>
                    <a:solidFill>
                      <a:schemeClr val="accent3">
                        <a:lumMod val="20000"/>
                        <a:lumOff val="80000"/>
                      </a:schemeClr>
                    </a:solidFill>
                  </a:tcPr>
                </a:tc>
                <a:extLst>
                  <a:ext uri="{0D108BD9-81ED-4DB2-BD59-A6C34878D82A}">
                    <a16:rowId xmlns:a16="http://schemas.microsoft.com/office/drawing/2014/main" val="632298444"/>
                  </a:ext>
                </a:extLst>
              </a:tr>
              <a:tr h="277733">
                <a:tc>
                  <a:txBody>
                    <a:bodyPr/>
                    <a:lstStyle/>
                    <a:p>
                      <a:pPr>
                        <a:lnSpc>
                          <a:spcPct val="150000"/>
                        </a:lnSpc>
                      </a:pPr>
                      <a:r>
                        <a:rPr lang="en-GB" dirty="0"/>
                        <a:t>Serious TEAE (%)</a:t>
                      </a:r>
                    </a:p>
                  </a:txBody>
                  <a:tcPr/>
                </a:tc>
                <a:tc>
                  <a:txBody>
                    <a:bodyPr/>
                    <a:lstStyle/>
                    <a:p>
                      <a:pPr algn="ctr">
                        <a:lnSpc>
                          <a:spcPct val="150000"/>
                        </a:lnSpc>
                      </a:pPr>
                      <a:r>
                        <a:rPr lang="en-US" dirty="0"/>
                        <a:t>29</a:t>
                      </a:r>
                      <a:endParaRPr lang="en-GB" dirty="0"/>
                    </a:p>
                  </a:txBody>
                  <a:tcPr>
                    <a:solidFill>
                      <a:schemeClr val="accent5">
                        <a:lumMod val="20000"/>
                        <a:lumOff val="80000"/>
                      </a:schemeClr>
                    </a:solidFill>
                  </a:tcPr>
                </a:tc>
                <a:tc>
                  <a:txBody>
                    <a:bodyPr/>
                    <a:lstStyle/>
                    <a:p>
                      <a:pPr algn="ctr">
                        <a:lnSpc>
                          <a:spcPct val="150000"/>
                        </a:lnSpc>
                      </a:pPr>
                      <a:r>
                        <a:rPr lang="en-US" dirty="0"/>
                        <a:t>17</a:t>
                      </a:r>
                      <a:endParaRPr lang="en-GB" dirty="0"/>
                    </a:p>
                  </a:txBody>
                  <a:tcPr>
                    <a:solidFill>
                      <a:schemeClr val="accent3">
                        <a:lumMod val="20000"/>
                        <a:lumOff val="80000"/>
                      </a:schemeClr>
                    </a:solidFill>
                  </a:tcPr>
                </a:tc>
                <a:extLst>
                  <a:ext uri="{0D108BD9-81ED-4DB2-BD59-A6C34878D82A}">
                    <a16:rowId xmlns:a16="http://schemas.microsoft.com/office/drawing/2014/main" val="197555139"/>
                  </a:ext>
                </a:extLst>
              </a:tr>
            </a:tbl>
          </a:graphicData>
        </a:graphic>
      </p:graphicFrame>
    </p:spTree>
    <p:extLst>
      <p:ext uri="{BB962C8B-B14F-4D97-AF65-F5344CB8AC3E}">
        <p14:creationId xmlns:p14="http://schemas.microsoft.com/office/powerpoint/2010/main" val="823509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Is 2</a:t>
            </a:r>
            <a:r>
              <a:rPr lang="en-GB" baseline="30000" dirty="0"/>
              <a:t>nd</a:t>
            </a:r>
            <a:r>
              <a:rPr lang="en-GB" dirty="0"/>
              <a:t>-line CABO effective in pts who progressed on ICI combination </a:t>
            </a:r>
            <a:r>
              <a:rPr lang="en-GB" dirty="0" err="1"/>
              <a:t>tx</a:t>
            </a:r>
            <a:r>
              <a:rPr lang="en-GB" dirty="0"/>
              <a:t>?</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In this non-randomised study, 2</a:t>
            </a:r>
            <a:r>
              <a:rPr lang="en-GB" baseline="30000" dirty="0"/>
              <a:t>nd</a:t>
            </a:r>
            <a:r>
              <a:rPr lang="en-GB" dirty="0"/>
              <a:t>-line CABO was well-tolerated and effective in pts with advanced RCC who progress on 1</a:t>
            </a:r>
            <a:r>
              <a:rPr lang="en-GB" baseline="30000" dirty="0"/>
              <a:t>st</a:t>
            </a:r>
            <a:r>
              <a:rPr lang="en-GB" dirty="0"/>
              <a:t>-line ICI+ICI or ICI+VEGFR-TKI combination </a:t>
            </a:r>
            <a:r>
              <a:rPr lang="en-GB" dirty="0" err="1"/>
              <a:t>tx</a:t>
            </a:r>
            <a:r>
              <a:rPr lang="en-GB" dirty="0"/>
              <a:t>, with higher PFS and ORR after ICI+ICI in the 1</a:t>
            </a:r>
            <a:r>
              <a:rPr lang="en-GB" baseline="30000" dirty="0"/>
              <a:t>st</a:t>
            </a:r>
            <a:r>
              <a:rPr lang="en-GB" dirty="0"/>
              <a:t>-line. </a:t>
            </a:r>
          </a:p>
        </p:txBody>
      </p:sp>
    </p:spTree>
    <p:extLst>
      <p:ext uri="{BB962C8B-B14F-4D97-AF65-F5344CB8AC3E}">
        <p14:creationId xmlns:p14="http://schemas.microsoft.com/office/powerpoint/2010/main" val="212309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2C24CAD3-3212-4F20-BCA5-14018895148F}"/>
              </a:ext>
            </a:extLst>
          </p:cNvPr>
          <p:cNvGraphicFramePr>
            <a:graphicFrameLocks noGrp="1"/>
          </p:cNvGraphicFramePr>
          <p:nvPr>
            <p:ph sz="quarter" idx="10"/>
            <p:extLst>
              <p:ext uri="{D42A27DB-BD31-4B8C-83A1-F6EECF244321}">
                <p14:modId xmlns:p14="http://schemas.microsoft.com/office/powerpoint/2010/main" val="2438929092"/>
              </p:ext>
            </p:extLst>
          </p:nvPr>
        </p:nvGraphicFramePr>
        <p:xfrm>
          <a:off x="438150" y="1017588"/>
          <a:ext cx="3549650" cy="5029200"/>
        </p:xfrm>
        <a:graphic>
          <a:graphicData uri="http://schemas.openxmlformats.org/drawingml/2006/table">
            <a:tbl>
              <a:tblPr>
                <a:tableStyleId>{93296810-A885-4BE3-A3E7-6D5BEEA58F35}</a:tableStyleId>
              </a:tblPr>
              <a:tblGrid>
                <a:gridCol w="869789">
                  <a:extLst>
                    <a:ext uri="{9D8B030D-6E8A-4147-A177-3AD203B41FA5}">
                      <a16:colId xmlns:a16="http://schemas.microsoft.com/office/drawing/2014/main" val="3614747531"/>
                    </a:ext>
                  </a:extLst>
                </a:gridCol>
                <a:gridCol w="2679861">
                  <a:extLst>
                    <a:ext uri="{9D8B030D-6E8A-4147-A177-3AD203B41FA5}">
                      <a16:colId xmlns:a16="http://schemas.microsoft.com/office/drawing/2014/main" val="3089006792"/>
                    </a:ext>
                  </a:extLst>
                </a:gridCol>
              </a:tblGrid>
              <a:tr h="248561">
                <a:tc>
                  <a:txBody>
                    <a:bodyPr/>
                    <a:lstStyle/>
                    <a:p>
                      <a:r>
                        <a:rPr lang="en-GB" sz="1200" b="1" dirty="0">
                          <a:solidFill>
                            <a:schemeClr val="tx1"/>
                          </a:solidFill>
                        </a:rPr>
                        <a:t>AE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adverse event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3726598"/>
                  </a:ext>
                </a:extLst>
              </a:tr>
              <a:tr h="248561">
                <a:tc>
                  <a:txBody>
                    <a:bodyPr/>
                    <a:lstStyle/>
                    <a:p>
                      <a:r>
                        <a:rPr lang="en-US" sz="1200" b="1" dirty="0">
                          <a:solidFill>
                            <a:schemeClr val="tx1"/>
                          </a:solidFill>
                        </a:rPr>
                        <a:t>ADR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adverse drug reaction</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54744"/>
                  </a:ext>
                </a:extLst>
              </a:tr>
              <a:tr h="248561">
                <a:tc>
                  <a:txBody>
                    <a:bodyPr/>
                    <a:lstStyle/>
                    <a:p>
                      <a:r>
                        <a:rPr lang="en-GB" sz="1200" b="1" dirty="0">
                          <a:solidFill>
                            <a:schemeClr val="tx1"/>
                          </a:solidFill>
                        </a:rPr>
                        <a:t>ALT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alanine aminotransferase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27964091"/>
                  </a:ext>
                </a:extLst>
              </a:tr>
              <a:tr h="248561">
                <a:tc>
                  <a:txBody>
                    <a:bodyPr/>
                    <a:lstStyle/>
                    <a:p>
                      <a:r>
                        <a:rPr lang="en-US" sz="1200" b="1" dirty="0">
                          <a:solidFill>
                            <a:schemeClr val="tx1"/>
                          </a:solidFill>
                        </a:rPr>
                        <a:t>AST</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aspartate transaminase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3295360"/>
                  </a:ext>
                </a:extLst>
              </a:tr>
              <a:tr h="248561">
                <a:tc>
                  <a:txBody>
                    <a:bodyPr/>
                    <a:lstStyle/>
                    <a:p>
                      <a:r>
                        <a:rPr lang="en-GB" sz="1200" b="1" dirty="0">
                          <a:solidFill>
                            <a:schemeClr val="tx1"/>
                          </a:solidFill>
                        </a:rPr>
                        <a:t>AVE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avelumab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28656"/>
                  </a:ext>
                </a:extLst>
              </a:tr>
              <a:tr h="248561">
                <a:tc>
                  <a:txBody>
                    <a:bodyPr/>
                    <a:lstStyle/>
                    <a:p>
                      <a:r>
                        <a:rPr lang="en-GB" sz="1200" b="1" dirty="0">
                          <a:solidFill>
                            <a:schemeClr val="tx1"/>
                          </a:solidFill>
                        </a:rPr>
                        <a:t>AXI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err="1">
                          <a:solidFill>
                            <a:schemeClr val="tx1"/>
                          </a:solidFill>
                        </a:rPr>
                        <a:t>axitinib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2162887"/>
                  </a:ext>
                </a:extLst>
              </a:tr>
              <a:tr h="248561">
                <a:tc>
                  <a:txBody>
                    <a:bodyPr/>
                    <a:lstStyle/>
                    <a:p>
                      <a:r>
                        <a:rPr lang="en-US" sz="1200" b="1" dirty="0">
                          <a:solidFill>
                            <a:schemeClr val="tx1"/>
                          </a:solidFill>
                        </a:rPr>
                        <a:t>BOR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best overall response rate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753382"/>
                  </a:ext>
                </a:extLst>
              </a:tr>
              <a:tr h="248561">
                <a:tc>
                  <a:txBody>
                    <a:bodyPr/>
                    <a:lstStyle/>
                    <a:p>
                      <a:r>
                        <a:rPr lang="en-US" sz="1200" b="1" dirty="0">
                          <a:solidFill>
                            <a:schemeClr val="tx1"/>
                          </a:solidFill>
                        </a:rPr>
                        <a:t>BICR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blinded independent central review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5328603"/>
                  </a:ext>
                </a:extLst>
              </a:tr>
              <a:tr h="248561">
                <a:tc>
                  <a:txBody>
                    <a:bodyPr/>
                    <a:lstStyle/>
                    <a:p>
                      <a:r>
                        <a:rPr lang="en-GB" sz="1200" b="1" dirty="0">
                          <a:solidFill>
                            <a:schemeClr val="tx1"/>
                          </a:solidFill>
                        </a:rPr>
                        <a:t>bid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twice daily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979845"/>
                  </a:ext>
                </a:extLst>
              </a:tr>
              <a:tr h="248561">
                <a:tc>
                  <a:txBody>
                    <a:bodyPr/>
                    <a:lstStyle/>
                    <a:p>
                      <a:r>
                        <a:rPr lang="en-GB" sz="1200" b="1" dirty="0">
                          <a:solidFill>
                            <a:schemeClr val="tx1"/>
                          </a:solidFill>
                        </a:rPr>
                        <a:t>CABO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err="1">
                          <a:solidFill>
                            <a:schemeClr val="tx1"/>
                          </a:solidFill>
                        </a:rPr>
                        <a:t>cabozantinib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2332971"/>
                  </a:ext>
                </a:extLst>
              </a:tr>
              <a:tr h="248561">
                <a:tc>
                  <a:txBody>
                    <a:bodyPr/>
                    <a:lstStyle/>
                    <a:p>
                      <a:r>
                        <a:rPr lang="en-US" sz="1200" b="1" dirty="0">
                          <a:solidFill>
                            <a:schemeClr val="tx1"/>
                          </a:solidFill>
                        </a:rPr>
                        <a:t>C(avgd28)</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average serum concentration over 28 days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8257535"/>
                  </a:ext>
                </a:extLst>
              </a:tr>
              <a:tr h="248561">
                <a:tc>
                  <a:txBody>
                    <a:bodyPr/>
                    <a:lstStyle/>
                    <a:p>
                      <a:r>
                        <a:rPr lang="en-GB" sz="1200" b="1" dirty="0" err="1">
                          <a:solidFill>
                            <a:schemeClr val="tx1"/>
                          </a:solidFill>
                        </a:rPr>
                        <a:t>ccRCC</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clear-cell renal cell carcinoma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611213"/>
                  </a:ext>
                </a:extLst>
              </a:tr>
              <a:tr h="248561">
                <a:tc>
                  <a:txBody>
                    <a:bodyPr/>
                    <a:lstStyle/>
                    <a:p>
                      <a:r>
                        <a:rPr lang="en-GB" sz="1200" b="1" dirty="0">
                          <a:solidFill>
                            <a:schemeClr val="tx1"/>
                          </a:solidFill>
                        </a:rPr>
                        <a:t>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confidence interval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8295902"/>
                  </a:ext>
                </a:extLst>
              </a:tr>
              <a:tr h="248561">
                <a:tc>
                  <a:txBody>
                    <a:bodyPr/>
                    <a:lstStyle/>
                    <a:p>
                      <a:r>
                        <a:rPr lang="en-US" sz="1200" b="1" dirty="0">
                          <a:solidFill>
                            <a:schemeClr val="tx1"/>
                          </a:solidFill>
                        </a:rPr>
                        <a:t>C(</a:t>
                      </a:r>
                      <a:r>
                        <a:rPr lang="en-US" sz="1200" b="1" dirty="0" err="1">
                          <a:solidFill>
                            <a:schemeClr val="tx1"/>
                          </a:solidFill>
                        </a:rPr>
                        <a:t>minss</a:t>
                      </a:r>
                      <a:r>
                        <a:rPr lang="en-US" sz="1200" b="1" dirty="0">
                          <a:solidFill>
                            <a:schemeClr val="tx1"/>
                          </a:solidFill>
                        </a:rPr>
                        <a:t>)</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minimum serum concentration at steady state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3599655"/>
                  </a:ext>
                </a:extLst>
              </a:tr>
              <a:tr h="248561">
                <a:tc>
                  <a:txBody>
                    <a:bodyPr/>
                    <a:lstStyle/>
                    <a:p>
                      <a:r>
                        <a:rPr lang="en-US" sz="1200" b="1" dirty="0">
                          <a:solidFill>
                            <a:schemeClr val="tx1"/>
                          </a:solidFill>
                        </a:rPr>
                        <a:t>CPS</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combined positive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5507411"/>
                  </a:ext>
                </a:extLst>
              </a:tr>
              <a:tr h="248561">
                <a:tc>
                  <a:txBody>
                    <a:bodyPr/>
                    <a:lstStyle/>
                    <a:p>
                      <a:r>
                        <a:rPr lang="en-GB" sz="1200" b="1" dirty="0">
                          <a:solidFill>
                            <a:schemeClr val="tx1"/>
                          </a:solidFill>
                        </a:rPr>
                        <a:t>CR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complete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719876"/>
                  </a:ext>
                </a:extLst>
              </a:tr>
              <a:tr h="248561">
                <a:tc>
                  <a:txBody>
                    <a:bodyPr/>
                    <a:lstStyle/>
                    <a:p>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0193822"/>
                  </a:ext>
                </a:extLst>
              </a:tr>
            </a:tbl>
          </a:graphicData>
        </a:graphic>
      </p:graphicFrame>
      <p:graphicFrame>
        <p:nvGraphicFramePr>
          <p:cNvPr id="14" name="Table 14">
            <a:extLst>
              <a:ext uri="{FF2B5EF4-FFF2-40B4-BE49-F238E27FC236}">
                <a16:creationId xmlns:a16="http://schemas.microsoft.com/office/drawing/2014/main" id="{A99FD65A-F928-4C14-8F3A-19065DCB9786}"/>
              </a:ext>
            </a:extLst>
          </p:cNvPr>
          <p:cNvGraphicFramePr>
            <a:graphicFrameLocks noGrp="1"/>
          </p:cNvGraphicFramePr>
          <p:nvPr>
            <p:ph sz="quarter" idx="12"/>
            <p:extLst>
              <p:ext uri="{D42A27DB-BD31-4B8C-83A1-F6EECF244321}">
                <p14:modId xmlns:p14="http://schemas.microsoft.com/office/powerpoint/2010/main" val="1815148338"/>
              </p:ext>
            </p:extLst>
          </p:nvPr>
        </p:nvGraphicFramePr>
        <p:xfrm>
          <a:off x="4243388" y="1017589"/>
          <a:ext cx="3549650" cy="4899018"/>
        </p:xfrm>
        <a:graphic>
          <a:graphicData uri="http://schemas.openxmlformats.org/drawingml/2006/table">
            <a:tbl>
              <a:tblPr>
                <a:tableStyleId>{93296810-A885-4BE3-A3E7-6D5BEEA58F35}</a:tableStyleId>
              </a:tblPr>
              <a:tblGrid>
                <a:gridCol w="837898">
                  <a:extLst>
                    <a:ext uri="{9D8B030D-6E8A-4147-A177-3AD203B41FA5}">
                      <a16:colId xmlns:a16="http://schemas.microsoft.com/office/drawing/2014/main" val="2624560828"/>
                    </a:ext>
                  </a:extLst>
                </a:gridCol>
                <a:gridCol w="2711752">
                  <a:extLst>
                    <a:ext uri="{9D8B030D-6E8A-4147-A177-3AD203B41FA5}">
                      <a16:colId xmlns:a16="http://schemas.microsoft.com/office/drawing/2014/main" val="4105415650"/>
                    </a:ext>
                  </a:extLst>
                </a:gridCol>
              </a:tblGrid>
              <a:tr h="251075">
                <a:tc>
                  <a:txBody>
                    <a:bodyPr/>
                    <a:lstStyle/>
                    <a:p>
                      <a:r>
                        <a:rPr lang="en-US" sz="1200" b="1" dirty="0">
                          <a:solidFill>
                            <a:schemeClr val="tx1"/>
                          </a:solidFill>
                        </a:rPr>
                        <a:t>DCR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disease control rate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7825486"/>
                  </a:ext>
                </a:extLst>
              </a:tr>
              <a:tr h="251075">
                <a:tc>
                  <a:txBody>
                    <a:bodyPr/>
                    <a:lstStyle/>
                    <a:p>
                      <a:r>
                        <a:rPr lang="en-GB" sz="1200" b="1" dirty="0">
                          <a:solidFill>
                            <a:schemeClr val="tx1"/>
                          </a:solidFill>
                        </a:rPr>
                        <a:t>DOR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duration of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3020893"/>
                  </a:ext>
                </a:extLst>
              </a:tr>
              <a:tr h="251075">
                <a:tc>
                  <a:txBody>
                    <a:bodyPr/>
                    <a:lstStyle/>
                    <a:p>
                      <a:r>
                        <a:rPr lang="en-GB" sz="1200" b="1" dirty="0">
                          <a:solidFill>
                            <a:schemeClr val="tx1"/>
                          </a:solidFill>
                        </a:rPr>
                        <a:t>ECOG 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Eastern Cooperative Oncology Group performance status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6439296"/>
                  </a:ext>
                </a:extLst>
              </a:tr>
              <a:tr h="251075">
                <a:tc>
                  <a:txBody>
                    <a:bodyPr/>
                    <a:lstStyle/>
                    <a:p>
                      <a:r>
                        <a:rPr lang="en-US" sz="1200" b="1" dirty="0">
                          <a:solidFill>
                            <a:schemeClr val="tx1"/>
                          </a:solidFill>
                        </a:rPr>
                        <a:t>EVE</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err="1">
                          <a:solidFill>
                            <a:schemeClr val="tx1"/>
                          </a:solidFill>
                        </a:rPr>
                        <a:t>everolimus</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2281412"/>
                  </a:ext>
                </a:extLst>
              </a:tr>
              <a:tr h="251075">
                <a:tc>
                  <a:txBody>
                    <a:bodyPr/>
                    <a:lstStyle/>
                    <a:p>
                      <a:r>
                        <a:rPr lang="en-US" sz="1200" b="1" dirty="0">
                          <a:solidFill>
                            <a:schemeClr val="tx1"/>
                          </a:solidFill>
                        </a:rPr>
                        <a:t>FA</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Final analysis</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9627871"/>
                  </a:ext>
                </a:extLst>
              </a:tr>
              <a:tr h="418458">
                <a:tc>
                  <a:txBody>
                    <a:bodyPr/>
                    <a:lstStyle/>
                    <a:p>
                      <a:r>
                        <a:rPr lang="en-US" sz="1200" b="1" dirty="0">
                          <a:solidFill>
                            <a:schemeClr val="tx1"/>
                          </a:solidFill>
                        </a:rPr>
                        <a:t>FMT</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err="1">
                          <a:solidFill>
                            <a:schemeClr val="tx1"/>
                          </a:solidFill>
                        </a:rPr>
                        <a:t>faecal</a:t>
                      </a:r>
                      <a:r>
                        <a:rPr lang="en-US" sz="1200" dirty="0">
                          <a:solidFill>
                            <a:schemeClr val="tx1"/>
                          </a:solidFill>
                        </a:rPr>
                        <a:t> microbiota transplantation</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0008339"/>
                  </a:ext>
                </a:extLst>
              </a:tr>
              <a:tr h="251075">
                <a:tc>
                  <a:txBody>
                    <a:bodyPr/>
                    <a:lstStyle/>
                    <a:p>
                      <a:r>
                        <a:rPr lang="en-GB" sz="1200" b="1" dirty="0">
                          <a:solidFill>
                            <a:schemeClr val="tx1"/>
                          </a:solidFill>
                        </a:rPr>
                        <a:t>FU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follow-up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6559515"/>
                  </a:ext>
                </a:extLst>
              </a:tr>
              <a:tr h="251075">
                <a:tc>
                  <a:txBody>
                    <a:bodyPr/>
                    <a:lstStyle/>
                    <a:p>
                      <a:r>
                        <a:rPr lang="en-GB" sz="1200" b="1" dirty="0">
                          <a:solidFill>
                            <a:schemeClr val="tx1"/>
                          </a:solidFill>
                        </a:rPr>
                        <a:t>HIF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hypoxia-inducible factor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2752128"/>
                  </a:ext>
                </a:extLst>
              </a:tr>
              <a:tr h="251075">
                <a:tc>
                  <a:txBody>
                    <a:bodyPr/>
                    <a:lstStyle/>
                    <a:p>
                      <a:r>
                        <a:rPr lang="en-GB" sz="1200" b="1" dirty="0">
                          <a:solidFill>
                            <a:schemeClr val="tx1"/>
                          </a:solidFill>
                        </a:rPr>
                        <a:t>HR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hazard ratio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30764543"/>
                  </a:ext>
                </a:extLst>
              </a:tr>
              <a:tr h="251075">
                <a:tc>
                  <a:txBody>
                    <a:bodyPr/>
                    <a:lstStyle/>
                    <a:p>
                      <a:r>
                        <a:rPr lang="en-GB" sz="1200" b="1" dirty="0">
                          <a:solidFill>
                            <a:schemeClr val="tx1"/>
                          </a:solidFill>
                        </a:rPr>
                        <a:t>ICI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immune checkpoint inhibitor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6137944"/>
                  </a:ext>
                </a:extLst>
              </a:tr>
              <a:tr h="251075">
                <a:tc>
                  <a:txBody>
                    <a:bodyPr/>
                    <a:lstStyle/>
                    <a:p>
                      <a:r>
                        <a:rPr lang="en-US" sz="1200" b="1" dirty="0">
                          <a:solidFill>
                            <a:schemeClr val="tx1"/>
                          </a:solidFill>
                        </a:rPr>
                        <a:t>ICR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independent central review</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0773304"/>
                  </a:ext>
                </a:extLst>
              </a:tr>
              <a:tr h="251075">
                <a:tc>
                  <a:txBody>
                    <a:bodyPr/>
                    <a:lstStyle/>
                    <a:p>
                      <a:r>
                        <a:rPr lang="en-GB" sz="1200" b="1" dirty="0">
                          <a:solidFill>
                            <a:schemeClr val="tx1"/>
                          </a:solidFill>
                        </a:rPr>
                        <a:t>IMDC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International Metastatic RCC Database Consortium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43803"/>
                  </a:ext>
                </a:extLst>
              </a:tr>
              <a:tr h="251075">
                <a:tc>
                  <a:txBody>
                    <a:bodyPr/>
                    <a:lstStyle/>
                    <a:p>
                      <a:r>
                        <a:rPr lang="en-GB" sz="1200" b="1" dirty="0">
                          <a:solidFill>
                            <a:schemeClr val="tx1"/>
                          </a:solidFill>
                        </a:rPr>
                        <a:t>IPI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ipilimumab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0872552"/>
                  </a:ext>
                </a:extLst>
              </a:tr>
              <a:tr h="251075">
                <a:tc>
                  <a:txBody>
                    <a:bodyPr/>
                    <a:lstStyle/>
                    <a:p>
                      <a:r>
                        <a:rPr lang="en-US" sz="1200" b="1" dirty="0">
                          <a:solidFill>
                            <a:schemeClr val="tx1"/>
                          </a:solidFill>
                        </a:rPr>
                        <a:t>IQR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interquartile range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6022627"/>
                  </a:ext>
                </a:extLst>
              </a:tr>
              <a:tr h="251075">
                <a:tc>
                  <a:txBody>
                    <a:bodyPr/>
                    <a:lstStyle/>
                    <a:p>
                      <a:r>
                        <a:rPr lang="en-GB" sz="1200" b="1" dirty="0" err="1">
                          <a:solidFill>
                            <a:schemeClr val="tx1"/>
                          </a:solidFill>
                        </a:rPr>
                        <a:t>irAE</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immune-related adverse event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9946474"/>
                  </a:ext>
                </a:extLst>
              </a:tr>
              <a:tr h="251075">
                <a:tc>
                  <a:txBody>
                    <a:bodyPr/>
                    <a:lstStyle/>
                    <a:p>
                      <a:r>
                        <a:rPr lang="en-US" sz="1200" b="1" dirty="0">
                          <a:solidFill>
                            <a:schemeClr val="tx1"/>
                          </a:solidFill>
                        </a:rPr>
                        <a:t>IRR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independent radiology review</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2737749"/>
                  </a:ext>
                </a:extLst>
              </a:tr>
            </a:tbl>
          </a:graphicData>
        </a:graphic>
      </p:graphicFrame>
      <p:sp>
        <p:nvSpPr>
          <p:cNvPr id="3" name="Title 2">
            <a:extLst>
              <a:ext uri="{FF2B5EF4-FFF2-40B4-BE49-F238E27FC236}">
                <a16:creationId xmlns:a16="http://schemas.microsoft.com/office/drawing/2014/main" id="{F9F4085D-4B3E-412A-8346-742B46D20548}"/>
              </a:ext>
            </a:extLst>
          </p:cNvPr>
          <p:cNvSpPr>
            <a:spLocks noGrp="1"/>
          </p:cNvSpPr>
          <p:nvPr>
            <p:ph type="title"/>
          </p:nvPr>
        </p:nvSpPr>
        <p:spPr/>
        <p:txBody>
          <a:bodyPr/>
          <a:lstStyle/>
          <a:p>
            <a:r>
              <a:rPr lang="en-GB" dirty="0"/>
              <a:t>Glossary RCC (A-O)</a:t>
            </a:r>
          </a:p>
        </p:txBody>
      </p:sp>
      <p:sp>
        <p:nvSpPr>
          <p:cNvPr id="11" name="Text Placeholder 10">
            <a:extLst>
              <a:ext uri="{FF2B5EF4-FFF2-40B4-BE49-F238E27FC236}">
                <a16:creationId xmlns:a16="http://schemas.microsoft.com/office/drawing/2014/main" id="{4A570AF8-4898-44A1-9AB6-2AE77A61F336}"/>
              </a:ext>
            </a:extLst>
          </p:cNvPr>
          <p:cNvSpPr>
            <a:spLocks noGrp="1"/>
          </p:cNvSpPr>
          <p:nvPr>
            <p:ph type="body" sz="quarter" idx="14"/>
          </p:nvPr>
        </p:nvSpPr>
        <p:spPr/>
        <p:txBody>
          <a:bodyPr/>
          <a:lstStyle/>
          <a:p>
            <a:endParaRPr lang="en-GB"/>
          </a:p>
        </p:txBody>
      </p:sp>
      <p:graphicFrame>
        <p:nvGraphicFramePr>
          <p:cNvPr id="15" name="Table 15">
            <a:extLst>
              <a:ext uri="{FF2B5EF4-FFF2-40B4-BE49-F238E27FC236}">
                <a16:creationId xmlns:a16="http://schemas.microsoft.com/office/drawing/2014/main" id="{F4A7A1EC-6C12-4B9F-A582-C66F221A2654}"/>
              </a:ext>
            </a:extLst>
          </p:cNvPr>
          <p:cNvGraphicFramePr>
            <a:graphicFrameLocks noGrp="1"/>
          </p:cNvGraphicFramePr>
          <p:nvPr>
            <p:ph sz="quarter" idx="15"/>
            <p:extLst>
              <p:ext uri="{D42A27DB-BD31-4B8C-83A1-F6EECF244321}">
                <p14:modId xmlns:p14="http://schemas.microsoft.com/office/powerpoint/2010/main" val="1921874710"/>
              </p:ext>
            </p:extLst>
          </p:nvPr>
        </p:nvGraphicFramePr>
        <p:xfrm>
          <a:off x="8048625" y="1017588"/>
          <a:ext cx="3549650" cy="4680148"/>
        </p:xfrm>
        <a:graphic>
          <a:graphicData uri="http://schemas.openxmlformats.org/drawingml/2006/table">
            <a:tbl>
              <a:tblPr>
                <a:tableStyleId>{93296810-A885-4BE3-A3E7-6D5BEEA58F35}</a:tableStyleId>
              </a:tblPr>
              <a:tblGrid>
                <a:gridCol w="835883">
                  <a:extLst>
                    <a:ext uri="{9D8B030D-6E8A-4147-A177-3AD203B41FA5}">
                      <a16:colId xmlns:a16="http://schemas.microsoft.com/office/drawing/2014/main" val="147109255"/>
                    </a:ext>
                  </a:extLst>
                </a:gridCol>
                <a:gridCol w="2713767">
                  <a:extLst>
                    <a:ext uri="{9D8B030D-6E8A-4147-A177-3AD203B41FA5}">
                      <a16:colId xmlns:a16="http://schemas.microsoft.com/office/drawing/2014/main" val="1384688733"/>
                    </a:ext>
                  </a:extLst>
                </a:gridCol>
              </a:tblGrid>
              <a:tr h="267674">
                <a:tc>
                  <a:txBody>
                    <a:bodyPr/>
                    <a:lstStyle/>
                    <a:p>
                      <a:r>
                        <a:rPr lang="en-US" sz="1200" b="1" dirty="0">
                          <a:solidFill>
                            <a:schemeClr val="tx1"/>
                          </a:solidFill>
                        </a:rPr>
                        <a:t>ISUP</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The International Society of Urological Pathology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2714045"/>
                  </a:ext>
                </a:extLst>
              </a:tr>
              <a:tr h="267674">
                <a:tc>
                  <a:txBody>
                    <a:bodyPr/>
                    <a:lstStyle/>
                    <a:p>
                      <a:r>
                        <a:rPr lang="en-GB" sz="1200" b="1" dirty="0">
                          <a:solidFill>
                            <a:schemeClr val="tx1"/>
                          </a:solidFill>
                        </a:rPr>
                        <a:t>ITT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intention to treat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0973944"/>
                  </a:ext>
                </a:extLst>
              </a:tr>
              <a:tr h="267674">
                <a:tc>
                  <a:txBody>
                    <a:bodyPr/>
                    <a:lstStyle/>
                    <a:p>
                      <a:r>
                        <a:rPr lang="en-GB" sz="1200" b="1" dirty="0">
                          <a:solidFill>
                            <a:schemeClr val="tx1"/>
                          </a:solidFill>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intravenously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7508097"/>
                  </a:ext>
                </a:extLst>
              </a:tr>
              <a:tr h="267674">
                <a:tc>
                  <a:txBody>
                    <a:bodyPr/>
                    <a:lstStyle/>
                    <a:p>
                      <a:r>
                        <a:rPr lang="en-GB" sz="1200" b="1" dirty="0">
                          <a:solidFill>
                            <a:schemeClr val="tx1"/>
                          </a:solidFill>
                        </a:rPr>
                        <a:t>KPS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err="1">
                          <a:solidFill>
                            <a:schemeClr val="tx1"/>
                          </a:solidFill>
                        </a:rPr>
                        <a:t>Karnofsky</a:t>
                      </a:r>
                      <a:r>
                        <a:rPr lang="en-GB" sz="1200" dirty="0">
                          <a:solidFill>
                            <a:schemeClr val="tx1"/>
                          </a:solidFill>
                        </a:rPr>
                        <a:t> Performance Score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6730138"/>
                  </a:ext>
                </a:extLst>
              </a:tr>
              <a:tr h="267674">
                <a:tc>
                  <a:txBody>
                    <a:bodyPr/>
                    <a:lstStyle/>
                    <a:p>
                      <a:r>
                        <a:rPr lang="en-US" sz="1200" b="1" dirty="0">
                          <a:solidFill>
                            <a:schemeClr val="tx1"/>
                          </a:solidFill>
                        </a:rPr>
                        <a:t>LEN</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err="1">
                          <a:solidFill>
                            <a:schemeClr val="tx1"/>
                          </a:solidFill>
                        </a:rPr>
                        <a:t>lenvatinib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1171135"/>
                  </a:ext>
                </a:extLst>
              </a:tr>
              <a:tr h="267674">
                <a:tc>
                  <a:txBody>
                    <a:bodyPr/>
                    <a:lstStyle/>
                    <a:p>
                      <a:r>
                        <a:rPr lang="en-US" sz="1200" b="1" dirty="0">
                          <a:solidFill>
                            <a:schemeClr val="tx1"/>
                          </a:solidFill>
                        </a:rPr>
                        <a:t>LN</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lymph node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1977800"/>
                  </a:ext>
                </a:extLst>
              </a:tr>
              <a:tr h="328394">
                <a:tc>
                  <a:txBody>
                    <a:bodyPr/>
                    <a:lstStyle/>
                    <a:p>
                      <a:r>
                        <a:rPr lang="en-GB" sz="1200" b="1" dirty="0" err="1">
                          <a:solidFill>
                            <a:schemeClr val="tx1"/>
                          </a:solidFill>
                        </a:rPr>
                        <a:t>mets</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metastases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9035128"/>
                  </a:ext>
                </a:extLst>
              </a:tr>
              <a:tr h="328394">
                <a:tc>
                  <a:txBody>
                    <a:bodyPr/>
                    <a:lstStyle/>
                    <a:p>
                      <a:r>
                        <a:rPr lang="en-US" sz="1200" b="1" dirty="0" err="1">
                          <a:solidFill>
                            <a:schemeClr val="tx1"/>
                          </a:solidFill>
                        </a:rPr>
                        <a:t>monotx</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monotherapy</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0584329"/>
                  </a:ext>
                </a:extLst>
              </a:tr>
              <a:tr h="240858">
                <a:tc>
                  <a:txBody>
                    <a:bodyPr/>
                    <a:lstStyle/>
                    <a:p>
                      <a:r>
                        <a:rPr lang="en-US" sz="1200" b="1" dirty="0">
                          <a:solidFill>
                            <a:schemeClr val="tx1"/>
                          </a:solidFill>
                        </a:rPr>
                        <a:t>NA</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not applicable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0398290"/>
                  </a:ext>
                </a:extLst>
              </a:tr>
              <a:tr h="240858">
                <a:tc>
                  <a:txBody>
                    <a:bodyPr/>
                    <a:lstStyle/>
                    <a:p>
                      <a:r>
                        <a:rPr lang="en-US" sz="1200" b="1" dirty="0">
                          <a:solidFill>
                            <a:schemeClr val="tx1"/>
                          </a:solidFill>
                        </a:rPr>
                        <a:t>NC</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not calculable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08524754"/>
                  </a:ext>
                </a:extLst>
              </a:tr>
              <a:tr h="240858">
                <a:tc>
                  <a:txBody>
                    <a:bodyPr/>
                    <a:lstStyle/>
                    <a:p>
                      <a:r>
                        <a:rPr lang="en-US" sz="1200" b="1" dirty="0">
                          <a:solidFill>
                            <a:schemeClr val="tx1"/>
                          </a:solidFill>
                        </a:rPr>
                        <a:t>NE</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non estimable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895985"/>
                  </a:ext>
                </a:extLst>
              </a:tr>
              <a:tr h="240858">
                <a:tc>
                  <a:txBody>
                    <a:bodyPr/>
                    <a:lstStyle/>
                    <a:p>
                      <a:r>
                        <a:rPr lang="en-GB" sz="1200" b="1" dirty="0">
                          <a:solidFill>
                            <a:schemeClr val="tx1"/>
                          </a:solidFill>
                        </a:rPr>
                        <a:t>NIVO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nivolumab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6992367"/>
                  </a:ext>
                </a:extLst>
              </a:tr>
              <a:tr h="240858">
                <a:tc>
                  <a:txBody>
                    <a:bodyPr/>
                    <a:lstStyle/>
                    <a:p>
                      <a:r>
                        <a:rPr lang="en-GB" sz="1200" b="1" dirty="0">
                          <a:solidFill>
                            <a:schemeClr val="tx1"/>
                          </a:solidFill>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not reached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5892535"/>
                  </a:ext>
                </a:extLst>
              </a:tr>
              <a:tr h="240858">
                <a:tc>
                  <a:txBody>
                    <a:bodyPr/>
                    <a:lstStyle/>
                    <a:p>
                      <a:r>
                        <a:rPr lang="en-GB" sz="1200" b="1" dirty="0">
                          <a:solidFill>
                            <a:schemeClr val="tx1"/>
                          </a:solidFill>
                        </a:rPr>
                        <a:t>ORR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objective/overall response 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6352627"/>
                  </a:ext>
                </a:extLst>
              </a:tr>
              <a:tr h="240858">
                <a:tc>
                  <a:txBody>
                    <a:bodyPr/>
                    <a:lstStyle/>
                    <a:p>
                      <a:r>
                        <a:rPr lang="en-GB" sz="1200" b="1" dirty="0">
                          <a:solidFill>
                            <a:schemeClr val="tx1"/>
                          </a:solidFill>
                        </a:rPr>
                        <a:t>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overall survival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33304780"/>
                  </a:ext>
                </a:extLst>
              </a:tr>
              <a:tr h="240858">
                <a:tc>
                  <a:txBody>
                    <a:bodyPr/>
                    <a:lstStyle/>
                    <a:p>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6697688"/>
                  </a:ext>
                </a:extLst>
              </a:tr>
            </a:tbl>
          </a:graphicData>
        </a:graphic>
      </p:graphicFrame>
    </p:spTree>
    <p:extLst>
      <p:ext uri="{BB962C8B-B14F-4D97-AF65-F5344CB8AC3E}">
        <p14:creationId xmlns:p14="http://schemas.microsoft.com/office/powerpoint/2010/main" val="495286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lstStyle/>
          <a:p>
            <a:r>
              <a:rPr lang="en-GB" dirty="0"/>
              <a:t>Updated overall survival in patients with prior checkpoint inhibitor therapy in the phase III TIVO-3 study</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err="1"/>
              <a:t>Zugman</a:t>
            </a:r>
            <a:r>
              <a:rPr lang="en-GB" dirty="0"/>
              <a:t> M. </a:t>
            </a:r>
            <a:r>
              <a:rPr lang="en-US" dirty="0"/>
              <a:t>Ann Oncol 2024;35(Suppl 2):1-72</a:t>
            </a:r>
            <a:r>
              <a:rPr lang="en-GB" dirty="0"/>
              <a:t>(abs.1703P)</a:t>
            </a:r>
          </a:p>
        </p:txBody>
      </p:sp>
    </p:spTree>
    <p:extLst>
      <p:ext uri="{BB962C8B-B14F-4D97-AF65-F5344CB8AC3E}">
        <p14:creationId xmlns:p14="http://schemas.microsoft.com/office/powerpoint/2010/main" val="1311182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lstStyle/>
          <a:p>
            <a:r>
              <a:rPr lang="en-GB" dirty="0"/>
              <a:t>Is TIVO effective in pts who progressed after prior ICI </a:t>
            </a:r>
            <a:r>
              <a:rPr lang="en-GB" dirty="0" err="1"/>
              <a:t>tx</a:t>
            </a:r>
            <a:r>
              <a:rPr lang="en-GB" dirty="0"/>
              <a:t>?</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p:txBody>
          <a:bodyPr>
            <a:noAutofit/>
          </a:bodyPr>
          <a:lstStyle/>
          <a:p>
            <a:r>
              <a:rPr lang="en-GB" dirty="0"/>
              <a:t>TIVO is a VEGFR-TKI approved for pts with relapsed or refractory advanced RCC following ≥2 lines of systemic </a:t>
            </a:r>
            <a:r>
              <a:rPr lang="en-GB" dirty="0" err="1"/>
              <a:t>tx</a:t>
            </a:r>
            <a:endParaRPr lang="en-GB" dirty="0"/>
          </a:p>
          <a:p>
            <a:r>
              <a:rPr lang="en-GB" dirty="0"/>
              <a:t>TIVO demonstrated significant activity in pts previously treated with VEGFR-TKIs</a:t>
            </a:r>
          </a:p>
        </p:txBody>
      </p:sp>
    </p:spTree>
    <p:extLst>
      <p:ext uri="{BB962C8B-B14F-4D97-AF65-F5344CB8AC3E}">
        <p14:creationId xmlns:p14="http://schemas.microsoft.com/office/powerpoint/2010/main" val="2568490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p:txBody>
          <a:bodyPr>
            <a:normAutofit/>
          </a:bodyPr>
          <a:lstStyle/>
          <a:p>
            <a:r>
              <a:rPr kumimoji="0" lang="en-GB" b="1" i="0" u="none" strike="noStrike" kern="1200" cap="none" spc="0" normalizeH="0" baseline="0" noProof="0" dirty="0">
                <a:ln>
                  <a:noFill/>
                </a:ln>
                <a:solidFill>
                  <a:srgbClr val="415665"/>
                </a:solidFill>
                <a:effectLst/>
                <a:uLnTx/>
                <a:uFillTx/>
                <a:ea typeface="+mn-ea"/>
                <a:cs typeface="+mn-cs"/>
              </a:rPr>
              <a:t>Current analysis: </a:t>
            </a:r>
            <a:r>
              <a:rPr kumimoji="0" lang="en-GB" i="0" u="none" strike="noStrike" kern="1200" cap="none" spc="0" normalizeH="0" baseline="0" noProof="0" dirty="0">
                <a:ln>
                  <a:noFill/>
                </a:ln>
                <a:solidFill>
                  <a:srgbClr val="415665"/>
                </a:solidFill>
                <a:effectLst/>
                <a:uLnTx/>
                <a:uFillTx/>
                <a:ea typeface="+mn-ea"/>
                <a:cs typeface="+mn-cs"/>
              </a:rPr>
              <a:t>post-hoc, long-term FU analysis of OS and DOR in subgroup of pts with prior ICI exposure (26% of pts)</a:t>
            </a:r>
            <a:endParaRPr lang="en-GB" sz="2400"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a:xfrm>
            <a:off x="431799" y="176666"/>
            <a:ext cx="11167301" cy="511821"/>
          </a:xfrm>
        </p:spPr>
        <p:txBody>
          <a:bodyPr/>
          <a:lstStyle/>
          <a:p>
            <a:r>
              <a:rPr lang="it-IT" dirty="0"/>
              <a:t>TIVO-3: a multi-centre, open-label, phase III study </a:t>
            </a:r>
            <a:r>
              <a:rPr lang="it-IT" sz="1800" dirty="0"/>
              <a:t>(May 2016-Aug 2017)</a:t>
            </a:r>
            <a:endParaRPr lang="en-GB" sz="1800" dirty="0"/>
          </a:p>
        </p:txBody>
      </p:sp>
      <p:sp>
        <p:nvSpPr>
          <p:cNvPr id="7" name="TextBox 6">
            <a:extLst>
              <a:ext uri="{FF2B5EF4-FFF2-40B4-BE49-F238E27FC236}">
                <a16:creationId xmlns:a16="http://schemas.microsoft.com/office/drawing/2014/main" id="{268CBCB8-937A-4E65-BBFD-148A17A7F8A1}"/>
              </a:ext>
            </a:extLst>
          </p:cNvPr>
          <p:cNvSpPr txBox="1"/>
          <p:nvPr/>
        </p:nvSpPr>
        <p:spPr>
          <a:xfrm>
            <a:off x="3677220" y="4094768"/>
            <a:ext cx="44370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Stratification factors: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Prior regimen (TKI-ICI, TKI-TKI, TKI-other), IMDC prognostic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6D7C7D7-FBE9-4A8E-86A7-85A8E4ED2CDF}"/>
              </a:ext>
            </a:extLst>
          </p:cNvPr>
          <p:cNvSpPr/>
          <p:nvPr/>
        </p:nvSpPr>
        <p:spPr>
          <a:xfrm>
            <a:off x="3827844" y="2388430"/>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4939056" y="1517918"/>
            <a:ext cx="3033871" cy="923330"/>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TIVO</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1.34 mg po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(3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wk</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on, 1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wk</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off per cycle)</a:t>
            </a: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507831" y="1979583"/>
            <a:ext cx="431225" cy="7312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507831" y="2710815"/>
            <a:ext cx="431224" cy="6806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185766" y="142882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Primary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PFS</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Secondary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OS</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p:txBody>
      </p:sp>
      <p:sp>
        <p:nvSpPr>
          <p:cNvPr id="26" name="Rectangle 25">
            <a:extLst>
              <a:ext uri="{FF2B5EF4-FFF2-40B4-BE49-F238E27FC236}">
                <a16:creationId xmlns:a16="http://schemas.microsoft.com/office/drawing/2014/main" id="{6CF8FAA9-1885-4C5B-AA49-6876CB6261DA}"/>
              </a:ext>
            </a:extLst>
          </p:cNvPr>
          <p:cNvSpPr/>
          <p:nvPr/>
        </p:nvSpPr>
        <p:spPr>
          <a:xfrm>
            <a:off x="4939055" y="2902914"/>
            <a:ext cx="3033871" cy="977066"/>
          </a:xfrm>
          <a:prstGeom prst="rect">
            <a:avLst/>
          </a:prstGeom>
          <a:solidFill>
            <a:schemeClr val="accent2"/>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Sorafenib</a:t>
            </a: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 400 mg po bid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(continuously in 4-wk cycles)</a:t>
            </a: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9" y="1084198"/>
            <a:ext cx="444687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186842" y="1084198"/>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Recurrent/</a:t>
            </a:r>
            <a:r>
              <a:rPr lang="en-GB" dirty="0">
                <a:solidFill>
                  <a:srgbClr val="415665"/>
                </a:solidFill>
                <a:latin typeface="Calibri" panose="020F0502020204030204"/>
              </a:rPr>
              <a:t>relapsed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metastatic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ccRCC</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Failure of ≥2 prior regimens including </a:t>
            </a:r>
            <a:b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≥1 VEGFR-TKI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ECOG PS 0-1</a:t>
            </a:r>
          </a:p>
        </p:txBody>
      </p:sp>
      <p:sp>
        <p:nvSpPr>
          <p:cNvPr id="9" name="TextBox 8">
            <a:extLst>
              <a:ext uri="{FF2B5EF4-FFF2-40B4-BE49-F238E27FC236}">
                <a16:creationId xmlns:a16="http://schemas.microsoft.com/office/drawing/2014/main" id="{071AFC8A-CF29-78A4-D436-31B5AF576816}"/>
              </a:ext>
            </a:extLst>
          </p:cNvPr>
          <p:cNvSpPr txBox="1"/>
          <p:nvPr/>
        </p:nvSpPr>
        <p:spPr>
          <a:xfrm>
            <a:off x="3767728" y="3065846"/>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N=350</a:t>
            </a:r>
          </a:p>
        </p:txBody>
      </p:sp>
      <p:sp>
        <p:nvSpPr>
          <p:cNvPr id="10" name="Text Placeholder 4">
            <a:extLst>
              <a:ext uri="{FF2B5EF4-FFF2-40B4-BE49-F238E27FC236}">
                <a16:creationId xmlns:a16="http://schemas.microsoft.com/office/drawing/2014/main" id="{0DA5D737-CE0C-4370-6589-766DD6F6F6FD}"/>
              </a:ext>
            </a:extLst>
          </p:cNvPr>
          <p:cNvSpPr>
            <a:spLocks noGrp="1"/>
          </p:cNvSpPr>
          <p:nvPr>
            <p:ph type="body" sz="quarter" idx="14"/>
          </p:nvPr>
        </p:nvSpPr>
        <p:spPr>
          <a:xfrm>
            <a:off x="6552811" y="6444138"/>
            <a:ext cx="5524111" cy="237196"/>
          </a:xfrm>
        </p:spPr>
        <p:txBody>
          <a:bodyPr anchor="b"/>
          <a:lstStyle/>
          <a:p>
            <a:endParaRPr lang="en-US" dirty="0"/>
          </a:p>
          <a:p>
            <a:endParaRPr lang="en-US" dirty="0"/>
          </a:p>
          <a:p>
            <a:r>
              <a:rPr lang="en-US" dirty="0" err="1"/>
              <a:t>Zugman</a:t>
            </a:r>
            <a:r>
              <a:rPr lang="en-US" dirty="0"/>
              <a:t> M. ESMO 2024, abs.1703P (data from poster presentation included)</a:t>
            </a:r>
          </a:p>
        </p:txBody>
      </p:sp>
    </p:spTree>
    <p:extLst>
      <p:ext uri="{BB962C8B-B14F-4D97-AF65-F5344CB8AC3E}">
        <p14:creationId xmlns:p14="http://schemas.microsoft.com/office/powerpoint/2010/main" val="347781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7F0021C-020E-4A15-B7F5-5BBC379BBFA8}"/>
              </a:ext>
            </a:extLst>
          </p:cNvPr>
          <p:cNvGraphicFramePr>
            <a:graphicFrameLocks noGrp="1"/>
          </p:cNvGraphicFramePr>
          <p:nvPr>
            <p:ph sz="quarter" idx="10"/>
            <p:extLst>
              <p:ext uri="{D42A27DB-BD31-4B8C-83A1-F6EECF244321}">
                <p14:modId xmlns:p14="http://schemas.microsoft.com/office/powerpoint/2010/main" val="3207875557"/>
              </p:ext>
            </p:extLst>
          </p:nvPr>
        </p:nvGraphicFramePr>
        <p:xfrm>
          <a:off x="431800" y="1063625"/>
          <a:ext cx="10921999" cy="5280025"/>
        </p:xfrm>
        <a:graphic>
          <a:graphicData uri="http://schemas.openxmlformats.org/drawingml/2006/table">
            <a:tbl>
              <a:tblPr firstRow="1">
                <a:tableStyleId>{793D81CF-94F2-401A-BA57-92F5A7B2D0C5}</a:tableStyleId>
              </a:tblPr>
              <a:tblGrid>
                <a:gridCol w="3778693">
                  <a:extLst>
                    <a:ext uri="{9D8B030D-6E8A-4147-A177-3AD203B41FA5}">
                      <a16:colId xmlns:a16="http://schemas.microsoft.com/office/drawing/2014/main" val="3464311625"/>
                    </a:ext>
                  </a:extLst>
                </a:gridCol>
                <a:gridCol w="3571653">
                  <a:extLst>
                    <a:ext uri="{9D8B030D-6E8A-4147-A177-3AD203B41FA5}">
                      <a16:colId xmlns:a16="http://schemas.microsoft.com/office/drawing/2014/main" val="1031311997"/>
                    </a:ext>
                  </a:extLst>
                </a:gridCol>
                <a:gridCol w="3571653">
                  <a:extLst>
                    <a:ext uri="{9D8B030D-6E8A-4147-A177-3AD203B41FA5}">
                      <a16:colId xmlns:a16="http://schemas.microsoft.com/office/drawing/2014/main" val="2052708704"/>
                    </a:ext>
                  </a:extLst>
                </a:gridCol>
              </a:tblGrid>
              <a:tr h="370840">
                <a:tc>
                  <a:txBody>
                    <a:bodyPr/>
                    <a:lstStyle/>
                    <a:p>
                      <a:pPr>
                        <a:lnSpc>
                          <a:spcPct val="150000"/>
                        </a:lnSpc>
                      </a:pPr>
                      <a:endParaRPr lang="en-GB" dirty="0"/>
                    </a:p>
                  </a:txBody>
                  <a:tcPr/>
                </a:tc>
                <a:tc>
                  <a:txBody>
                    <a:bodyPr/>
                    <a:lstStyle/>
                    <a:p>
                      <a:pPr algn="ctr">
                        <a:lnSpc>
                          <a:spcPct val="150000"/>
                        </a:lnSpc>
                      </a:pPr>
                      <a:r>
                        <a:rPr lang="en-GB" dirty="0"/>
                        <a:t>TIVO (N=47)</a:t>
                      </a:r>
                    </a:p>
                  </a:txBody>
                  <a:tcPr>
                    <a:solidFill>
                      <a:schemeClr val="accent1"/>
                    </a:solidFill>
                  </a:tcPr>
                </a:tc>
                <a:tc>
                  <a:txBody>
                    <a:bodyPr/>
                    <a:lstStyle/>
                    <a:p>
                      <a:pPr algn="ctr">
                        <a:lnSpc>
                          <a:spcPct val="150000"/>
                        </a:lnSpc>
                      </a:pPr>
                      <a:r>
                        <a:rPr lang="en-GB" dirty="0"/>
                        <a:t>Sorafenib (N=44)</a:t>
                      </a:r>
                    </a:p>
                  </a:txBody>
                  <a:tcPr>
                    <a:solidFill>
                      <a:schemeClr val="accent2"/>
                    </a:solidFill>
                  </a:tcPr>
                </a:tc>
                <a:extLst>
                  <a:ext uri="{0D108BD9-81ED-4DB2-BD59-A6C34878D82A}">
                    <a16:rowId xmlns:a16="http://schemas.microsoft.com/office/drawing/2014/main" val="4284038434"/>
                  </a:ext>
                </a:extLst>
              </a:tr>
              <a:tr h="370840">
                <a:tc>
                  <a:txBody>
                    <a:bodyPr/>
                    <a:lstStyle/>
                    <a:p>
                      <a:pPr>
                        <a:lnSpc>
                          <a:spcPct val="150000"/>
                        </a:lnSpc>
                      </a:pPr>
                      <a:r>
                        <a:rPr lang="en-GB" dirty="0"/>
                        <a:t>Median age (</a:t>
                      </a:r>
                      <a:r>
                        <a:rPr lang="en-GB" dirty="0" err="1"/>
                        <a:t>yr</a:t>
                      </a:r>
                      <a:r>
                        <a:rPr lang="en-GB" dirty="0"/>
                        <a:t>)</a:t>
                      </a:r>
                    </a:p>
                  </a:txBody>
                  <a:tcPr/>
                </a:tc>
                <a:tc>
                  <a:txBody>
                    <a:bodyPr/>
                    <a:lstStyle/>
                    <a:p>
                      <a:pPr algn="ctr">
                        <a:lnSpc>
                          <a:spcPct val="150000"/>
                        </a:lnSpc>
                      </a:pPr>
                      <a:r>
                        <a:rPr lang="en-US" dirty="0"/>
                        <a:t>62</a:t>
                      </a:r>
                      <a:endParaRPr lang="en-GB" dirty="0"/>
                    </a:p>
                  </a:txBody>
                  <a:tcPr>
                    <a:solidFill>
                      <a:schemeClr val="accent5">
                        <a:lumMod val="40000"/>
                        <a:lumOff val="60000"/>
                      </a:schemeClr>
                    </a:solidFill>
                  </a:tcPr>
                </a:tc>
                <a:tc>
                  <a:txBody>
                    <a:bodyPr/>
                    <a:lstStyle/>
                    <a:p>
                      <a:pPr algn="ctr">
                        <a:lnSpc>
                          <a:spcPct val="150000"/>
                        </a:lnSpc>
                      </a:pPr>
                      <a:r>
                        <a:rPr lang="en-US" dirty="0"/>
                        <a:t>67</a:t>
                      </a:r>
                      <a:endParaRPr lang="en-GB" dirty="0"/>
                    </a:p>
                  </a:txBody>
                  <a:tcPr>
                    <a:solidFill>
                      <a:schemeClr val="accent2">
                        <a:lumMod val="20000"/>
                        <a:lumOff val="80000"/>
                      </a:schemeClr>
                    </a:solidFill>
                  </a:tcPr>
                </a:tc>
                <a:extLst>
                  <a:ext uri="{0D108BD9-81ED-4DB2-BD59-A6C34878D82A}">
                    <a16:rowId xmlns:a16="http://schemas.microsoft.com/office/drawing/2014/main" val="4284948373"/>
                  </a:ext>
                </a:extLst>
              </a:tr>
              <a:tr h="370840">
                <a:tc>
                  <a:txBody>
                    <a:bodyPr/>
                    <a:lstStyle/>
                    <a:p>
                      <a:pPr>
                        <a:lnSpc>
                          <a:spcPct val="150000"/>
                        </a:lnSpc>
                      </a:pPr>
                      <a:r>
                        <a:rPr lang="en-GB" dirty="0"/>
                        <a:t>Male (%)</a:t>
                      </a:r>
                    </a:p>
                  </a:txBody>
                  <a:tcPr/>
                </a:tc>
                <a:tc>
                  <a:txBody>
                    <a:bodyPr/>
                    <a:lstStyle/>
                    <a:p>
                      <a:pPr algn="ctr">
                        <a:lnSpc>
                          <a:spcPct val="150000"/>
                        </a:lnSpc>
                      </a:pPr>
                      <a:r>
                        <a:rPr lang="en-US" dirty="0"/>
                        <a:t>72</a:t>
                      </a:r>
                      <a:endParaRPr lang="en-GB" dirty="0"/>
                    </a:p>
                  </a:txBody>
                  <a:tcPr>
                    <a:solidFill>
                      <a:schemeClr val="accent5">
                        <a:lumMod val="40000"/>
                        <a:lumOff val="60000"/>
                      </a:schemeClr>
                    </a:solidFill>
                  </a:tcPr>
                </a:tc>
                <a:tc>
                  <a:txBody>
                    <a:bodyPr/>
                    <a:lstStyle/>
                    <a:p>
                      <a:pPr algn="ctr">
                        <a:lnSpc>
                          <a:spcPct val="150000"/>
                        </a:lnSpc>
                      </a:pPr>
                      <a:r>
                        <a:rPr lang="en-US" dirty="0"/>
                        <a:t>77</a:t>
                      </a:r>
                      <a:endParaRPr lang="en-GB" dirty="0"/>
                    </a:p>
                  </a:txBody>
                  <a:tcPr>
                    <a:solidFill>
                      <a:schemeClr val="accent2">
                        <a:lumMod val="20000"/>
                        <a:lumOff val="80000"/>
                      </a:schemeClr>
                    </a:solidFill>
                  </a:tcPr>
                </a:tc>
                <a:extLst>
                  <a:ext uri="{0D108BD9-81ED-4DB2-BD59-A6C34878D82A}">
                    <a16:rowId xmlns:a16="http://schemas.microsoft.com/office/drawing/2014/main" val="1422534976"/>
                  </a:ext>
                </a:extLst>
              </a:tr>
              <a:tr h="370840">
                <a:tc>
                  <a:txBody>
                    <a:bodyPr/>
                    <a:lstStyle/>
                    <a:p>
                      <a:pPr>
                        <a:lnSpc>
                          <a:spcPct val="150000"/>
                        </a:lnSpc>
                      </a:pPr>
                      <a:r>
                        <a:rPr lang="en-GB" dirty="0"/>
                        <a:t>IMDC risk category (%)</a:t>
                      </a:r>
                    </a:p>
                    <a:p>
                      <a:pPr lvl="1">
                        <a:lnSpc>
                          <a:spcPct val="150000"/>
                        </a:lnSpc>
                      </a:pPr>
                      <a:r>
                        <a:rPr lang="en-GB" dirty="0"/>
                        <a:t>Favourable </a:t>
                      </a:r>
                    </a:p>
                    <a:p>
                      <a:pPr lvl="1">
                        <a:lnSpc>
                          <a:spcPct val="150000"/>
                        </a:lnSpc>
                      </a:pPr>
                      <a:r>
                        <a:rPr lang="en-GB" dirty="0"/>
                        <a:t>Intermediate </a:t>
                      </a:r>
                    </a:p>
                    <a:p>
                      <a:pPr lvl="1">
                        <a:lnSpc>
                          <a:spcPct val="150000"/>
                        </a:lnSpc>
                      </a:pPr>
                      <a:r>
                        <a:rPr lang="en-GB" dirty="0"/>
                        <a:t>Poor</a:t>
                      </a:r>
                    </a:p>
                  </a:txBody>
                  <a:tcPr/>
                </a:tc>
                <a:tc>
                  <a:txBody>
                    <a:bodyPr/>
                    <a:lstStyle/>
                    <a:p>
                      <a:pPr algn="ctr">
                        <a:lnSpc>
                          <a:spcPct val="150000"/>
                        </a:lnSpc>
                      </a:pPr>
                      <a:endParaRPr lang="en-US" dirty="0"/>
                    </a:p>
                    <a:p>
                      <a:pPr algn="ctr">
                        <a:lnSpc>
                          <a:spcPct val="150000"/>
                        </a:lnSpc>
                      </a:pPr>
                      <a:r>
                        <a:rPr lang="en-GB" dirty="0"/>
                        <a:t>26 </a:t>
                      </a:r>
                    </a:p>
                    <a:p>
                      <a:pPr algn="ctr">
                        <a:lnSpc>
                          <a:spcPct val="150000"/>
                        </a:lnSpc>
                      </a:pPr>
                      <a:r>
                        <a:rPr lang="en-GB" dirty="0"/>
                        <a:t>64 </a:t>
                      </a:r>
                    </a:p>
                    <a:p>
                      <a:pPr algn="ctr">
                        <a:lnSpc>
                          <a:spcPct val="150000"/>
                        </a:lnSpc>
                      </a:pPr>
                      <a:r>
                        <a:rPr lang="en-GB" dirty="0"/>
                        <a:t>11</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27 </a:t>
                      </a:r>
                    </a:p>
                    <a:p>
                      <a:pPr algn="ctr">
                        <a:lnSpc>
                          <a:spcPct val="150000"/>
                        </a:lnSpc>
                      </a:pPr>
                      <a:r>
                        <a:rPr lang="en-GB" dirty="0"/>
                        <a:t>64 </a:t>
                      </a:r>
                    </a:p>
                    <a:p>
                      <a:pPr algn="ctr">
                        <a:lnSpc>
                          <a:spcPct val="150000"/>
                        </a:lnSpc>
                      </a:pPr>
                      <a:r>
                        <a:rPr lang="en-GB" dirty="0"/>
                        <a:t>9</a:t>
                      </a:r>
                    </a:p>
                  </a:txBody>
                  <a:tcPr>
                    <a:solidFill>
                      <a:schemeClr val="accent2">
                        <a:lumMod val="20000"/>
                        <a:lumOff val="80000"/>
                      </a:schemeClr>
                    </a:solidFill>
                  </a:tcPr>
                </a:tc>
                <a:extLst>
                  <a:ext uri="{0D108BD9-81ED-4DB2-BD59-A6C34878D82A}">
                    <a16:rowId xmlns:a16="http://schemas.microsoft.com/office/drawing/2014/main" val="2573861122"/>
                  </a:ext>
                </a:extLst>
              </a:tr>
              <a:tr h="370840">
                <a:tc>
                  <a:txBody>
                    <a:bodyPr/>
                    <a:lstStyle/>
                    <a:p>
                      <a:pPr lvl="0">
                        <a:lnSpc>
                          <a:spcPct val="150000"/>
                        </a:lnSpc>
                      </a:pPr>
                      <a:r>
                        <a:rPr lang="en-GB" dirty="0"/>
                        <a:t>Clear cell histopathology (%)</a:t>
                      </a:r>
                    </a:p>
                  </a:txBody>
                  <a:tcPr/>
                </a:tc>
                <a:tc>
                  <a:txBody>
                    <a:bodyPr/>
                    <a:lstStyle/>
                    <a:p>
                      <a:pPr algn="ctr">
                        <a:lnSpc>
                          <a:spcPct val="150000"/>
                        </a:lnSpc>
                      </a:pPr>
                      <a:r>
                        <a:rPr lang="en-US" dirty="0"/>
                        <a:t>94</a:t>
                      </a:r>
                      <a:endParaRPr lang="en-GB" dirty="0"/>
                    </a:p>
                  </a:txBody>
                  <a:tcPr>
                    <a:solidFill>
                      <a:schemeClr val="accent5">
                        <a:lumMod val="40000"/>
                        <a:lumOff val="60000"/>
                      </a:schemeClr>
                    </a:solidFill>
                  </a:tcPr>
                </a:tc>
                <a:tc>
                  <a:txBody>
                    <a:bodyPr/>
                    <a:lstStyle/>
                    <a:p>
                      <a:pPr algn="ctr">
                        <a:lnSpc>
                          <a:spcPct val="150000"/>
                        </a:lnSpc>
                      </a:pPr>
                      <a:r>
                        <a:rPr lang="en-US" dirty="0"/>
                        <a:t>86</a:t>
                      </a:r>
                      <a:endParaRPr lang="en-GB" dirty="0"/>
                    </a:p>
                  </a:txBody>
                  <a:tcPr>
                    <a:solidFill>
                      <a:schemeClr val="accent2">
                        <a:lumMod val="20000"/>
                        <a:lumOff val="80000"/>
                      </a:schemeClr>
                    </a:solidFill>
                  </a:tcPr>
                </a:tc>
                <a:extLst>
                  <a:ext uri="{0D108BD9-81ED-4DB2-BD59-A6C34878D82A}">
                    <a16:rowId xmlns:a16="http://schemas.microsoft.com/office/drawing/2014/main" val="687137126"/>
                  </a:ext>
                </a:extLst>
              </a:tr>
              <a:tr h="370840">
                <a:tc>
                  <a:txBody>
                    <a:bodyPr/>
                    <a:lstStyle/>
                    <a:p>
                      <a:pPr lvl="0">
                        <a:lnSpc>
                          <a:spcPct val="150000"/>
                        </a:lnSpc>
                      </a:pPr>
                      <a:r>
                        <a:rPr lang="en-US" dirty="0"/>
                        <a:t>Previous lines of </a:t>
                      </a:r>
                      <a:r>
                        <a:rPr lang="en-US" dirty="0" err="1"/>
                        <a:t>tx</a:t>
                      </a:r>
                      <a:r>
                        <a:rPr lang="en-US" dirty="0"/>
                        <a:t> (%)</a:t>
                      </a:r>
                    </a:p>
                    <a:p>
                      <a:pPr lvl="1">
                        <a:lnSpc>
                          <a:spcPct val="150000"/>
                        </a:lnSpc>
                      </a:pPr>
                      <a:r>
                        <a:rPr lang="en-US" dirty="0"/>
                        <a:t>2 </a:t>
                      </a:r>
                    </a:p>
                    <a:p>
                      <a:pPr lvl="1">
                        <a:lnSpc>
                          <a:spcPct val="150000"/>
                        </a:lnSpc>
                      </a:pPr>
                      <a:r>
                        <a:rPr lang="en-US" dirty="0"/>
                        <a:t>3</a:t>
                      </a:r>
                    </a:p>
                  </a:txBody>
                  <a:tcPr/>
                </a:tc>
                <a:tc>
                  <a:txBody>
                    <a:bodyPr/>
                    <a:lstStyle/>
                    <a:p>
                      <a:pPr algn="ctr">
                        <a:lnSpc>
                          <a:spcPct val="150000"/>
                        </a:lnSpc>
                      </a:pPr>
                      <a:endParaRPr lang="en-US" dirty="0"/>
                    </a:p>
                    <a:p>
                      <a:pPr algn="ctr">
                        <a:lnSpc>
                          <a:spcPct val="150000"/>
                        </a:lnSpc>
                      </a:pPr>
                      <a:r>
                        <a:rPr lang="en-GB" dirty="0"/>
                        <a:t>53 </a:t>
                      </a:r>
                    </a:p>
                    <a:p>
                      <a:pPr algn="ctr">
                        <a:lnSpc>
                          <a:spcPct val="150000"/>
                        </a:lnSpc>
                      </a:pPr>
                      <a:r>
                        <a:rPr lang="en-GB" dirty="0"/>
                        <a:t>47</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45 </a:t>
                      </a:r>
                    </a:p>
                    <a:p>
                      <a:pPr algn="ctr">
                        <a:lnSpc>
                          <a:spcPct val="150000"/>
                        </a:lnSpc>
                      </a:pPr>
                      <a:r>
                        <a:rPr lang="en-GB" dirty="0"/>
                        <a:t>55</a:t>
                      </a:r>
                    </a:p>
                  </a:txBody>
                  <a:tcPr>
                    <a:solidFill>
                      <a:schemeClr val="accent2">
                        <a:lumMod val="20000"/>
                        <a:lumOff val="80000"/>
                      </a:schemeClr>
                    </a:solidFill>
                  </a:tcPr>
                </a:tc>
                <a:extLst>
                  <a:ext uri="{0D108BD9-81ED-4DB2-BD59-A6C34878D82A}">
                    <a16:rowId xmlns:a16="http://schemas.microsoft.com/office/drawing/2014/main" val="2271656471"/>
                  </a:ext>
                </a:extLst>
              </a:tr>
              <a:tr h="370840">
                <a:tc>
                  <a:txBody>
                    <a:bodyPr/>
                    <a:lstStyle/>
                    <a:p>
                      <a:pPr lvl="0">
                        <a:lnSpc>
                          <a:spcPct val="150000"/>
                        </a:lnSpc>
                      </a:pPr>
                      <a:r>
                        <a:rPr lang="en-US" dirty="0"/>
                        <a:t>Previous TKI+ICI </a:t>
                      </a:r>
                      <a:r>
                        <a:rPr lang="en-US" dirty="0" err="1"/>
                        <a:t>tx</a:t>
                      </a:r>
                      <a:r>
                        <a:rPr lang="en-US" dirty="0"/>
                        <a:t> (%)</a:t>
                      </a:r>
                    </a:p>
                  </a:txBody>
                  <a:tcPr/>
                </a:tc>
                <a:tc>
                  <a:txBody>
                    <a:bodyPr/>
                    <a:lstStyle/>
                    <a:p>
                      <a:pPr algn="ctr">
                        <a:lnSpc>
                          <a:spcPct val="150000"/>
                        </a:lnSpc>
                      </a:pPr>
                      <a:r>
                        <a:rPr lang="en-US" dirty="0"/>
                        <a:t>100</a:t>
                      </a:r>
                    </a:p>
                  </a:txBody>
                  <a:tcPr>
                    <a:solidFill>
                      <a:schemeClr val="accent5">
                        <a:lumMod val="40000"/>
                        <a:lumOff val="60000"/>
                      </a:schemeClr>
                    </a:solidFill>
                  </a:tcPr>
                </a:tc>
                <a:tc>
                  <a:txBody>
                    <a:bodyPr/>
                    <a:lstStyle/>
                    <a:p>
                      <a:pPr algn="ctr">
                        <a:lnSpc>
                          <a:spcPct val="150000"/>
                        </a:lnSpc>
                      </a:pPr>
                      <a:r>
                        <a:rPr lang="en-US" dirty="0"/>
                        <a:t>100</a:t>
                      </a:r>
                    </a:p>
                  </a:txBody>
                  <a:tcPr>
                    <a:solidFill>
                      <a:schemeClr val="accent2">
                        <a:lumMod val="20000"/>
                        <a:lumOff val="80000"/>
                      </a:schemeClr>
                    </a:solidFill>
                  </a:tcPr>
                </a:tc>
                <a:extLst>
                  <a:ext uri="{0D108BD9-81ED-4DB2-BD59-A6C34878D82A}">
                    <a16:rowId xmlns:a16="http://schemas.microsoft.com/office/drawing/2014/main" val="2933376358"/>
                  </a:ext>
                </a:extLst>
              </a:tr>
            </a:tbl>
          </a:graphicData>
        </a:graphic>
      </p:graphicFrame>
      <p:sp>
        <p:nvSpPr>
          <p:cNvPr id="4" name="Title 3">
            <a:extLst>
              <a:ext uri="{FF2B5EF4-FFF2-40B4-BE49-F238E27FC236}">
                <a16:creationId xmlns:a16="http://schemas.microsoft.com/office/drawing/2014/main" id="{8F2A622B-7387-43C3-A384-1399CD4ED2E8}"/>
              </a:ext>
            </a:extLst>
          </p:cNvPr>
          <p:cNvSpPr>
            <a:spLocks noGrp="1"/>
          </p:cNvSpPr>
          <p:nvPr>
            <p:ph type="title"/>
          </p:nvPr>
        </p:nvSpPr>
        <p:spPr/>
        <p:txBody>
          <a:bodyPr/>
          <a:lstStyle/>
          <a:p>
            <a:r>
              <a:rPr lang="en-GB" dirty="0"/>
              <a:t>Baseline characteristics of pts with prior ICI exposure</a:t>
            </a:r>
          </a:p>
        </p:txBody>
      </p:sp>
      <p:sp>
        <p:nvSpPr>
          <p:cNvPr id="9" name="Text Placeholder 4">
            <a:extLst>
              <a:ext uri="{FF2B5EF4-FFF2-40B4-BE49-F238E27FC236}">
                <a16:creationId xmlns:a16="http://schemas.microsoft.com/office/drawing/2014/main" id="{A1FC59E8-4461-805D-1D39-B4D8D2E49681}"/>
              </a:ext>
            </a:extLst>
          </p:cNvPr>
          <p:cNvSpPr>
            <a:spLocks noGrp="1"/>
          </p:cNvSpPr>
          <p:nvPr>
            <p:ph type="body" sz="quarter" idx="14"/>
          </p:nvPr>
        </p:nvSpPr>
        <p:spPr>
          <a:xfrm>
            <a:off x="6552811" y="6444138"/>
            <a:ext cx="5524111" cy="237196"/>
          </a:xfrm>
        </p:spPr>
        <p:txBody>
          <a:bodyPr anchor="b"/>
          <a:lstStyle/>
          <a:p>
            <a:endParaRPr lang="en-US" dirty="0"/>
          </a:p>
          <a:p>
            <a:endParaRPr lang="en-US" dirty="0"/>
          </a:p>
          <a:p>
            <a:r>
              <a:rPr lang="en-US" dirty="0" err="1"/>
              <a:t>Zugman</a:t>
            </a:r>
            <a:r>
              <a:rPr lang="en-US" dirty="0"/>
              <a:t> M. ESMO 2024, abs.1703P (data from poster presentation included)</a:t>
            </a:r>
          </a:p>
        </p:txBody>
      </p:sp>
    </p:spTree>
    <p:extLst>
      <p:ext uri="{BB962C8B-B14F-4D97-AF65-F5344CB8AC3E}">
        <p14:creationId xmlns:p14="http://schemas.microsoft.com/office/powerpoint/2010/main" val="3988956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B22506-3084-0AEF-C240-7B93800A459D}"/>
              </a:ext>
            </a:extLst>
          </p:cNvPr>
          <p:cNvPicPr>
            <a:picLocks noGrp="1" noChangeAspect="1"/>
          </p:cNvPicPr>
          <p:nvPr>
            <p:ph sz="quarter" idx="10"/>
          </p:nvPr>
        </p:nvPicPr>
        <p:blipFill>
          <a:blip r:embed="rId2"/>
          <a:stretch>
            <a:fillRect/>
          </a:stretch>
        </p:blipFill>
        <p:spPr>
          <a:xfrm>
            <a:off x="1462899" y="1087802"/>
            <a:ext cx="7772400" cy="4219575"/>
          </a:xfrm>
        </p:spPr>
      </p:pic>
      <p:sp>
        <p:nvSpPr>
          <p:cNvPr id="3" name="Title 2">
            <a:extLst>
              <a:ext uri="{FF2B5EF4-FFF2-40B4-BE49-F238E27FC236}">
                <a16:creationId xmlns:a16="http://schemas.microsoft.com/office/drawing/2014/main" id="{241202C3-9125-3E19-35C4-DD6070ECA93D}"/>
              </a:ext>
            </a:extLst>
          </p:cNvPr>
          <p:cNvSpPr>
            <a:spLocks noGrp="1"/>
          </p:cNvSpPr>
          <p:nvPr>
            <p:ph type="title"/>
          </p:nvPr>
        </p:nvSpPr>
        <p:spPr/>
        <p:txBody>
          <a:bodyPr/>
          <a:lstStyle/>
          <a:p>
            <a:r>
              <a:rPr lang="en-US" dirty="0"/>
              <a:t>OS in pts with previous ICI exposure</a:t>
            </a:r>
            <a:endParaRPr lang="en-GB" dirty="0"/>
          </a:p>
        </p:txBody>
      </p:sp>
      <p:sp>
        <p:nvSpPr>
          <p:cNvPr id="7" name="Text Placeholder 6">
            <a:extLst>
              <a:ext uri="{FF2B5EF4-FFF2-40B4-BE49-F238E27FC236}">
                <a16:creationId xmlns:a16="http://schemas.microsoft.com/office/drawing/2014/main" id="{2D77E0C6-3A89-AB49-C0DB-40B2EE3D3394}"/>
              </a:ext>
            </a:extLst>
          </p:cNvPr>
          <p:cNvSpPr>
            <a:spLocks noGrp="1"/>
          </p:cNvSpPr>
          <p:nvPr>
            <p:ph type="body" sz="quarter" idx="14"/>
          </p:nvPr>
        </p:nvSpPr>
        <p:spPr>
          <a:xfrm>
            <a:off x="6552811" y="6444138"/>
            <a:ext cx="5524111" cy="237196"/>
          </a:xfrm>
        </p:spPr>
        <p:txBody>
          <a:bodyPr anchor="b"/>
          <a:lstStyle/>
          <a:p>
            <a:r>
              <a:rPr lang="en-US" dirty="0" err="1"/>
              <a:t>Zugman</a:t>
            </a:r>
            <a:r>
              <a:rPr lang="en-US" dirty="0"/>
              <a:t> M. ESMO 2024, abs.1703P (data from poster presentation included)</a:t>
            </a:r>
            <a:br>
              <a:rPr lang="en-US" dirty="0"/>
            </a:br>
            <a:r>
              <a:rPr lang="en-US" dirty="0"/>
              <a:t>Permission for use granted by the presenter</a:t>
            </a:r>
          </a:p>
        </p:txBody>
      </p:sp>
      <p:graphicFrame>
        <p:nvGraphicFramePr>
          <p:cNvPr id="2" name="Table 7">
            <a:extLst>
              <a:ext uri="{FF2B5EF4-FFF2-40B4-BE49-F238E27FC236}">
                <a16:creationId xmlns:a16="http://schemas.microsoft.com/office/drawing/2014/main" id="{B2B6E48D-0079-6F79-519E-B70F525F9409}"/>
              </a:ext>
            </a:extLst>
          </p:cNvPr>
          <p:cNvGraphicFramePr>
            <a:graphicFrameLocks/>
          </p:cNvGraphicFramePr>
          <p:nvPr>
            <p:extLst>
              <p:ext uri="{D42A27DB-BD31-4B8C-83A1-F6EECF244321}">
                <p14:modId xmlns:p14="http://schemas.microsoft.com/office/powerpoint/2010/main" val="290143379"/>
              </p:ext>
            </p:extLst>
          </p:nvPr>
        </p:nvGraphicFramePr>
        <p:xfrm>
          <a:off x="1462899" y="5377704"/>
          <a:ext cx="5200651" cy="784987"/>
        </p:xfrm>
        <a:graphic>
          <a:graphicData uri="http://schemas.openxmlformats.org/drawingml/2006/table">
            <a:tbl>
              <a:tblPr firstRow="1">
                <a:tableStyleId>{793D81CF-94F2-401A-BA57-92F5A7B2D0C5}</a:tableStyleId>
              </a:tblPr>
              <a:tblGrid>
                <a:gridCol w="2117160">
                  <a:extLst>
                    <a:ext uri="{9D8B030D-6E8A-4147-A177-3AD203B41FA5}">
                      <a16:colId xmlns:a16="http://schemas.microsoft.com/office/drawing/2014/main" val="2328192380"/>
                    </a:ext>
                  </a:extLst>
                </a:gridCol>
                <a:gridCol w="1540701">
                  <a:extLst>
                    <a:ext uri="{9D8B030D-6E8A-4147-A177-3AD203B41FA5}">
                      <a16:colId xmlns:a16="http://schemas.microsoft.com/office/drawing/2014/main" val="2670293546"/>
                    </a:ext>
                  </a:extLst>
                </a:gridCol>
                <a:gridCol w="1542790">
                  <a:extLst>
                    <a:ext uri="{9D8B030D-6E8A-4147-A177-3AD203B41FA5}">
                      <a16:colId xmlns:a16="http://schemas.microsoft.com/office/drawing/2014/main" val="58489878"/>
                    </a:ext>
                  </a:extLst>
                </a:gridCol>
              </a:tblGrid>
              <a:tr h="0">
                <a:tc>
                  <a:txBody>
                    <a:bodyPr/>
                    <a:lstStyle/>
                    <a:p>
                      <a:pPr>
                        <a:lnSpc>
                          <a:spcPct val="100000"/>
                        </a:lnSpc>
                      </a:pPr>
                      <a:endParaRPr lang="en-GB" dirty="0">
                        <a:solidFill>
                          <a:schemeClr val="bg1"/>
                        </a:solidFill>
                      </a:endParaRPr>
                    </a:p>
                  </a:txBody>
                  <a:tcPr>
                    <a:solidFill>
                      <a:schemeClr val="tx1"/>
                    </a:solidFill>
                  </a:tcPr>
                </a:tc>
                <a:tc>
                  <a:txBody>
                    <a:bodyPr/>
                    <a:lstStyle/>
                    <a:p>
                      <a:pPr algn="ctr">
                        <a:lnSpc>
                          <a:spcPct val="100000"/>
                        </a:lnSpc>
                      </a:pPr>
                      <a:r>
                        <a:rPr lang="en-GB" dirty="0">
                          <a:solidFill>
                            <a:schemeClr val="bg1"/>
                          </a:solidFill>
                        </a:rPr>
                        <a:t>TIVO (N=47)</a:t>
                      </a:r>
                    </a:p>
                  </a:txBody>
                  <a:tcPr>
                    <a:solidFill>
                      <a:srgbClr val="20377E"/>
                    </a:solidFill>
                  </a:tcPr>
                </a:tc>
                <a:tc>
                  <a:txBody>
                    <a:bodyPr/>
                    <a:lstStyle/>
                    <a:p>
                      <a:pPr algn="ctr">
                        <a:lnSpc>
                          <a:spcPct val="100000"/>
                        </a:lnSpc>
                      </a:pPr>
                      <a:r>
                        <a:rPr lang="en-GB" dirty="0">
                          <a:solidFill>
                            <a:schemeClr val="bg1"/>
                          </a:solidFill>
                        </a:rPr>
                        <a:t>SORA (N=44)</a:t>
                      </a:r>
                    </a:p>
                  </a:txBody>
                  <a:tcPr>
                    <a:solidFill>
                      <a:srgbClr val="13755D"/>
                    </a:solidFill>
                  </a:tcPr>
                </a:tc>
                <a:extLst>
                  <a:ext uri="{0D108BD9-81ED-4DB2-BD59-A6C34878D82A}">
                    <a16:rowId xmlns:a16="http://schemas.microsoft.com/office/drawing/2014/main" val="3399026439"/>
                  </a:ext>
                </a:extLst>
              </a:tr>
              <a:tr h="202556">
                <a:tc>
                  <a:txBody>
                    <a:bodyPr/>
                    <a:lstStyle/>
                    <a:p>
                      <a:pPr>
                        <a:lnSpc>
                          <a:spcPct val="130000"/>
                        </a:lnSpc>
                      </a:pPr>
                      <a:r>
                        <a:rPr lang="en-US" dirty="0"/>
                        <a:t>Median OS (</a:t>
                      </a:r>
                      <a:r>
                        <a:rPr lang="en-US" dirty="0" err="1"/>
                        <a:t>mo</a:t>
                      </a:r>
                      <a:r>
                        <a:rPr lang="en-US" dirty="0"/>
                        <a:t>)</a:t>
                      </a:r>
                    </a:p>
                  </a:txBody>
                  <a:tcPr/>
                </a:tc>
                <a:tc>
                  <a:txBody>
                    <a:bodyPr/>
                    <a:lstStyle/>
                    <a:p>
                      <a:pPr algn="ctr">
                        <a:lnSpc>
                          <a:spcPct val="130000"/>
                        </a:lnSpc>
                      </a:pPr>
                      <a:r>
                        <a:rPr lang="en-US" dirty="0"/>
                        <a:t>18.1</a:t>
                      </a:r>
                    </a:p>
                  </a:txBody>
                  <a:tcPr>
                    <a:solidFill>
                      <a:srgbClr val="20377E">
                        <a:alpha val="15000"/>
                      </a:srgbClr>
                    </a:solidFill>
                  </a:tcPr>
                </a:tc>
                <a:tc>
                  <a:txBody>
                    <a:bodyPr/>
                    <a:lstStyle/>
                    <a:p>
                      <a:pPr algn="ctr">
                        <a:lnSpc>
                          <a:spcPct val="130000"/>
                        </a:lnSpc>
                      </a:pPr>
                      <a:r>
                        <a:rPr lang="en-US" dirty="0"/>
                        <a:t>20.9</a:t>
                      </a:r>
                    </a:p>
                  </a:txBody>
                  <a:tcPr>
                    <a:solidFill>
                      <a:srgbClr val="13755D">
                        <a:alpha val="15000"/>
                      </a:srgbClr>
                    </a:solidFill>
                  </a:tcPr>
                </a:tc>
                <a:extLst>
                  <a:ext uri="{0D108BD9-81ED-4DB2-BD59-A6C34878D82A}">
                    <a16:rowId xmlns:a16="http://schemas.microsoft.com/office/drawing/2014/main" val="1679745738"/>
                  </a:ext>
                </a:extLst>
              </a:tr>
            </a:tbl>
          </a:graphicData>
        </a:graphic>
      </p:graphicFrame>
    </p:spTree>
    <p:extLst>
      <p:ext uri="{BB962C8B-B14F-4D97-AF65-F5344CB8AC3E}">
        <p14:creationId xmlns:p14="http://schemas.microsoft.com/office/powerpoint/2010/main" val="2702790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D3611A-1AFD-B864-C641-2E149074CCC9}"/>
              </a:ext>
            </a:extLst>
          </p:cNvPr>
          <p:cNvSpPr>
            <a:spLocks noGrp="1"/>
          </p:cNvSpPr>
          <p:nvPr>
            <p:ph type="title"/>
          </p:nvPr>
        </p:nvSpPr>
        <p:spPr/>
        <p:txBody>
          <a:bodyPr/>
          <a:lstStyle/>
          <a:p>
            <a:r>
              <a:rPr lang="en-US" dirty="0"/>
              <a:t>Efficacy in pts with previous ICI exposure</a:t>
            </a:r>
            <a:endParaRPr lang="en-GB" dirty="0"/>
          </a:p>
        </p:txBody>
      </p:sp>
      <p:graphicFrame>
        <p:nvGraphicFramePr>
          <p:cNvPr id="9" name="Table 7">
            <a:extLst>
              <a:ext uri="{FF2B5EF4-FFF2-40B4-BE49-F238E27FC236}">
                <a16:creationId xmlns:a16="http://schemas.microsoft.com/office/drawing/2014/main" id="{9EB1E136-893F-BA51-3E65-51835A87C9E6}"/>
              </a:ext>
            </a:extLst>
          </p:cNvPr>
          <p:cNvGraphicFramePr>
            <a:graphicFrameLocks noGrp="1"/>
          </p:cNvGraphicFramePr>
          <p:nvPr>
            <p:ph sz="quarter" idx="10"/>
            <p:extLst>
              <p:ext uri="{D42A27DB-BD31-4B8C-83A1-F6EECF244321}">
                <p14:modId xmlns:p14="http://schemas.microsoft.com/office/powerpoint/2010/main" val="2704979225"/>
              </p:ext>
            </p:extLst>
          </p:nvPr>
        </p:nvGraphicFramePr>
        <p:xfrm>
          <a:off x="431800" y="1063625"/>
          <a:ext cx="10922001" cy="4966335"/>
        </p:xfrm>
        <a:graphic>
          <a:graphicData uri="http://schemas.openxmlformats.org/drawingml/2006/table">
            <a:tbl>
              <a:tblPr firstRow="1">
                <a:tableStyleId>{793D81CF-94F2-401A-BA57-92F5A7B2D0C5}</a:tableStyleId>
              </a:tblPr>
              <a:tblGrid>
                <a:gridCol w="2774863">
                  <a:extLst>
                    <a:ext uri="{9D8B030D-6E8A-4147-A177-3AD203B41FA5}">
                      <a16:colId xmlns:a16="http://schemas.microsoft.com/office/drawing/2014/main" val="3464311625"/>
                    </a:ext>
                  </a:extLst>
                </a:gridCol>
                <a:gridCol w="2567836">
                  <a:extLst>
                    <a:ext uri="{9D8B030D-6E8A-4147-A177-3AD203B41FA5}">
                      <a16:colId xmlns:a16="http://schemas.microsoft.com/office/drawing/2014/main" val="1031311997"/>
                    </a:ext>
                  </a:extLst>
                </a:gridCol>
                <a:gridCol w="2007648">
                  <a:extLst>
                    <a:ext uri="{9D8B030D-6E8A-4147-A177-3AD203B41FA5}">
                      <a16:colId xmlns:a16="http://schemas.microsoft.com/office/drawing/2014/main" val="4125988820"/>
                    </a:ext>
                  </a:extLst>
                </a:gridCol>
                <a:gridCol w="1785827">
                  <a:extLst>
                    <a:ext uri="{9D8B030D-6E8A-4147-A177-3AD203B41FA5}">
                      <a16:colId xmlns:a16="http://schemas.microsoft.com/office/drawing/2014/main" val="2052708704"/>
                    </a:ext>
                  </a:extLst>
                </a:gridCol>
                <a:gridCol w="1785827">
                  <a:extLst>
                    <a:ext uri="{9D8B030D-6E8A-4147-A177-3AD203B41FA5}">
                      <a16:colId xmlns:a16="http://schemas.microsoft.com/office/drawing/2014/main" val="4147214112"/>
                    </a:ext>
                  </a:extLst>
                </a:gridCol>
              </a:tblGrid>
              <a:tr h="230188">
                <a:tc rowSpan="2">
                  <a:txBody>
                    <a:bodyPr/>
                    <a:lstStyle/>
                    <a:p>
                      <a:pPr>
                        <a:lnSpc>
                          <a:spcPct val="150000"/>
                        </a:lnSpc>
                      </a:pPr>
                      <a:endParaRPr lang="en-GB" dirty="0"/>
                    </a:p>
                  </a:txBody>
                  <a:tcPr/>
                </a:tc>
                <a:tc gridSpan="2">
                  <a:txBody>
                    <a:bodyPr/>
                    <a:lstStyle/>
                    <a:p>
                      <a:pPr algn="ctr">
                        <a:lnSpc>
                          <a:spcPct val="150000"/>
                        </a:lnSpc>
                      </a:pPr>
                      <a:r>
                        <a:rPr lang="en-GB" dirty="0"/>
                        <a:t>TIVO </a:t>
                      </a:r>
                    </a:p>
                  </a:txBody>
                  <a:tcPr>
                    <a:lnB w="1270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a:lnSpc>
                          <a:spcPct val="150000"/>
                        </a:lnSpc>
                      </a:pPr>
                      <a:r>
                        <a:rPr lang="en-GB" dirty="0"/>
                        <a:t>Sorafenib</a:t>
                      </a:r>
                    </a:p>
                  </a:txBody>
                  <a:tcPr>
                    <a:lnB w="12700" cap="flat" cmpd="sng" algn="ctr">
                      <a:solidFill>
                        <a:schemeClr val="bg1">
                          <a:lumMod val="85000"/>
                        </a:schemeClr>
                      </a:solidFill>
                      <a:prstDash val="solid"/>
                      <a:round/>
                      <a:headEnd type="none" w="med" len="med"/>
                      <a:tailEnd type="none" w="med" len="med"/>
                    </a:lnB>
                    <a:solidFill>
                      <a:schemeClr val="accent2"/>
                    </a:solidFill>
                  </a:tcPr>
                </a:tc>
                <a:tc hMerge="1">
                  <a:txBody>
                    <a:bodyPr/>
                    <a:lstStyle/>
                    <a:p>
                      <a:endParaRPr lang="en-GB"/>
                    </a:p>
                  </a:txBody>
                  <a:tcPr/>
                </a:tc>
                <a:extLst>
                  <a:ext uri="{0D108BD9-81ED-4DB2-BD59-A6C34878D82A}">
                    <a16:rowId xmlns:a16="http://schemas.microsoft.com/office/drawing/2014/main" val="4284038434"/>
                  </a:ext>
                </a:extLst>
              </a:tr>
              <a:tr h="230188">
                <a:tc vMerge="1">
                  <a:txBody>
                    <a:bodyPr/>
                    <a:lstStyle/>
                    <a:p>
                      <a:endParaRPr lang="en-GB"/>
                    </a:p>
                  </a:txBody>
                  <a:tcPr/>
                </a:tc>
                <a:tc>
                  <a:txBody>
                    <a:bodyPr/>
                    <a:lstStyle/>
                    <a:p>
                      <a:pPr algn="ctr">
                        <a:lnSpc>
                          <a:spcPct val="150000"/>
                        </a:lnSpc>
                      </a:pPr>
                      <a:r>
                        <a:rPr lang="en-US" b="1" dirty="0">
                          <a:solidFill>
                            <a:schemeClr val="bg1"/>
                          </a:solidFill>
                        </a:rPr>
                        <a:t>ITT (N=175)</a:t>
                      </a:r>
                      <a:endParaRPr lang="en-GB" b="1" dirty="0">
                        <a:solidFill>
                          <a:schemeClr val="bg1"/>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1"/>
                    </a:solidFill>
                  </a:tcPr>
                </a:tc>
                <a:tc>
                  <a:txBody>
                    <a:bodyPr/>
                    <a:lstStyle/>
                    <a:p>
                      <a:pPr algn="ctr">
                        <a:lnSpc>
                          <a:spcPct val="150000"/>
                        </a:lnSpc>
                      </a:pPr>
                      <a:r>
                        <a:rPr lang="en-US" b="1" dirty="0">
                          <a:solidFill>
                            <a:schemeClr val="bg1"/>
                          </a:solidFill>
                        </a:rPr>
                        <a:t>Prior ICI (N=47)</a:t>
                      </a:r>
                      <a:endParaRPr lang="en-GB" b="1" dirty="0">
                        <a:solidFill>
                          <a:schemeClr val="bg1"/>
                        </a:solidFill>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accent1"/>
                    </a:solidFill>
                  </a:tcPr>
                </a:tc>
                <a:tc>
                  <a:txBody>
                    <a:bodyPr/>
                    <a:lstStyle/>
                    <a:p>
                      <a:pPr algn="ctr">
                        <a:lnSpc>
                          <a:spcPct val="150000"/>
                        </a:lnSpc>
                      </a:pPr>
                      <a:r>
                        <a:rPr lang="en-US" b="1" dirty="0">
                          <a:solidFill>
                            <a:schemeClr val="bg1"/>
                          </a:solidFill>
                        </a:rPr>
                        <a:t>ITT (N=175)</a:t>
                      </a:r>
                      <a:endParaRPr lang="en-GB" b="1" dirty="0">
                        <a:solidFill>
                          <a:schemeClr val="bg1"/>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2"/>
                    </a:solidFill>
                  </a:tcPr>
                </a:tc>
                <a:tc>
                  <a:txBody>
                    <a:bodyPr/>
                    <a:lstStyle/>
                    <a:p>
                      <a:pPr algn="ctr">
                        <a:lnSpc>
                          <a:spcPct val="150000"/>
                        </a:lnSpc>
                      </a:pPr>
                      <a:r>
                        <a:rPr lang="en-US" b="1" dirty="0">
                          <a:solidFill>
                            <a:schemeClr val="bg1"/>
                          </a:solidFill>
                        </a:rPr>
                        <a:t>Prior ICI (N=44)</a:t>
                      </a:r>
                      <a:endParaRPr lang="en-GB" b="1" dirty="0">
                        <a:solidFill>
                          <a:schemeClr val="bg1"/>
                        </a:solidFill>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913038729"/>
                  </a:ext>
                </a:extLst>
              </a:tr>
              <a:tr h="370840">
                <a:tc>
                  <a:txBody>
                    <a:bodyPr/>
                    <a:lstStyle/>
                    <a:p>
                      <a:pPr>
                        <a:lnSpc>
                          <a:spcPct val="150000"/>
                        </a:lnSpc>
                      </a:pPr>
                      <a:r>
                        <a:rPr lang="en-GB" dirty="0"/>
                        <a:t>Median PFS (</a:t>
                      </a:r>
                      <a:r>
                        <a:rPr lang="en-GB" dirty="0" err="1"/>
                        <a:t>mo</a:t>
                      </a:r>
                      <a:r>
                        <a:rPr lang="en-GB" dirty="0"/>
                        <a:t>)</a:t>
                      </a:r>
                    </a:p>
                    <a:p>
                      <a:pPr lvl="1">
                        <a:lnSpc>
                          <a:spcPct val="150000"/>
                        </a:lnSpc>
                      </a:pPr>
                      <a:r>
                        <a:rPr lang="en-GB" dirty="0"/>
                        <a:t>HR (95% CI), </a:t>
                      </a:r>
                      <a:r>
                        <a:rPr lang="en-GB" i="1" dirty="0"/>
                        <a:t>P</a:t>
                      </a:r>
                    </a:p>
                  </a:txBody>
                  <a:tcPr>
                    <a:lnR w="12700" cap="flat" cmpd="sng" algn="ctr">
                      <a:solidFill>
                        <a:schemeClr val="bg1"/>
                      </a:solidFill>
                      <a:prstDash val="solid"/>
                      <a:round/>
                      <a:headEnd type="none" w="med" len="med"/>
                      <a:tailEnd type="none" w="med" len="med"/>
                    </a:lnR>
                  </a:tcPr>
                </a:tc>
                <a:tc>
                  <a:txBody>
                    <a:bodyPr/>
                    <a:lstStyle/>
                    <a:p>
                      <a:pPr algn="ctr">
                        <a:lnSpc>
                          <a:spcPct val="150000"/>
                        </a:lnSpc>
                      </a:pPr>
                      <a:r>
                        <a:rPr lang="en-US" dirty="0"/>
                        <a:t>5.6</a:t>
                      </a:r>
                    </a:p>
                    <a:p>
                      <a:pPr algn="ctr">
                        <a:lnSpc>
                          <a:spcPct val="150000"/>
                        </a:lnSpc>
                      </a:pPr>
                      <a:r>
                        <a:rPr lang="en-US" b="1" dirty="0"/>
                        <a:t>0.73 (0.56-0.95), </a:t>
                      </a:r>
                      <a:r>
                        <a:rPr lang="en-GB" b="1" dirty="0"/>
                        <a:t>0.02</a:t>
                      </a: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7.3</a:t>
                      </a:r>
                    </a:p>
                    <a:p>
                      <a:pPr algn="ctr">
                        <a:lnSpc>
                          <a:spcPct val="150000"/>
                        </a:lnSpc>
                      </a:pPr>
                      <a:r>
                        <a:rPr lang="en-US" b="1" dirty="0"/>
                        <a:t>0.55 (0.32-0.94)</a:t>
                      </a:r>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3.9</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5.1</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284948373"/>
                  </a:ext>
                </a:extLst>
              </a:tr>
              <a:tr h="370840">
                <a:tc>
                  <a:txBody>
                    <a:bodyPr/>
                    <a:lstStyle/>
                    <a:p>
                      <a:pPr>
                        <a:lnSpc>
                          <a:spcPct val="150000"/>
                        </a:lnSpc>
                      </a:pPr>
                      <a:r>
                        <a:rPr lang="en-GB" dirty="0"/>
                        <a:t>1-yr PFS rate (%)</a:t>
                      </a:r>
                    </a:p>
                  </a:txBody>
                  <a:tcPr>
                    <a:lnR w="12700" cap="flat" cmpd="sng" algn="ctr">
                      <a:solidFill>
                        <a:schemeClr val="bg1"/>
                      </a:solidFill>
                      <a:prstDash val="solid"/>
                      <a:round/>
                      <a:headEnd type="none" w="med" len="med"/>
                      <a:tailEnd type="none" w="med" len="med"/>
                    </a:lnR>
                  </a:tcPr>
                </a:tc>
                <a:tc>
                  <a:txBody>
                    <a:bodyPr/>
                    <a:lstStyle/>
                    <a:p>
                      <a:pPr algn="ctr">
                        <a:lnSpc>
                          <a:spcPct val="150000"/>
                        </a:lnSpc>
                      </a:pPr>
                      <a:r>
                        <a:rPr lang="en-US" dirty="0"/>
                        <a:t>28</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37</a:t>
                      </a:r>
                      <a:endParaRPr lang="en-GB"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11</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5</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422534976"/>
                  </a:ext>
                </a:extLst>
              </a:tr>
              <a:tr h="370840">
                <a:tc>
                  <a:txBody>
                    <a:bodyPr/>
                    <a:lstStyle/>
                    <a:p>
                      <a:pPr>
                        <a:lnSpc>
                          <a:spcPct val="150000"/>
                        </a:lnSpc>
                      </a:pPr>
                      <a:r>
                        <a:rPr lang="en-GB" dirty="0"/>
                        <a:t>Median OS (</a:t>
                      </a:r>
                      <a:r>
                        <a:rPr lang="en-GB" dirty="0" err="1"/>
                        <a:t>mo</a:t>
                      </a:r>
                      <a:r>
                        <a:rPr lang="en-GB" dirty="0"/>
                        <a:t>)</a:t>
                      </a:r>
                    </a:p>
                    <a:p>
                      <a:pPr lvl="1">
                        <a:lnSpc>
                          <a:spcPct val="150000"/>
                        </a:lnSpc>
                      </a:pPr>
                      <a:r>
                        <a:rPr lang="en-GB" dirty="0"/>
                        <a:t>HR (95% CI), </a:t>
                      </a:r>
                      <a:r>
                        <a:rPr lang="en-GB" i="1" dirty="0"/>
                        <a:t>P</a:t>
                      </a:r>
                    </a:p>
                  </a:txBody>
                  <a:tcPr>
                    <a:lnR w="12700" cap="flat" cmpd="sng" algn="ctr">
                      <a:solidFill>
                        <a:schemeClr val="bg1"/>
                      </a:solidFill>
                      <a:prstDash val="solid"/>
                      <a:round/>
                      <a:headEnd type="none" w="med" len="med"/>
                      <a:tailEnd type="none" w="med" len="med"/>
                    </a:lnR>
                  </a:tcPr>
                </a:tc>
                <a:tc>
                  <a:txBody>
                    <a:bodyPr/>
                    <a:lstStyle/>
                    <a:p>
                      <a:pPr algn="ctr">
                        <a:lnSpc>
                          <a:spcPct val="150000"/>
                        </a:lnSpc>
                      </a:pPr>
                      <a:r>
                        <a:rPr lang="en-US" dirty="0"/>
                        <a:t>16.4</a:t>
                      </a:r>
                    </a:p>
                    <a:p>
                      <a:pPr algn="ctr">
                        <a:lnSpc>
                          <a:spcPct val="150000"/>
                        </a:lnSpc>
                      </a:pPr>
                      <a:r>
                        <a:rPr lang="en-US" dirty="0"/>
                        <a:t>0.89 (0.70-1.14), 0.35</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18.1</a:t>
                      </a:r>
                    </a:p>
                    <a:p>
                      <a:pPr algn="ctr">
                        <a:lnSpc>
                          <a:spcPct val="150000"/>
                        </a:lnSpc>
                      </a:pPr>
                      <a:r>
                        <a:rPr lang="en-US" dirty="0"/>
                        <a:t>0.69</a:t>
                      </a:r>
                      <a:r>
                        <a:rPr lang="en-GB" dirty="0"/>
                        <a:t> (0.43-1.11)</a:t>
                      </a:r>
                      <a:endParaRPr lang="en-US"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19.2</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20.9</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573861122"/>
                  </a:ext>
                </a:extLst>
              </a:tr>
              <a:tr h="370840">
                <a:tc>
                  <a:txBody>
                    <a:bodyPr/>
                    <a:lstStyle/>
                    <a:p>
                      <a:pPr lvl="0">
                        <a:lnSpc>
                          <a:spcPct val="150000"/>
                        </a:lnSpc>
                      </a:pPr>
                      <a:r>
                        <a:rPr lang="en-GB" dirty="0"/>
                        <a:t>ORR (%)</a:t>
                      </a:r>
                    </a:p>
                  </a:txBody>
                  <a:tcPr/>
                </a:tc>
                <a:tc>
                  <a:txBody>
                    <a:bodyPr/>
                    <a:lstStyle/>
                    <a:p>
                      <a:pPr algn="ctr">
                        <a:lnSpc>
                          <a:spcPct val="150000"/>
                        </a:lnSpc>
                      </a:pPr>
                      <a:r>
                        <a:rPr lang="en-US" dirty="0"/>
                        <a:t>18</a:t>
                      </a:r>
                      <a:endParaRPr lang="en-GB" dirty="0"/>
                    </a:p>
                  </a:txBody>
                  <a:tcPr>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24</a:t>
                      </a:r>
                      <a:endParaRPr lang="en-GB"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8</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7</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87137126"/>
                  </a:ext>
                </a:extLst>
              </a:tr>
              <a:tr h="370840">
                <a:tc>
                  <a:txBody>
                    <a:bodyPr/>
                    <a:lstStyle/>
                    <a:p>
                      <a:pPr lvl="0">
                        <a:lnSpc>
                          <a:spcPct val="150000"/>
                        </a:lnSpc>
                      </a:pPr>
                      <a:r>
                        <a:rPr lang="en-US" dirty="0"/>
                        <a:t>Median DOR (</a:t>
                      </a:r>
                      <a:r>
                        <a:rPr lang="en-US" dirty="0" err="1"/>
                        <a:t>mo</a:t>
                      </a:r>
                      <a:r>
                        <a:rPr lang="en-US" dirty="0"/>
                        <a:t>)</a:t>
                      </a:r>
                    </a:p>
                  </a:txBody>
                  <a:tcPr/>
                </a:tc>
                <a:tc>
                  <a:txBody>
                    <a:bodyPr/>
                    <a:lstStyle/>
                    <a:p>
                      <a:pPr algn="ctr">
                        <a:lnSpc>
                          <a:spcPct val="150000"/>
                        </a:lnSpc>
                      </a:pPr>
                      <a:r>
                        <a:rPr lang="en-US" dirty="0"/>
                        <a:t>22.0</a:t>
                      </a:r>
                      <a:endParaRPr lang="en-GB" dirty="0"/>
                    </a:p>
                  </a:txBody>
                  <a:tcPr>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20.3</a:t>
                      </a:r>
                      <a:endParaRPr lang="en-GB"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5.7</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5.7</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271656471"/>
                  </a:ext>
                </a:extLst>
              </a:tr>
              <a:tr h="370840">
                <a:tc>
                  <a:txBody>
                    <a:bodyPr/>
                    <a:lstStyle/>
                    <a:p>
                      <a:pPr lvl="0">
                        <a:lnSpc>
                          <a:spcPct val="150000"/>
                        </a:lnSpc>
                      </a:pPr>
                      <a:r>
                        <a:rPr lang="en-US" dirty="0"/>
                        <a:t>TTR (</a:t>
                      </a:r>
                      <a:r>
                        <a:rPr lang="en-US" dirty="0" err="1"/>
                        <a:t>mo</a:t>
                      </a:r>
                      <a:r>
                        <a:rPr lang="en-US" dirty="0"/>
                        <a:t>)</a:t>
                      </a:r>
                    </a:p>
                  </a:txBody>
                  <a:tcPr/>
                </a:tc>
                <a:tc>
                  <a:txBody>
                    <a:bodyPr/>
                    <a:lstStyle/>
                    <a:p>
                      <a:pPr algn="ctr">
                        <a:lnSpc>
                          <a:spcPct val="150000"/>
                        </a:lnSpc>
                      </a:pPr>
                      <a:r>
                        <a:rPr lang="en-US" dirty="0"/>
                        <a:t>3.6</a:t>
                      </a:r>
                      <a:endParaRPr lang="en-GB" dirty="0"/>
                    </a:p>
                  </a:txBody>
                  <a:tcPr>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2.0</a:t>
                      </a:r>
                      <a:endParaRPr lang="en-GB"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758885962"/>
                  </a:ext>
                </a:extLst>
              </a:tr>
              <a:tr h="370840">
                <a:tc>
                  <a:txBody>
                    <a:bodyPr/>
                    <a:lstStyle/>
                    <a:p>
                      <a:pPr lvl="0">
                        <a:lnSpc>
                          <a:spcPct val="150000"/>
                        </a:lnSpc>
                      </a:pPr>
                      <a:r>
                        <a:rPr lang="en-US" dirty="0"/>
                        <a:t>Disease progression (%)</a:t>
                      </a:r>
                    </a:p>
                  </a:txBody>
                  <a:tcPr/>
                </a:tc>
                <a:tc>
                  <a:txBody>
                    <a:bodyPr/>
                    <a:lstStyle/>
                    <a:p>
                      <a:pPr algn="ctr">
                        <a:lnSpc>
                          <a:spcPct val="150000"/>
                        </a:lnSpc>
                      </a:pPr>
                      <a:r>
                        <a:rPr lang="en-US" dirty="0"/>
                        <a:t>22</a:t>
                      </a:r>
                      <a:endParaRPr lang="en-GB" dirty="0"/>
                    </a:p>
                  </a:txBody>
                  <a:tcPr>
                    <a:lnR w="12700" cap="flat" cmpd="sng" algn="ctr">
                      <a:solidFill>
                        <a:schemeClr val="bg1">
                          <a:lumMod val="85000"/>
                        </a:schemeClr>
                      </a:solidFill>
                      <a:prstDash val="solid"/>
                      <a:round/>
                      <a:headEnd type="none" w="med" len="med"/>
                      <a:tailEnd type="none" w="med" len="med"/>
                    </a:lnR>
                    <a:solidFill>
                      <a:schemeClr val="accent5">
                        <a:lumMod val="40000"/>
                        <a:lumOff val="60000"/>
                      </a:schemeClr>
                    </a:solidFill>
                  </a:tcPr>
                </a:tc>
                <a:tc>
                  <a:txBody>
                    <a:bodyPr/>
                    <a:lstStyle/>
                    <a:p>
                      <a:pPr algn="ctr">
                        <a:lnSpc>
                          <a:spcPct val="150000"/>
                        </a:lnSpc>
                      </a:pPr>
                      <a:r>
                        <a:rPr lang="en-US" dirty="0"/>
                        <a:t>18</a:t>
                      </a:r>
                      <a:endParaRPr lang="en-GB" dirty="0"/>
                    </a:p>
                  </a:txBody>
                  <a:tcPr>
                    <a:lnL w="12700" cap="flat" cmpd="sng" algn="ctr">
                      <a:solidFill>
                        <a:schemeClr val="bg1">
                          <a:lumMod val="85000"/>
                        </a:schemeClr>
                      </a:solidFill>
                      <a:prstDash val="solid"/>
                      <a:round/>
                      <a:headEnd type="none" w="med" len="med"/>
                      <a:tailEnd type="none" w="med" len="med"/>
                    </a:lnL>
                    <a:solidFill>
                      <a:schemeClr val="accent5">
                        <a:lumMod val="40000"/>
                        <a:lumOff val="60000"/>
                      </a:schemeClr>
                    </a:solidFill>
                  </a:tcPr>
                </a:tc>
                <a:tc>
                  <a:txBody>
                    <a:bodyPr/>
                    <a:lstStyle/>
                    <a:p>
                      <a:pPr algn="ctr">
                        <a:lnSpc>
                          <a:spcPct val="150000"/>
                        </a:lnSpc>
                      </a:pPr>
                      <a:r>
                        <a:rPr lang="en-US" dirty="0"/>
                        <a:t>-</a:t>
                      </a:r>
                      <a:endParaRPr lang="en-GB" dirty="0"/>
                    </a:p>
                  </a:txBody>
                  <a:tcPr>
                    <a:lnR w="12700" cap="flat" cmpd="sng" algn="ctr">
                      <a:solidFill>
                        <a:schemeClr val="bg1">
                          <a:lumMod val="85000"/>
                        </a:schemeClr>
                      </a:solidFill>
                      <a:prstDash val="solid"/>
                      <a:round/>
                      <a:headEnd type="none" w="med" len="med"/>
                      <a:tailEnd type="none" w="med" len="med"/>
                    </a:lnR>
                    <a:solidFill>
                      <a:schemeClr val="accent2">
                        <a:lumMod val="20000"/>
                        <a:lumOff val="80000"/>
                      </a:schemeClr>
                    </a:solidFill>
                  </a:tcPr>
                </a:tc>
                <a:tc>
                  <a:txBody>
                    <a:bodyPr/>
                    <a:lstStyle/>
                    <a:p>
                      <a:pPr algn="ctr">
                        <a:lnSpc>
                          <a:spcPct val="150000"/>
                        </a:lnSpc>
                      </a:pPr>
                      <a:r>
                        <a:rPr lang="en-US" dirty="0"/>
                        <a:t>-</a:t>
                      </a:r>
                      <a:endParaRPr lang="en-GB" dirty="0"/>
                    </a:p>
                  </a:txBody>
                  <a:tcPr>
                    <a:lnL w="12700" cap="flat" cmpd="sng" algn="ctr">
                      <a:solidFill>
                        <a:schemeClr val="bg1">
                          <a:lumMod val="85000"/>
                        </a:schemeClr>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405466712"/>
                  </a:ext>
                </a:extLst>
              </a:tr>
            </a:tbl>
          </a:graphicData>
        </a:graphic>
      </p:graphicFrame>
      <p:sp>
        <p:nvSpPr>
          <p:cNvPr id="12" name="Text Placeholder 4">
            <a:extLst>
              <a:ext uri="{FF2B5EF4-FFF2-40B4-BE49-F238E27FC236}">
                <a16:creationId xmlns:a16="http://schemas.microsoft.com/office/drawing/2014/main" id="{E90FB9D9-F599-7198-02E0-A6EBBD8E612D}"/>
              </a:ext>
            </a:extLst>
          </p:cNvPr>
          <p:cNvSpPr>
            <a:spLocks noGrp="1"/>
          </p:cNvSpPr>
          <p:nvPr>
            <p:ph type="body" sz="quarter" idx="14"/>
          </p:nvPr>
        </p:nvSpPr>
        <p:spPr>
          <a:xfrm>
            <a:off x="6552811" y="6444138"/>
            <a:ext cx="5524111" cy="237196"/>
          </a:xfrm>
        </p:spPr>
        <p:txBody>
          <a:bodyPr anchor="b"/>
          <a:lstStyle/>
          <a:p>
            <a:endParaRPr lang="en-US" dirty="0"/>
          </a:p>
          <a:p>
            <a:endParaRPr lang="en-US" dirty="0"/>
          </a:p>
          <a:p>
            <a:r>
              <a:rPr lang="en-US" dirty="0" err="1"/>
              <a:t>Zugman</a:t>
            </a:r>
            <a:r>
              <a:rPr lang="en-US" dirty="0"/>
              <a:t> M. ESMO 2024, abs.1703P (data from poster presentation included)</a:t>
            </a:r>
          </a:p>
        </p:txBody>
      </p:sp>
    </p:spTree>
    <p:extLst>
      <p:ext uri="{BB962C8B-B14F-4D97-AF65-F5344CB8AC3E}">
        <p14:creationId xmlns:p14="http://schemas.microsoft.com/office/powerpoint/2010/main" val="1324736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Is TIVO effective in pts who progressed after prior ICI </a:t>
            </a:r>
            <a:r>
              <a:rPr lang="en-GB" dirty="0" err="1"/>
              <a:t>tx</a:t>
            </a:r>
            <a:r>
              <a:rPr lang="en-GB" dirty="0"/>
              <a:t>?</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TIVO had a median PFS benefit vs sorafenib (7.3 </a:t>
            </a:r>
            <a:r>
              <a:rPr lang="en-GB" dirty="0" err="1"/>
              <a:t>mo</a:t>
            </a:r>
            <a:r>
              <a:rPr lang="en-GB" dirty="0"/>
              <a:t> vs 5.1 </a:t>
            </a:r>
            <a:r>
              <a:rPr lang="en-GB" dirty="0" err="1"/>
              <a:t>mo</a:t>
            </a:r>
            <a:r>
              <a:rPr lang="en-GB" dirty="0"/>
              <a:t>) in pts refractory to ICI </a:t>
            </a:r>
            <a:r>
              <a:rPr lang="en-GB" dirty="0" err="1"/>
              <a:t>tx</a:t>
            </a:r>
            <a:r>
              <a:rPr lang="en-GB" dirty="0"/>
              <a:t> and trended towards improved OS and durable responses.</a:t>
            </a:r>
          </a:p>
        </p:txBody>
      </p:sp>
    </p:spTree>
    <p:extLst>
      <p:ext uri="{BB962C8B-B14F-4D97-AF65-F5344CB8AC3E}">
        <p14:creationId xmlns:p14="http://schemas.microsoft.com/office/powerpoint/2010/main" val="117118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fontScale="90000"/>
          </a:bodyPr>
          <a:lstStyle/>
          <a:p>
            <a:r>
              <a:rPr lang="en-GB" dirty="0"/>
              <a:t>Impact of </a:t>
            </a:r>
            <a:r>
              <a:rPr lang="en-GB" dirty="0" err="1"/>
              <a:t>sarcomatoid</a:t>
            </a:r>
            <a:r>
              <a:rPr lang="en-GB" dirty="0"/>
              <a:t> and rhabdoid components on the efficacy of nivolumab +/- ipilimumab in the first-line treatment of metastatic clear cell renal cell carcinoma in the randomised phase II BIONIKK trial</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err="1"/>
              <a:t>Vano</a:t>
            </a:r>
            <a:r>
              <a:rPr lang="en-GB" dirty="0"/>
              <a:t> YA. </a:t>
            </a:r>
            <a:r>
              <a:rPr lang="en-US" dirty="0"/>
              <a:t>Ann Oncol 2024;35(Suppl 2):1-72</a:t>
            </a:r>
            <a:r>
              <a:rPr lang="en-GB" dirty="0"/>
              <a:t>(abs.1700P)</a:t>
            </a:r>
          </a:p>
        </p:txBody>
      </p:sp>
    </p:spTree>
    <p:extLst>
      <p:ext uri="{BB962C8B-B14F-4D97-AF65-F5344CB8AC3E}">
        <p14:creationId xmlns:p14="http://schemas.microsoft.com/office/powerpoint/2010/main" val="33012555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fontScale="90000"/>
          </a:bodyPr>
          <a:lstStyle/>
          <a:p>
            <a:r>
              <a:rPr lang="en-GB" dirty="0"/>
              <a:t>Are RCC tumours with </a:t>
            </a:r>
            <a:r>
              <a:rPr lang="en-GB" dirty="0" err="1"/>
              <a:t>sarcomatoid</a:t>
            </a:r>
            <a:r>
              <a:rPr lang="en-GB" dirty="0"/>
              <a:t> (S) and rhabdoid (R) component responsive to 1</a:t>
            </a:r>
            <a:r>
              <a:rPr lang="en-GB" baseline="30000" dirty="0"/>
              <a:t>st</a:t>
            </a:r>
            <a:r>
              <a:rPr lang="en-GB" dirty="0"/>
              <a:t>-line NIVO±IPI?</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p:txBody>
          <a:bodyPr>
            <a:normAutofit lnSpcReduction="10000"/>
          </a:bodyPr>
          <a:lstStyle/>
          <a:p>
            <a:r>
              <a:rPr lang="en-GB" dirty="0"/>
              <a:t>RCC tumours with S and R components are strongly associated with poor prognosis</a:t>
            </a:r>
          </a:p>
          <a:p>
            <a:r>
              <a:rPr lang="en-GB" dirty="0"/>
              <a:t>1</a:t>
            </a:r>
            <a:r>
              <a:rPr lang="en-GB" baseline="30000" dirty="0"/>
              <a:t>st</a:t>
            </a:r>
            <a:r>
              <a:rPr lang="en-GB" dirty="0"/>
              <a:t>-line NIVO±IPI showed promising efficacy in certain tumour molecular groups of metastatic RCC</a:t>
            </a:r>
          </a:p>
          <a:p>
            <a:endParaRPr lang="en-GB" dirty="0"/>
          </a:p>
        </p:txBody>
      </p:sp>
    </p:spTree>
    <p:extLst>
      <p:ext uri="{BB962C8B-B14F-4D97-AF65-F5344CB8AC3E}">
        <p14:creationId xmlns:p14="http://schemas.microsoft.com/office/powerpoint/2010/main" val="2581676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p:txBody>
          <a:bodyPr>
            <a:normAutofit fontScale="92500" lnSpcReduction="10000"/>
          </a:bodyPr>
          <a:lstStyle/>
          <a:p>
            <a:r>
              <a:rPr lang="en-GB" b="1" dirty="0"/>
              <a:t>Endpoints: </a:t>
            </a:r>
            <a:r>
              <a:rPr lang="en-GB" dirty="0"/>
              <a:t>ORR (RECIST v1.1), PFS and OS according to S/R</a:t>
            </a:r>
          </a:p>
          <a:p>
            <a:r>
              <a:rPr lang="en-GB" b="1" dirty="0"/>
              <a:t>Current analysis: </a:t>
            </a:r>
            <a:r>
              <a:rPr lang="en-GB" dirty="0"/>
              <a:t>investigating impact of S and R components on NIVO±IPI efficacy</a:t>
            </a:r>
          </a:p>
          <a:p>
            <a:r>
              <a:rPr lang="en-US" dirty="0"/>
              <a:t>N= 199 pts in total; N= 55 pts with S component (28%); N= 55 pts with R component (28%) </a:t>
            </a:r>
            <a:endParaRPr lang="en-GB"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a:xfrm>
            <a:off x="431799" y="176666"/>
            <a:ext cx="11087265" cy="511821"/>
          </a:xfrm>
        </p:spPr>
        <p:txBody>
          <a:bodyPr/>
          <a:lstStyle/>
          <a:p>
            <a:r>
              <a:rPr lang="en-GB" dirty="0"/>
              <a:t>BIONIKK: French, multicentre, randomised phase II trial</a:t>
            </a:r>
          </a:p>
        </p:txBody>
      </p:sp>
      <p:sp>
        <p:nvSpPr>
          <p:cNvPr id="5" name="Text Placeholder 4">
            <a:extLst>
              <a:ext uri="{FF2B5EF4-FFF2-40B4-BE49-F238E27FC236}">
                <a16:creationId xmlns:a16="http://schemas.microsoft.com/office/drawing/2014/main" id="{1E23552B-0DF0-4385-AA91-0EB99B4359D1}"/>
              </a:ext>
            </a:extLst>
          </p:cNvPr>
          <p:cNvSpPr>
            <a:spLocks noGrp="1"/>
          </p:cNvSpPr>
          <p:nvPr>
            <p:ph type="body" sz="quarter" idx="14"/>
          </p:nvPr>
        </p:nvSpPr>
        <p:spPr/>
        <p:txBody>
          <a:bodyPr/>
          <a:lstStyle/>
          <a:p>
            <a:r>
              <a:rPr lang="en-US" dirty="0" err="1"/>
              <a:t>Vano</a:t>
            </a:r>
            <a:r>
              <a:rPr lang="en-US" dirty="0"/>
              <a:t> YA. ESMO 2024, abs.1700P (data from poster presentation included)</a:t>
            </a:r>
          </a:p>
        </p:txBody>
      </p:sp>
      <p:sp>
        <p:nvSpPr>
          <p:cNvPr id="28" name="Rectangle 27">
            <a:extLst>
              <a:ext uri="{FF2B5EF4-FFF2-40B4-BE49-F238E27FC236}">
                <a16:creationId xmlns:a16="http://schemas.microsoft.com/office/drawing/2014/main" id="{F8C2771F-9AC4-4E41-BCFC-2A6276BFDFEA}"/>
              </a:ext>
            </a:extLst>
          </p:cNvPr>
          <p:cNvSpPr/>
          <p:nvPr/>
        </p:nvSpPr>
        <p:spPr>
          <a:xfrm>
            <a:off x="738876" y="966367"/>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77218" y="965210"/>
            <a:ext cx="7841845"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311458"/>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Metastatic ccRCC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Systemic </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-naïve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ECOG PS 0-2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No active brain </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mets</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Frozen </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tumour</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 tissue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6591080-F679-0572-AAF6-7EA78A4A3EEB}"/>
              </a:ext>
            </a:extLst>
          </p:cNvPr>
          <p:cNvSpPr/>
          <p:nvPr/>
        </p:nvSpPr>
        <p:spPr>
          <a:xfrm>
            <a:off x="6680607" y="2028143"/>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p:txBody>
      </p:sp>
      <p:sp>
        <p:nvSpPr>
          <p:cNvPr id="9" name="Rectangle 8">
            <a:extLst>
              <a:ext uri="{FF2B5EF4-FFF2-40B4-BE49-F238E27FC236}">
                <a16:creationId xmlns:a16="http://schemas.microsoft.com/office/drawing/2014/main" id="{4E00317B-A788-9663-0EB1-49987306E776}"/>
              </a:ext>
            </a:extLst>
          </p:cNvPr>
          <p:cNvSpPr/>
          <p:nvPr/>
        </p:nvSpPr>
        <p:spPr>
          <a:xfrm>
            <a:off x="7778116" y="1420615"/>
            <a:ext cx="3033871" cy="861530"/>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alibri" panose="020F0502020204030204"/>
                <a:ea typeface="+mn-ea"/>
                <a:cs typeface="+mn-cs"/>
              </a:rPr>
              <a:t>NIVO </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3 mg/k</a:t>
            </a:r>
            <a:r>
              <a:rPr kumimoji="0" lang="pl-PL" sz="1800" b="0" i="0" u="none" strike="noStrike" kern="1200" cap="none" spc="0" normalizeH="0" baseline="0" noProof="0" dirty="0">
                <a:ln>
                  <a:noFill/>
                </a:ln>
                <a:solidFill>
                  <a:srgbClr val="FFFFFF"/>
                </a:solidFill>
                <a:effectLst/>
                <a:uLnTx/>
                <a:uFillTx/>
                <a:latin typeface="Calibri" panose="020F0502020204030204"/>
                <a:ea typeface="+mn-ea"/>
                <a:cs typeface="+mn-cs"/>
              </a:rPr>
              <a:t>g iv q2w </a:t>
            </a:r>
          </a:p>
        </p:txBody>
      </p:sp>
      <p:sp>
        <p:nvSpPr>
          <p:cNvPr id="12" name="Rectangle 11">
            <a:extLst>
              <a:ext uri="{FF2B5EF4-FFF2-40B4-BE49-F238E27FC236}">
                <a16:creationId xmlns:a16="http://schemas.microsoft.com/office/drawing/2014/main" id="{11A66B0D-E474-FD78-DDEB-E9DE04CC8193}"/>
              </a:ext>
            </a:extLst>
          </p:cNvPr>
          <p:cNvSpPr/>
          <p:nvPr/>
        </p:nvSpPr>
        <p:spPr>
          <a:xfrm>
            <a:off x="7778115" y="2470167"/>
            <a:ext cx="3033871" cy="861530"/>
          </a:xfrm>
          <a:prstGeom prst="rect">
            <a:avLst/>
          </a:prstGeom>
          <a:solidFill>
            <a:schemeClr val="accent2"/>
          </a:solid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FF"/>
                </a:solidFill>
                <a:effectLst/>
                <a:uLnTx/>
                <a:uFillTx/>
                <a:latin typeface="Calibri" panose="020F0502020204030204"/>
                <a:ea typeface="+mn-ea"/>
                <a:cs typeface="+mn-cs"/>
              </a:rPr>
              <a:t>NIVO </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3 mg/k</a:t>
            </a:r>
            <a:r>
              <a:rPr kumimoji="0" lang="pl-PL" sz="1800" b="0" i="0" u="none" strike="noStrike" kern="1200" cap="none" spc="0" normalizeH="0" baseline="0" noProof="0" dirty="0">
                <a:ln>
                  <a:noFill/>
                </a:ln>
                <a:solidFill>
                  <a:srgbClr val="FFFFFF"/>
                </a:solidFill>
                <a:effectLst/>
                <a:uLnTx/>
                <a:uFillTx/>
                <a:latin typeface="Calibri" panose="020F0502020204030204"/>
                <a:ea typeface="+mn-ea"/>
                <a:cs typeface="+mn-cs"/>
              </a:rPr>
              <a:t>g </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 IPI</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1 mg/kg </a:t>
            </a:r>
            <a:r>
              <a:rPr kumimoji="0" lang="pl-PL" sz="1800" b="0" i="0" u="none" strike="noStrike" kern="1200" cap="none" spc="0" normalizeH="0" baseline="0" noProof="0" dirty="0">
                <a:ln>
                  <a:noFill/>
                </a:ln>
                <a:solidFill>
                  <a:srgbClr val="FFFFFF"/>
                </a:solidFill>
                <a:effectLst/>
                <a:uLnTx/>
                <a:uFillTx/>
                <a:latin typeface="Calibri" panose="020F0502020204030204"/>
                <a:ea typeface="+mn-ea"/>
                <a:cs typeface="+mn-cs"/>
              </a:rPr>
              <a:t>iv q</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3</a:t>
            </a:r>
            <a:r>
              <a:rPr kumimoji="0" lang="pl-PL" sz="1800" b="0" i="0" u="none" strike="noStrike" kern="1200" cap="none" spc="0" normalizeH="0" baseline="0" noProof="0" dirty="0">
                <a:ln>
                  <a:noFill/>
                </a:ln>
                <a:solidFill>
                  <a:srgbClr val="FFFFFF"/>
                </a:solidFill>
                <a:effectLst/>
                <a:uLnTx/>
                <a:uFillTx/>
                <a:latin typeface="Calibri" panose="020F0502020204030204"/>
                <a:ea typeface="+mn-ea"/>
                <a:cs typeface="+mn-cs"/>
              </a:rPr>
              <a:t>w</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(4 cycles followed by NIVO 240 mg q2w)</a:t>
            </a:r>
            <a:endParaRPr kumimoji="0" lang="pl-PL"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76B07D-FF3A-4F45-B10E-BEB7268A0EF4}"/>
              </a:ext>
            </a:extLst>
          </p:cNvPr>
          <p:cNvSpPr/>
          <p:nvPr/>
        </p:nvSpPr>
        <p:spPr>
          <a:xfrm>
            <a:off x="7778114" y="3530192"/>
            <a:ext cx="3033871" cy="861530"/>
          </a:xfrm>
          <a:prstGeom prst="rect">
            <a:avLst/>
          </a:prstGeom>
          <a:solidFill>
            <a:schemeClr val="accent3"/>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FFFFFF"/>
                </a:solidFill>
                <a:effectLst/>
                <a:uLnTx/>
                <a:uFillTx/>
                <a:latin typeface="Calibri" panose="020F0502020204030204"/>
                <a:ea typeface="+mn-ea"/>
                <a:cs typeface="+mn-cs"/>
              </a:rPr>
              <a:t>VEGFR-TKI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SUN</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50 mg po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4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wk</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on/2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wk</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off, </a:t>
            </a:r>
            <a:r>
              <a:rPr kumimoji="0" lang="en-GB" sz="1800" b="0" i="0" u="sng" strike="noStrike" kern="1200" cap="none" spc="0" normalizeH="0" baseline="0" noProof="0" dirty="0">
                <a:ln>
                  <a:noFill/>
                </a:ln>
                <a:solidFill>
                  <a:srgbClr val="FFFFFF"/>
                </a:solidFill>
                <a:effectLst/>
                <a:uLnTx/>
                <a:uFillTx/>
                <a:latin typeface="Calibri" panose="020F0502020204030204"/>
                <a:ea typeface="+mn-ea"/>
                <a:cs typeface="+mn-cs"/>
              </a:rPr>
              <a:t>or </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PAZO</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800 mg po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4DB7DF6-1B9C-9CAE-1CD2-FCA07F862F30}"/>
              </a:ext>
            </a:extLst>
          </p:cNvPr>
          <p:cNvSpPr/>
          <p:nvPr/>
        </p:nvSpPr>
        <p:spPr>
          <a:xfrm>
            <a:off x="6680605" y="3101635"/>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p:txBody>
      </p:sp>
      <p:cxnSp>
        <p:nvCxnSpPr>
          <p:cNvPr id="27" name="Connector: Elbow 26">
            <a:extLst>
              <a:ext uri="{FF2B5EF4-FFF2-40B4-BE49-F238E27FC236}">
                <a16:creationId xmlns:a16="http://schemas.microsoft.com/office/drawing/2014/main" id="{56EAA1D9-3FAE-D637-F3D9-E1B67BBCBB4A}"/>
              </a:ext>
            </a:extLst>
          </p:cNvPr>
          <p:cNvCxnSpPr>
            <a:cxnSpLocks/>
          </p:cNvCxnSpPr>
          <p:nvPr/>
        </p:nvCxnSpPr>
        <p:spPr>
          <a:xfrm flipV="1">
            <a:off x="4909299" y="2285595"/>
            <a:ext cx="1771309" cy="499148"/>
          </a:xfrm>
          <a:prstGeom prst="bentConnector3">
            <a:avLst>
              <a:gd name="adj1" fmla="val 265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81472FAE-0E0C-A2B6-2745-B98996DF97A6}"/>
              </a:ext>
            </a:extLst>
          </p:cNvPr>
          <p:cNvCxnSpPr>
            <a:cxnSpLocks/>
          </p:cNvCxnSpPr>
          <p:nvPr/>
        </p:nvCxnSpPr>
        <p:spPr>
          <a:xfrm>
            <a:off x="4909299" y="2784743"/>
            <a:ext cx="1771308" cy="550404"/>
          </a:xfrm>
          <a:prstGeom prst="bentConnector3">
            <a:avLst>
              <a:gd name="adj1" fmla="val 26535"/>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1D6DA84-2772-9CC3-6527-A5354F907959}"/>
              </a:ext>
            </a:extLst>
          </p:cNvPr>
          <p:cNvSpPr txBox="1"/>
          <p:nvPr/>
        </p:nvSpPr>
        <p:spPr>
          <a:xfrm>
            <a:off x="5552583" y="1881428"/>
            <a:ext cx="9442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ccrcc1,4</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0F796345-7B2D-A4CD-D204-4FCB56C670FE}"/>
              </a:ext>
            </a:extLst>
          </p:cNvPr>
          <p:cNvSpPr txBox="1"/>
          <p:nvPr/>
        </p:nvSpPr>
        <p:spPr>
          <a:xfrm>
            <a:off x="5552582" y="2970326"/>
            <a:ext cx="9442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ccrcc2,3</a:t>
            </a:r>
            <a:endPar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CE1A2BC-4A8F-D8B7-F8D2-ADD050B3ED63}"/>
              </a:ext>
            </a:extLst>
          </p:cNvPr>
          <p:cNvSpPr/>
          <p:nvPr/>
        </p:nvSpPr>
        <p:spPr>
          <a:xfrm>
            <a:off x="3776353" y="1414971"/>
            <a:ext cx="1330037" cy="297110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Molecular grouping ccrcc1-4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≤15 d from screening</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73DDDB10-6036-2AD0-7CD2-35DE77AE024B}"/>
              </a:ext>
            </a:extLst>
          </p:cNvPr>
          <p:cNvSpPr txBox="1"/>
          <p:nvPr/>
        </p:nvSpPr>
        <p:spPr>
          <a:xfrm>
            <a:off x="7778114" y="4471676"/>
            <a:ext cx="32419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15665"/>
                </a:solidFill>
                <a:effectLst/>
                <a:uLnTx/>
                <a:uFillTx/>
                <a:latin typeface="Calibri" panose="020F0502020204030204"/>
                <a:ea typeface="+mn-ea"/>
                <a:cs typeface="+mn-cs"/>
              </a:rPr>
              <a:t>Tx until disease progression, death or end of study (18 </a:t>
            </a:r>
            <a:r>
              <a:rPr kumimoji="0" lang="en-GB" sz="1600" b="0" i="0" u="none" strike="noStrike" kern="1200" cap="none" spc="0" normalizeH="0" baseline="0" noProof="0" dirty="0" err="1">
                <a:ln>
                  <a:noFill/>
                </a:ln>
                <a:solidFill>
                  <a:srgbClr val="415665"/>
                </a:solidFill>
                <a:effectLst/>
                <a:uLnTx/>
                <a:uFillTx/>
                <a:latin typeface="Calibri" panose="020F0502020204030204"/>
                <a:ea typeface="+mn-ea"/>
                <a:cs typeface="+mn-cs"/>
              </a:rPr>
              <a:t>mo</a:t>
            </a:r>
            <a:r>
              <a:rPr kumimoji="0" lang="en-GB" sz="1600" b="0" i="0" u="none" strike="noStrike" kern="1200" cap="none" spc="0" normalizeH="0" baseline="0" noProof="0" dirty="0">
                <a:ln>
                  <a:noFill/>
                </a:ln>
                <a:solidFill>
                  <a:srgbClr val="415665"/>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cxnSp>
        <p:nvCxnSpPr>
          <p:cNvPr id="17" name="Connector: Elbow 16">
            <a:extLst>
              <a:ext uri="{FF2B5EF4-FFF2-40B4-BE49-F238E27FC236}">
                <a16:creationId xmlns:a16="http://schemas.microsoft.com/office/drawing/2014/main" id="{1F90AB2B-F313-4E46-5648-06702185E6A5}"/>
              </a:ext>
            </a:extLst>
          </p:cNvPr>
          <p:cNvCxnSpPr>
            <a:cxnSpLocks/>
          </p:cNvCxnSpPr>
          <p:nvPr/>
        </p:nvCxnSpPr>
        <p:spPr>
          <a:xfrm flipV="1">
            <a:off x="7360592" y="2982528"/>
            <a:ext cx="417523" cy="4414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0E100CB6-8BCC-55DF-AA20-884A816E17ED}"/>
              </a:ext>
            </a:extLst>
          </p:cNvPr>
          <p:cNvCxnSpPr>
            <a:cxnSpLocks/>
          </p:cNvCxnSpPr>
          <p:nvPr/>
        </p:nvCxnSpPr>
        <p:spPr>
          <a:xfrm>
            <a:off x="7360592" y="3424020"/>
            <a:ext cx="417522" cy="4870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B554F40-D725-AFB4-E9EE-A08AF6E44778}"/>
              </a:ext>
            </a:extLst>
          </p:cNvPr>
          <p:cNvCxnSpPr>
            <a:cxnSpLocks/>
          </p:cNvCxnSpPr>
          <p:nvPr/>
        </p:nvCxnSpPr>
        <p:spPr>
          <a:xfrm flipV="1">
            <a:off x="7360591" y="1884973"/>
            <a:ext cx="417523" cy="4414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844959E0-1F38-59C0-B04A-A863C9ED6C5B}"/>
              </a:ext>
            </a:extLst>
          </p:cNvPr>
          <p:cNvCxnSpPr>
            <a:cxnSpLocks/>
          </p:cNvCxnSpPr>
          <p:nvPr/>
        </p:nvCxnSpPr>
        <p:spPr>
          <a:xfrm>
            <a:off x="7360591" y="2326465"/>
            <a:ext cx="417522" cy="4870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4C94DF-AED9-1EDE-F8CE-E7FD99414D02}"/>
              </a:ext>
            </a:extLst>
          </p:cNvPr>
          <p:cNvSpPr txBox="1"/>
          <p:nvPr/>
        </p:nvSpPr>
        <p:spPr>
          <a:xfrm>
            <a:off x="452637" y="4349458"/>
            <a:ext cx="610017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rPr>
              <a:t>TME: tumour microenvironment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rPr>
              <a:t>ccrcc1: immune-low TME; ccrcc4: immune-high and immunosuppressive TME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rPr>
              <a:t>ccrcc2: angio-high TME; ccrcc3: normal-like TME</a:t>
            </a:r>
          </a:p>
        </p:txBody>
      </p:sp>
    </p:spTree>
    <p:extLst>
      <p:ext uri="{BB962C8B-B14F-4D97-AF65-F5344CB8AC3E}">
        <p14:creationId xmlns:p14="http://schemas.microsoft.com/office/powerpoint/2010/main" val="298461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2C24CAD3-3212-4F20-BCA5-14018895148F}"/>
              </a:ext>
            </a:extLst>
          </p:cNvPr>
          <p:cNvGraphicFramePr>
            <a:graphicFrameLocks noGrp="1"/>
          </p:cNvGraphicFramePr>
          <p:nvPr>
            <p:ph sz="quarter" idx="10"/>
            <p:extLst>
              <p:ext uri="{D42A27DB-BD31-4B8C-83A1-F6EECF244321}">
                <p14:modId xmlns:p14="http://schemas.microsoft.com/office/powerpoint/2010/main" val="1031093317"/>
              </p:ext>
            </p:extLst>
          </p:nvPr>
        </p:nvGraphicFramePr>
        <p:xfrm>
          <a:off x="438150" y="1017588"/>
          <a:ext cx="3549650" cy="4754880"/>
        </p:xfrm>
        <a:graphic>
          <a:graphicData uri="http://schemas.openxmlformats.org/drawingml/2006/table">
            <a:tbl>
              <a:tblPr>
                <a:tableStyleId>{93296810-A885-4BE3-A3E7-6D5BEEA58F35}</a:tableStyleId>
              </a:tblPr>
              <a:tblGrid>
                <a:gridCol w="858215">
                  <a:extLst>
                    <a:ext uri="{9D8B030D-6E8A-4147-A177-3AD203B41FA5}">
                      <a16:colId xmlns:a16="http://schemas.microsoft.com/office/drawing/2014/main" val="3614747531"/>
                    </a:ext>
                  </a:extLst>
                </a:gridCol>
                <a:gridCol w="2691435">
                  <a:extLst>
                    <a:ext uri="{9D8B030D-6E8A-4147-A177-3AD203B41FA5}">
                      <a16:colId xmlns:a16="http://schemas.microsoft.com/office/drawing/2014/main" val="3089006792"/>
                    </a:ext>
                  </a:extLst>
                </a:gridCol>
              </a:tblGrid>
              <a:tr h="260918">
                <a:tc>
                  <a:txBody>
                    <a:bodyPr/>
                    <a:lstStyle/>
                    <a:p>
                      <a:r>
                        <a:rPr lang="en-US" sz="1200" b="1" dirty="0">
                          <a:solidFill>
                            <a:schemeClr val="tx1"/>
                          </a:solidFill>
                        </a:rPr>
                        <a:t>PAZO</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pazopanib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1410253"/>
                  </a:ext>
                </a:extLst>
              </a:tr>
              <a:tr h="260918">
                <a:tc>
                  <a:txBody>
                    <a:bodyPr/>
                    <a:lstStyle/>
                    <a:p>
                      <a:r>
                        <a:rPr lang="en-GB" sz="1200" b="1" dirty="0">
                          <a:solidFill>
                            <a:schemeClr val="tx1"/>
                          </a:solidFill>
                        </a:rPr>
                        <a:t>PBO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placebo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278050"/>
                  </a:ext>
                </a:extLst>
              </a:tr>
              <a:tr h="260918">
                <a:tc>
                  <a:txBody>
                    <a:bodyPr/>
                    <a:lstStyle/>
                    <a:p>
                      <a:r>
                        <a:rPr lang="en-US" sz="1200" b="1" dirty="0">
                          <a:solidFill>
                            <a:schemeClr val="tx1"/>
                          </a:solidFill>
                        </a:rPr>
                        <a:t>PD</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progressive disease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9337175"/>
                  </a:ext>
                </a:extLst>
              </a:tr>
              <a:tr h="260918">
                <a:tc>
                  <a:txBody>
                    <a:bodyPr/>
                    <a:lstStyle/>
                    <a:p>
                      <a:r>
                        <a:rPr lang="en-GB" sz="1200" b="1" dirty="0">
                          <a:solidFill>
                            <a:schemeClr val="tx1"/>
                          </a:solidFill>
                        </a:rPr>
                        <a:t>PD-(L)1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programmed death (ligand)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3094085"/>
                  </a:ext>
                </a:extLst>
              </a:tr>
              <a:tr h="260918">
                <a:tc>
                  <a:txBody>
                    <a:bodyPr/>
                    <a:lstStyle/>
                    <a:p>
                      <a:r>
                        <a:rPr lang="en-GB" sz="1200" b="1" dirty="0">
                          <a:solidFill>
                            <a:schemeClr val="tx1"/>
                          </a:solidFill>
                        </a:rPr>
                        <a:t>PEMBRO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pembrolizumab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9919718"/>
                  </a:ext>
                </a:extLst>
              </a:tr>
              <a:tr h="260918">
                <a:tc>
                  <a:txBody>
                    <a:bodyPr/>
                    <a:lstStyle/>
                    <a:p>
                      <a:r>
                        <a:rPr lang="en-GB" sz="1200" b="1" dirty="0">
                          <a:solidFill>
                            <a:schemeClr val="tx1"/>
                          </a:solidFill>
                        </a:rPr>
                        <a:t>PFS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progression-free survival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9763649"/>
                  </a:ext>
                </a:extLst>
              </a:tr>
              <a:tr h="260918">
                <a:tc>
                  <a:txBody>
                    <a:bodyPr/>
                    <a:lstStyle/>
                    <a:p>
                      <a:r>
                        <a:rPr lang="en-GB" sz="1200" b="1" dirty="0">
                          <a:solidFill>
                            <a:schemeClr val="tx1"/>
                          </a:solidFill>
                        </a:rPr>
                        <a:t>PR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partial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53046"/>
                  </a:ext>
                </a:extLst>
              </a:tr>
              <a:tr h="260918">
                <a:tc>
                  <a:txBody>
                    <a:bodyPr/>
                    <a:lstStyle/>
                    <a:p>
                      <a:r>
                        <a:rPr lang="en-US" sz="1200" b="1" dirty="0">
                          <a:solidFill>
                            <a:schemeClr val="tx1"/>
                          </a:solidFill>
                        </a:rPr>
                        <a:t>pts</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patients</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4282772"/>
                  </a:ext>
                </a:extLst>
              </a:tr>
              <a:tr h="260918">
                <a:tc>
                  <a:txBody>
                    <a:bodyPr/>
                    <a:lstStyle/>
                    <a:p>
                      <a:r>
                        <a:rPr lang="en-GB" sz="1200" b="1" dirty="0" err="1">
                          <a:solidFill>
                            <a:schemeClr val="tx1"/>
                          </a:solidFill>
                        </a:rPr>
                        <a:t>qd</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every day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865620"/>
                  </a:ext>
                </a:extLst>
              </a:tr>
              <a:tr h="260918">
                <a:tc>
                  <a:txBody>
                    <a:bodyPr/>
                    <a:lstStyle/>
                    <a:p>
                      <a:r>
                        <a:rPr lang="en-US" sz="1200" b="1" dirty="0">
                          <a:solidFill>
                            <a:schemeClr val="tx1"/>
                          </a:solidFill>
                        </a:rPr>
                        <a:t>QoL</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quality of life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0685777"/>
                  </a:ext>
                </a:extLst>
              </a:tr>
              <a:tr h="260918">
                <a:tc>
                  <a:txBody>
                    <a:bodyPr/>
                    <a:lstStyle/>
                    <a:p>
                      <a:r>
                        <a:rPr lang="en-GB" sz="1200" b="1" dirty="0" err="1">
                          <a:solidFill>
                            <a:schemeClr val="tx1"/>
                          </a:solidFill>
                        </a:rPr>
                        <a:t>qXw</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every X weeks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0209244"/>
                  </a:ext>
                </a:extLst>
              </a:tr>
              <a:tr h="260918">
                <a:tc>
                  <a:txBody>
                    <a:bodyPr/>
                    <a:lstStyle/>
                    <a:p>
                      <a:r>
                        <a:rPr lang="en-GB" sz="1200" b="1" dirty="0">
                          <a:solidFill>
                            <a:schemeClr val="tx1"/>
                          </a:solidFill>
                        </a:rPr>
                        <a:t>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randomised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351618"/>
                  </a:ext>
                </a:extLst>
              </a:tr>
              <a:tr h="260918">
                <a:tc>
                  <a:txBody>
                    <a:bodyPr/>
                    <a:lstStyle/>
                    <a:p>
                      <a:r>
                        <a:rPr lang="en-GB" sz="1200" b="1" dirty="0">
                          <a:solidFill>
                            <a:schemeClr val="tx1"/>
                          </a:solidFill>
                        </a:rPr>
                        <a:t>RCC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renal cell carcinoma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7515"/>
                  </a:ext>
                </a:extLst>
              </a:tr>
              <a:tr h="260918">
                <a:tc>
                  <a:txBody>
                    <a:bodyPr/>
                    <a:lstStyle/>
                    <a:p>
                      <a:r>
                        <a:rPr lang="en-GB" sz="1200" b="1" dirty="0">
                          <a:solidFill>
                            <a:schemeClr val="tx1"/>
                          </a:solidFill>
                        </a:rPr>
                        <a:t>RECIST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Response Evaluation Criteria In Solid Tumours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7413005"/>
                  </a:ext>
                </a:extLst>
              </a:tr>
              <a:tr h="260918">
                <a:tc>
                  <a:txBody>
                    <a:bodyPr/>
                    <a:lstStyle/>
                    <a:p>
                      <a:r>
                        <a:rPr lang="en-US" sz="1200" b="1" dirty="0">
                          <a:solidFill>
                            <a:schemeClr val="tx1"/>
                          </a:solidFill>
                        </a:rPr>
                        <a:t>rHuPH20</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recombinant human hyaluronidase PH20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5807973"/>
                  </a:ext>
                </a:extLst>
              </a:tr>
              <a:tr h="260918">
                <a:tc>
                  <a:txBody>
                    <a:bodyPr/>
                    <a:lstStyle/>
                    <a:p>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0315006"/>
                  </a:ext>
                </a:extLst>
              </a:tr>
            </a:tbl>
          </a:graphicData>
        </a:graphic>
      </p:graphicFrame>
      <p:graphicFrame>
        <p:nvGraphicFramePr>
          <p:cNvPr id="14" name="Table 14">
            <a:extLst>
              <a:ext uri="{FF2B5EF4-FFF2-40B4-BE49-F238E27FC236}">
                <a16:creationId xmlns:a16="http://schemas.microsoft.com/office/drawing/2014/main" id="{A99FD65A-F928-4C14-8F3A-19065DCB9786}"/>
              </a:ext>
            </a:extLst>
          </p:cNvPr>
          <p:cNvGraphicFramePr>
            <a:graphicFrameLocks noGrp="1"/>
          </p:cNvGraphicFramePr>
          <p:nvPr>
            <p:ph sz="quarter" idx="12"/>
            <p:extLst>
              <p:ext uri="{D42A27DB-BD31-4B8C-83A1-F6EECF244321}">
                <p14:modId xmlns:p14="http://schemas.microsoft.com/office/powerpoint/2010/main" val="3682481272"/>
              </p:ext>
            </p:extLst>
          </p:nvPr>
        </p:nvGraphicFramePr>
        <p:xfrm>
          <a:off x="4774512" y="1017588"/>
          <a:ext cx="3556598" cy="4023360"/>
        </p:xfrm>
        <a:graphic>
          <a:graphicData uri="http://schemas.openxmlformats.org/drawingml/2006/table">
            <a:tbl>
              <a:tblPr>
                <a:tableStyleId>{93296810-A885-4BE3-A3E7-6D5BEEA58F35}</a:tableStyleId>
              </a:tblPr>
              <a:tblGrid>
                <a:gridCol w="771788">
                  <a:extLst>
                    <a:ext uri="{9D8B030D-6E8A-4147-A177-3AD203B41FA5}">
                      <a16:colId xmlns:a16="http://schemas.microsoft.com/office/drawing/2014/main" val="2624560828"/>
                    </a:ext>
                  </a:extLst>
                </a:gridCol>
                <a:gridCol w="2784810">
                  <a:extLst>
                    <a:ext uri="{9D8B030D-6E8A-4147-A177-3AD203B41FA5}">
                      <a16:colId xmlns:a16="http://schemas.microsoft.com/office/drawing/2014/main" val="4105415650"/>
                    </a:ext>
                  </a:extLst>
                </a:gridCol>
              </a:tblGrid>
              <a:tr h="231716">
                <a:tc>
                  <a:txBody>
                    <a:bodyPr/>
                    <a:lstStyle/>
                    <a:p>
                      <a:r>
                        <a:rPr lang="en-US" sz="1200" b="1" dirty="0" err="1">
                          <a:solidFill>
                            <a:schemeClr val="tx1"/>
                          </a:solidFill>
                        </a:rPr>
                        <a:t>sc</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subcutaneous</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2154489"/>
                  </a:ext>
                </a:extLst>
              </a:tr>
              <a:tr h="231716">
                <a:tc>
                  <a:txBody>
                    <a:bodyPr/>
                    <a:lstStyle/>
                    <a:p>
                      <a:r>
                        <a:rPr lang="en-US" sz="1200" b="1" dirty="0">
                          <a:solidFill>
                            <a:schemeClr val="tx1"/>
                          </a:solidFill>
                        </a:rPr>
                        <a:t>SD</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stable disease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4447365"/>
                  </a:ext>
                </a:extLst>
              </a:tr>
              <a:tr h="231716">
                <a:tc>
                  <a:txBody>
                    <a:bodyPr/>
                    <a:lstStyle/>
                    <a:p>
                      <a:r>
                        <a:rPr lang="en-GB" sz="1200" b="1" dirty="0">
                          <a:solidFill>
                            <a:schemeClr val="tx1"/>
                          </a:solidFill>
                        </a:rPr>
                        <a:t>SOC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standard of care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9914753"/>
                  </a:ext>
                </a:extLst>
              </a:tr>
              <a:tr h="231716">
                <a:tc>
                  <a:txBody>
                    <a:bodyPr/>
                    <a:lstStyle/>
                    <a:p>
                      <a:r>
                        <a:rPr lang="en-US" sz="1200" b="1" dirty="0">
                          <a:solidFill>
                            <a:schemeClr val="tx1"/>
                          </a:solidFill>
                        </a:rPr>
                        <a:t>SORA</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sorafenib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2108057"/>
                  </a:ext>
                </a:extLst>
              </a:tr>
              <a:tr h="231716">
                <a:tc>
                  <a:txBody>
                    <a:bodyPr/>
                    <a:lstStyle/>
                    <a:p>
                      <a:r>
                        <a:rPr lang="en-GB" sz="1200" b="1" dirty="0">
                          <a:solidFill>
                            <a:schemeClr val="tx1"/>
                          </a:solidFill>
                        </a:rPr>
                        <a:t>SUN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sunitinib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01250925"/>
                  </a:ext>
                </a:extLst>
              </a:tr>
              <a:tr h="231716">
                <a:tc>
                  <a:txBody>
                    <a:bodyPr/>
                    <a:lstStyle/>
                    <a:p>
                      <a:r>
                        <a:rPr lang="en-US" sz="1200" b="1" dirty="0">
                          <a:solidFill>
                            <a:schemeClr val="tx1"/>
                          </a:solidFill>
                        </a:rPr>
                        <a:t>TEAE</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treatment-emergent adverse event</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3796216"/>
                  </a:ext>
                </a:extLst>
              </a:tr>
              <a:tr h="231716">
                <a:tc>
                  <a:txBody>
                    <a:bodyPr/>
                    <a:lstStyle/>
                    <a:p>
                      <a:r>
                        <a:rPr lang="en-US" sz="1200" b="1" dirty="0">
                          <a:solidFill>
                            <a:schemeClr val="tx1"/>
                          </a:solidFill>
                        </a:rPr>
                        <a:t>TIVO</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tivozanib</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23831461"/>
                  </a:ext>
                </a:extLst>
              </a:tr>
              <a:tr h="231716">
                <a:tc>
                  <a:txBody>
                    <a:bodyPr/>
                    <a:lstStyle/>
                    <a:p>
                      <a:r>
                        <a:rPr lang="en-GB" sz="1200" b="1" dirty="0">
                          <a:solidFill>
                            <a:schemeClr val="tx1"/>
                          </a:solidFill>
                        </a:rPr>
                        <a:t>TKI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tyrosine kinase inhibitor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649382"/>
                  </a:ext>
                </a:extLst>
              </a:tr>
              <a:tr h="231716">
                <a:tc>
                  <a:txBody>
                    <a:bodyPr/>
                    <a:lstStyle/>
                    <a:p>
                      <a:r>
                        <a:rPr lang="en-US" sz="1200" b="1" dirty="0">
                          <a:solidFill>
                            <a:schemeClr val="tx1"/>
                          </a:solidFill>
                        </a:rPr>
                        <a:t>TME</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err="1">
                          <a:solidFill>
                            <a:schemeClr val="tx1"/>
                          </a:solidFill>
                        </a:rPr>
                        <a:t>tumour</a:t>
                      </a:r>
                      <a:r>
                        <a:rPr lang="en-US" sz="1200" dirty="0">
                          <a:solidFill>
                            <a:schemeClr val="tx1"/>
                          </a:solidFill>
                        </a:rPr>
                        <a:t> microenvironment</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7436102"/>
                  </a:ext>
                </a:extLst>
              </a:tr>
              <a:tr h="231716">
                <a:tc>
                  <a:txBody>
                    <a:bodyPr/>
                    <a:lstStyle/>
                    <a:p>
                      <a:r>
                        <a:rPr lang="en-US" sz="1200" b="1" dirty="0">
                          <a:solidFill>
                            <a:schemeClr val="tx1"/>
                          </a:solidFill>
                        </a:rPr>
                        <a:t>TTR</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time to treatment response</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8753588"/>
                  </a:ext>
                </a:extLst>
              </a:tr>
              <a:tr h="231716">
                <a:tc>
                  <a:txBody>
                    <a:bodyPr/>
                    <a:lstStyle/>
                    <a:p>
                      <a:r>
                        <a:rPr lang="en-US" sz="1200" b="1" dirty="0">
                          <a:solidFill>
                            <a:schemeClr val="tx1"/>
                          </a:solidFill>
                        </a:rPr>
                        <a:t>TTP</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solidFill>
                            <a:schemeClr val="tx1"/>
                          </a:solidFill>
                        </a:rPr>
                        <a:t>time to progression</a:t>
                      </a:r>
                      <a:endParaRPr lang="en-GB"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979264"/>
                  </a:ext>
                </a:extLst>
              </a:tr>
              <a:tr h="231716">
                <a:tc>
                  <a:txBody>
                    <a:bodyPr/>
                    <a:lstStyle/>
                    <a:p>
                      <a:r>
                        <a:rPr lang="en-GB" sz="1200" b="1" dirty="0">
                          <a:solidFill>
                            <a:schemeClr val="tx1"/>
                          </a:solidFill>
                        </a:rPr>
                        <a:t>TRAE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treatment-related adverse event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88977657"/>
                  </a:ext>
                </a:extLst>
              </a:tr>
              <a:tr h="231716">
                <a:tc>
                  <a:txBody>
                    <a:bodyPr/>
                    <a:lstStyle/>
                    <a:p>
                      <a:r>
                        <a:rPr lang="en-GB" sz="1200" b="1" dirty="0" err="1">
                          <a:solidFill>
                            <a:schemeClr val="tx1"/>
                          </a:solidFill>
                        </a:rPr>
                        <a:t>tx</a:t>
                      </a:r>
                      <a:endParaRPr lang="en-GB" sz="12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treatment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510932"/>
                  </a:ext>
                </a:extLst>
              </a:tr>
              <a:tr h="231716">
                <a:tc>
                  <a:txBody>
                    <a:bodyPr/>
                    <a:lstStyle/>
                    <a:p>
                      <a:r>
                        <a:rPr lang="en-GB" sz="1200" b="1" dirty="0">
                          <a:solidFill>
                            <a:schemeClr val="tx1"/>
                          </a:solidFill>
                        </a:rPr>
                        <a:t>VEGF(R)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dirty="0">
                          <a:solidFill>
                            <a:schemeClr val="tx1"/>
                          </a:solidFill>
                        </a:rPr>
                        <a:t>vascular endothelial growth factor (receptor)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7523675"/>
                  </a:ext>
                </a:extLst>
              </a:tr>
            </a:tbl>
          </a:graphicData>
        </a:graphic>
      </p:graphicFrame>
      <p:sp>
        <p:nvSpPr>
          <p:cNvPr id="3" name="Title 2">
            <a:extLst>
              <a:ext uri="{FF2B5EF4-FFF2-40B4-BE49-F238E27FC236}">
                <a16:creationId xmlns:a16="http://schemas.microsoft.com/office/drawing/2014/main" id="{F9F4085D-4B3E-412A-8346-742B46D20548}"/>
              </a:ext>
            </a:extLst>
          </p:cNvPr>
          <p:cNvSpPr>
            <a:spLocks noGrp="1"/>
          </p:cNvSpPr>
          <p:nvPr>
            <p:ph type="title"/>
          </p:nvPr>
        </p:nvSpPr>
        <p:spPr/>
        <p:txBody>
          <a:bodyPr/>
          <a:lstStyle/>
          <a:p>
            <a:r>
              <a:rPr lang="en-GB" dirty="0"/>
              <a:t>Glossary RCC (P-Z)</a:t>
            </a:r>
          </a:p>
        </p:txBody>
      </p:sp>
      <p:sp>
        <p:nvSpPr>
          <p:cNvPr id="11" name="Text Placeholder 10">
            <a:extLst>
              <a:ext uri="{FF2B5EF4-FFF2-40B4-BE49-F238E27FC236}">
                <a16:creationId xmlns:a16="http://schemas.microsoft.com/office/drawing/2014/main" id="{4A570AF8-4898-44A1-9AB6-2AE77A61F336}"/>
              </a:ext>
            </a:extLst>
          </p:cNvPr>
          <p:cNvSpPr>
            <a:spLocks noGrp="1"/>
          </p:cNvSpPr>
          <p:nvPr>
            <p:ph type="body" sz="quarter" idx="14"/>
          </p:nvPr>
        </p:nvSpPr>
        <p:spPr/>
        <p:txBody>
          <a:bodyPr/>
          <a:lstStyle/>
          <a:p>
            <a:endParaRPr lang="en-GB"/>
          </a:p>
        </p:txBody>
      </p:sp>
      <p:graphicFrame>
        <p:nvGraphicFramePr>
          <p:cNvPr id="15" name="Table 15">
            <a:extLst>
              <a:ext uri="{FF2B5EF4-FFF2-40B4-BE49-F238E27FC236}">
                <a16:creationId xmlns:a16="http://schemas.microsoft.com/office/drawing/2014/main" id="{F4A7A1EC-6C12-4B9F-A582-C66F221A2654}"/>
              </a:ext>
            </a:extLst>
          </p:cNvPr>
          <p:cNvGraphicFramePr>
            <a:graphicFrameLocks noGrp="1"/>
          </p:cNvGraphicFramePr>
          <p:nvPr>
            <p:ph sz="quarter" idx="15"/>
          </p:nvPr>
        </p:nvGraphicFramePr>
        <p:xfrm>
          <a:off x="8048625" y="1017588"/>
          <a:ext cx="3549650" cy="1097280"/>
        </p:xfrm>
        <a:graphic>
          <a:graphicData uri="http://schemas.openxmlformats.org/drawingml/2006/table">
            <a:tbl>
              <a:tblPr>
                <a:tableStyleId>{93296810-A885-4BE3-A3E7-6D5BEEA58F35}</a:tableStyleId>
              </a:tblPr>
              <a:tblGrid>
                <a:gridCol w="667536">
                  <a:extLst>
                    <a:ext uri="{9D8B030D-6E8A-4147-A177-3AD203B41FA5}">
                      <a16:colId xmlns:a16="http://schemas.microsoft.com/office/drawing/2014/main" val="147109255"/>
                    </a:ext>
                  </a:extLst>
                </a:gridCol>
                <a:gridCol w="2882114">
                  <a:extLst>
                    <a:ext uri="{9D8B030D-6E8A-4147-A177-3AD203B41FA5}">
                      <a16:colId xmlns:a16="http://schemas.microsoft.com/office/drawing/2014/main" val="1384688733"/>
                    </a:ext>
                  </a:extLst>
                </a:gridCol>
              </a:tblGrid>
              <a:tr h="214191">
                <a:tc>
                  <a:txBody>
                    <a:bodyPr/>
                    <a:lstStyle/>
                    <a:p>
                      <a:endParaRPr lang="en-GB"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5470938"/>
                  </a:ext>
                </a:extLst>
              </a:tr>
              <a:tr h="214191">
                <a:tc>
                  <a:txBody>
                    <a:bodyPr/>
                    <a:lstStyle/>
                    <a:p>
                      <a:endParaRPr lang="en-GB"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9035128"/>
                  </a:ext>
                </a:extLst>
              </a:tr>
              <a:tr h="214191">
                <a:tc>
                  <a:txBody>
                    <a:bodyPr/>
                    <a:lstStyle/>
                    <a:p>
                      <a:endParaRPr lang="en-GB"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8277134"/>
                  </a:ext>
                </a:extLst>
              </a:tr>
              <a:tr h="249314">
                <a:tc>
                  <a:txBody>
                    <a:bodyPr/>
                    <a:lstStyle/>
                    <a:p>
                      <a:endParaRPr lang="en-GB" sz="1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3158113"/>
                  </a:ext>
                </a:extLst>
              </a:tr>
            </a:tbl>
          </a:graphicData>
        </a:graphic>
      </p:graphicFrame>
    </p:spTree>
    <p:extLst>
      <p:ext uri="{BB962C8B-B14F-4D97-AF65-F5344CB8AC3E}">
        <p14:creationId xmlns:p14="http://schemas.microsoft.com/office/powerpoint/2010/main" val="18796091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5433C-E02B-7626-6D02-BC2A9D63850A}"/>
              </a:ext>
            </a:extLst>
          </p:cNvPr>
          <p:cNvSpPr>
            <a:spLocks noGrp="1"/>
          </p:cNvSpPr>
          <p:nvPr>
            <p:ph type="title"/>
          </p:nvPr>
        </p:nvSpPr>
        <p:spPr/>
        <p:txBody>
          <a:bodyPr/>
          <a:lstStyle/>
          <a:p>
            <a:r>
              <a:rPr lang="en-GB" dirty="0"/>
              <a:t>Baseline characteristics according to S/R component</a:t>
            </a:r>
            <a:endParaRPr lang="en-US" dirty="0"/>
          </a:p>
        </p:txBody>
      </p:sp>
      <p:sp>
        <p:nvSpPr>
          <p:cNvPr id="7" name="Text Placeholder 4">
            <a:extLst>
              <a:ext uri="{FF2B5EF4-FFF2-40B4-BE49-F238E27FC236}">
                <a16:creationId xmlns:a16="http://schemas.microsoft.com/office/drawing/2014/main" id="{4EBB7BA4-9DEA-4A65-2CDB-0A26B25CA374}"/>
              </a:ext>
            </a:extLst>
          </p:cNvPr>
          <p:cNvSpPr>
            <a:spLocks noGrp="1"/>
          </p:cNvSpPr>
          <p:nvPr>
            <p:ph type="body" sz="quarter" idx="14"/>
          </p:nvPr>
        </p:nvSpPr>
        <p:spPr>
          <a:xfrm>
            <a:off x="6552811" y="6444138"/>
            <a:ext cx="5524111" cy="237196"/>
          </a:xfrm>
        </p:spPr>
        <p:txBody>
          <a:bodyPr/>
          <a:lstStyle/>
          <a:p>
            <a:r>
              <a:rPr lang="en-US" dirty="0" err="1"/>
              <a:t>Vano</a:t>
            </a:r>
            <a:r>
              <a:rPr lang="en-US" dirty="0"/>
              <a:t> YA. ESMO 2024, abs.1700P (data from poster presentation included)</a:t>
            </a:r>
          </a:p>
        </p:txBody>
      </p:sp>
      <p:graphicFrame>
        <p:nvGraphicFramePr>
          <p:cNvPr id="11" name="Table 7">
            <a:extLst>
              <a:ext uri="{FF2B5EF4-FFF2-40B4-BE49-F238E27FC236}">
                <a16:creationId xmlns:a16="http://schemas.microsoft.com/office/drawing/2014/main" id="{78F12546-82EA-05CC-B3A5-8E826B34899E}"/>
              </a:ext>
            </a:extLst>
          </p:cNvPr>
          <p:cNvGraphicFramePr>
            <a:graphicFrameLocks noGrp="1"/>
          </p:cNvGraphicFramePr>
          <p:nvPr>
            <p:ph sz="quarter" idx="10"/>
            <p:extLst>
              <p:ext uri="{D42A27DB-BD31-4B8C-83A1-F6EECF244321}">
                <p14:modId xmlns:p14="http://schemas.microsoft.com/office/powerpoint/2010/main" val="1057794266"/>
              </p:ext>
            </p:extLst>
          </p:nvPr>
        </p:nvGraphicFramePr>
        <p:xfrm>
          <a:off x="431800" y="891501"/>
          <a:ext cx="10922001" cy="4732814"/>
        </p:xfrm>
        <a:graphic>
          <a:graphicData uri="http://schemas.openxmlformats.org/drawingml/2006/table">
            <a:tbl>
              <a:tblPr firstRow="1">
                <a:tableStyleId>{793D81CF-94F2-401A-BA57-92F5A7B2D0C5}</a:tableStyleId>
              </a:tblPr>
              <a:tblGrid>
                <a:gridCol w="4686729">
                  <a:extLst>
                    <a:ext uri="{9D8B030D-6E8A-4147-A177-3AD203B41FA5}">
                      <a16:colId xmlns:a16="http://schemas.microsoft.com/office/drawing/2014/main" val="2328192380"/>
                    </a:ext>
                  </a:extLst>
                </a:gridCol>
                <a:gridCol w="2078424">
                  <a:extLst>
                    <a:ext uri="{9D8B030D-6E8A-4147-A177-3AD203B41FA5}">
                      <a16:colId xmlns:a16="http://schemas.microsoft.com/office/drawing/2014/main" val="2670293546"/>
                    </a:ext>
                  </a:extLst>
                </a:gridCol>
                <a:gridCol w="2078424">
                  <a:extLst>
                    <a:ext uri="{9D8B030D-6E8A-4147-A177-3AD203B41FA5}">
                      <a16:colId xmlns:a16="http://schemas.microsoft.com/office/drawing/2014/main" val="58489878"/>
                    </a:ext>
                  </a:extLst>
                </a:gridCol>
                <a:gridCol w="2078424">
                  <a:extLst>
                    <a:ext uri="{9D8B030D-6E8A-4147-A177-3AD203B41FA5}">
                      <a16:colId xmlns:a16="http://schemas.microsoft.com/office/drawing/2014/main" val="2646681318"/>
                    </a:ext>
                  </a:extLst>
                </a:gridCol>
              </a:tblGrid>
              <a:tr h="475465">
                <a:tc>
                  <a:txBody>
                    <a:bodyPr/>
                    <a:lstStyle/>
                    <a:p>
                      <a:pPr>
                        <a:lnSpc>
                          <a:spcPct val="100000"/>
                        </a:lnSpc>
                      </a:pPr>
                      <a:br>
                        <a:rPr lang="en-GB" dirty="0">
                          <a:solidFill>
                            <a:schemeClr val="bg1"/>
                          </a:solidFill>
                        </a:rPr>
                      </a:br>
                      <a:endParaRPr lang="en-GB" dirty="0">
                        <a:solidFill>
                          <a:schemeClr val="bg1"/>
                        </a:solidFill>
                      </a:endParaRPr>
                    </a:p>
                  </a:txBody>
                  <a:tcPr>
                    <a:solidFill>
                      <a:schemeClr val="tx1"/>
                    </a:solidFill>
                  </a:tcPr>
                </a:tc>
                <a:tc>
                  <a:txBody>
                    <a:bodyPr/>
                    <a:lstStyle/>
                    <a:p>
                      <a:pPr algn="ctr">
                        <a:lnSpc>
                          <a:spcPct val="100000"/>
                        </a:lnSpc>
                      </a:pPr>
                      <a:r>
                        <a:rPr lang="en-GB" dirty="0" err="1">
                          <a:solidFill>
                            <a:schemeClr val="bg1"/>
                          </a:solidFill>
                        </a:rPr>
                        <a:t>Sarcomatoid</a:t>
                      </a:r>
                      <a:br>
                        <a:rPr lang="en-GB" dirty="0">
                          <a:solidFill>
                            <a:schemeClr val="bg1"/>
                          </a:solidFill>
                        </a:rPr>
                      </a:br>
                      <a:r>
                        <a:rPr lang="en-GB" dirty="0">
                          <a:solidFill>
                            <a:schemeClr val="bg1"/>
                          </a:solidFill>
                        </a:rPr>
                        <a:t>(N=55)</a:t>
                      </a:r>
                    </a:p>
                  </a:txBody>
                  <a:tcPr>
                    <a:solidFill>
                      <a:schemeClr val="accent5">
                        <a:lumMod val="75000"/>
                      </a:schemeClr>
                    </a:solidFill>
                  </a:tcPr>
                </a:tc>
                <a:tc>
                  <a:txBody>
                    <a:bodyPr/>
                    <a:lstStyle/>
                    <a:p>
                      <a:pPr algn="ctr">
                        <a:lnSpc>
                          <a:spcPct val="100000"/>
                        </a:lnSpc>
                      </a:pPr>
                      <a:r>
                        <a:rPr lang="en-GB" dirty="0">
                          <a:solidFill>
                            <a:schemeClr val="bg1"/>
                          </a:solidFill>
                        </a:rPr>
                        <a:t>Rhabdoid</a:t>
                      </a:r>
                      <a:br>
                        <a:rPr lang="en-GB" dirty="0">
                          <a:solidFill>
                            <a:schemeClr val="bg1"/>
                          </a:solidFill>
                        </a:rPr>
                      </a:br>
                      <a:r>
                        <a:rPr lang="en-GB" dirty="0">
                          <a:solidFill>
                            <a:schemeClr val="bg1"/>
                          </a:solidFill>
                        </a:rPr>
                        <a:t>(N=55)</a:t>
                      </a:r>
                    </a:p>
                  </a:txBody>
                  <a:tcPr>
                    <a:solidFill>
                      <a:schemeClr val="accent4"/>
                    </a:solidFill>
                  </a:tcPr>
                </a:tc>
                <a:tc>
                  <a:txBody>
                    <a:bodyPr/>
                    <a:lstStyle/>
                    <a:p>
                      <a:pPr algn="ctr">
                        <a:lnSpc>
                          <a:spcPct val="100000"/>
                        </a:lnSpc>
                      </a:pPr>
                      <a:r>
                        <a:rPr lang="en-GB" dirty="0">
                          <a:solidFill>
                            <a:schemeClr val="bg1"/>
                          </a:solidFill>
                        </a:rPr>
                        <a:t>None</a:t>
                      </a:r>
                      <a:br>
                        <a:rPr lang="en-GB" dirty="0">
                          <a:solidFill>
                            <a:schemeClr val="bg1"/>
                          </a:solidFill>
                        </a:rPr>
                      </a:br>
                      <a:r>
                        <a:rPr lang="en-GB" dirty="0">
                          <a:solidFill>
                            <a:schemeClr val="bg1"/>
                          </a:solidFill>
                        </a:rPr>
                        <a:t>(N=121)</a:t>
                      </a:r>
                    </a:p>
                  </a:txBody>
                  <a:tcPr>
                    <a:solidFill>
                      <a:schemeClr val="tx1"/>
                    </a:solidFill>
                  </a:tcPr>
                </a:tc>
                <a:extLst>
                  <a:ext uri="{0D108BD9-81ED-4DB2-BD59-A6C34878D82A}">
                    <a16:rowId xmlns:a16="http://schemas.microsoft.com/office/drawing/2014/main" val="3399026439"/>
                  </a:ext>
                </a:extLst>
              </a:tr>
              <a:tr h="311411">
                <a:tc>
                  <a:txBody>
                    <a:bodyPr/>
                    <a:lstStyle/>
                    <a:p>
                      <a:pPr>
                        <a:lnSpc>
                          <a:spcPct val="130000"/>
                        </a:lnSpc>
                      </a:pPr>
                      <a:r>
                        <a:rPr lang="en-GB" dirty="0"/>
                        <a:t>Median age (</a:t>
                      </a:r>
                      <a:r>
                        <a:rPr lang="en-GB" dirty="0" err="1"/>
                        <a:t>yr</a:t>
                      </a:r>
                      <a:r>
                        <a:rPr lang="en-GB" dirty="0"/>
                        <a:t>)</a:t>
                      </a:r>
                    </a:p>
                  </a:txBody>
                  <a:tcPr/>
                </a:tc>
                <a:tc>
                  <a:txBody>
                    <a:bodyPr/>
                    <a:lstStyle/>
                    <a:p>
                      <a:pPr algn="ctr">
                        <a:lnSpc>
                          <a:spcPct val="130000"/>
                        </a:lnSpc>
                      </a:pPr>
                      <a:r>
                        <a:rPr lang="en-US" dirty="0"/>
                        <a:t>64</a:t>
                      </a:r>
                      <a:endParaRPr lang="en-GB" dirty="0"/>
                    </a:p>
                  </a:txBody>
                  <a:tcPr>
                    <a:solidFill>
                      <a:schemeClr val="accent5">
                        <a:lumMod val="20000"/>
                        <a:lumOff val="80000"/>
                      </a:schemeClr>
                    </a:solidFill>
                  </a:tcPr>
                </a:tc>
                <a:tc>
                  <a:txBody>
                    <a:bodyPr/>
                    <a:lstStyle/>
                    <a:p>
                      <a:pPr algn="ctr">
                        <a:lnSpc>
                          <a:spcPct val="130000"/>
                        </a:lnSpc>
                      </a:pPr>
                      <a:r>
                        <a:rPr lang="en-US" dirty="0"/>
                        <a:t>62</a:t>
                      </a:r>
                      <a:endParaRPr lang="en-GB" dirty="0"/>
                    </a:p>
                  </a:txBody>
                  <a:tcPr>
                    <a:solidFill>
                      <a:schemeClr val="accent4">
                        <a:lumMod val="20000"/>
                        <a:lumOff val="80000"/>
                      </a:schemeClr>
                    </a:solidFill>
                  </a:tcPr>
                </a:tc>
                <a:tc>
                  <a:txBody>
                    <a:bodyPr/>
                    <a:lstStyle/>
                    <a:p>
                      <a:pPr algn="ctr">
                        <a:lnSpc>
                          <a:spcPct val="130000"/>
                        </a:lnSpc>
                      </a:pPr>
                      <a:r>
                        <a:rPr lang="en-US" dirty="0"/>
                        <a:t>64</a:t>
                      </a:r>
                      <a:endParaRPr lang="en-GB" dirty="0"/>
                    </a:p>
                  </a:txBody>
                  <a:tcPr>
                    <a:solidFill>
                      <a:schemeClr val="bg1"/>
                    </a:solidFill>
                  </a:tcPr>
                </a:tc>
                <a:extLst>
                  <a:ext uri="{0D108BD9-81ED-4DB2-BD59-A6C34878D82A}">
                    <a16:rowId xmlns:a16="http://schemas.microsoft.com/office/drawing/2014/main" val="1679745738"/>
                  </a:ext>
                </a:extLst>
              </a:tr>
              <a:tr h="311411">
                <a:tc>
                  <a:txBody>
                    <a:bodyPr/>
                    <a:lstStyle/>
                    <a:p>
                      <a:pPr>
                        <a:lnSpc>
                          <a:spcPct val="130000"/>
                        </a:lnSpc>
                      </a:pPr>
                      <a:r>
                        <a:rPr lang="en-US" dirty="0"/>
                        <a:t>Male (%)</a:t>
                      </a:r>
                      <a:endParaRPr lang="en-GB" dirty="0"/>
                    </a:p>
                  </a:txBody>
                  <a:tcPr/>
                </a:tc>
                <a:tc>
                  <a:txBody>
                    <a:bodyPr/>
                    <a:lstStyle/>
                    <a:p>
                      <a:pPr algn="ctr">
                        <a:lnSpc>
                          <a:spcPct val="130000"/>
                        </a:lnSpc>
                      </a:pPr>
                      <a:r>
                        <a:rPr lang="en-US" dirty="0"/>
                        <a:t>69</a:t>
                      </a:r>
                      <a:endParaRPr lang="en-GB" dirty="0"/>
                    </a:p>
                  </a:txBody>
                  <a:tcPr>
                    <a:solidFill>
                      <a:schemeClr val="accent5">
                        <a:lumMod val="20000"/>
                        <a:lumOff val="80000"/>
                      </a:schemeClr>
                    </a:solidFill>
                  </a:tcPr>
                </a:tc>
                <a:tc>
                  <a:txBody>
                    <a:bodyPr/>
                    <a:lstStyle/>
                    <a:p>
                      <a:pPr algn="ctr">
                        <a:lnSpc>
                          <a:spcPct val="130000"/>
                        </a:lnSpc>
                      </a:pPr>
                      <a:r>
                        <a:rPr lang="en-US" dirty="0"/>
                        <a:t>75</a:t>
                      </a:r>
                      <a:endParaRPr lang="en-GB" dirty="0"/>
                    </a:p>
                  </a:txBody>
                  <a:tcPr>
                    <a:solidFill>
                      <a:schemeClr val="accent4">
                        <a:lumMod val="20000"/>
                        <a:lumOff val="80000"/>
                      </a:schemeClr>
                    </a:solidFill>
                  </a:tcPr>
                </a:tc>
                <a:tc>
                  <a:txBody>
                    <a:bodyPr/>
                    <a:lstStyle/>
                    <a:p>
                      <a:pPr algn="ctr">
                        <a:lnSpc>
                          <a:spcPct val="130000"/>
                        </a:lnSpc>
                      </a:pPr>
                      <a:r>
                        <a:rPr lang="en-US" dirty="0"/>
                        <a:t>77</a:t>
                      </a:r>
                      <a:endParaRPr lang="en-GB" dirty="0"/>
                    </a:p>
                  </a:txBody>
                  <a:tcPr>
                    <a:solidFill>
                      <a:schemeClr val="bg1"/>
                    </a:solidFill>
                  </a:tcPr>
                </a:tc>
                <a:extLst>
                  <a:ext uri="{0D108BD9-81ED-4DB2-BD59-A6C34878D82A}">
                    <a16:rowId xmlns:a16="http://schemas.microsoft.com/office/drawing/2014/main" val="2454078434"/>
                  </a:ext>
                </a:extLst>
              </a:tr>
              <a:tr h="444913">
                <a:tc>
                  <a:txBody>
                    <a:bodyPr/>
                    <a:lstStyle/>
                    <a:p>
                      <a:pPr>
                        <a:lnSpc>
                          <a:spcPct val="130000"/>
                        </a:lnSpc>
                      </a:pPr>
                      <a:r>
                        <a:rPr lang="en-GB" dirty="0"/>
                        <a:t>IMDC risk group (%) Fav / </a:t>
                      </a:r>
                      <a:r>
                        <a:rPr lang="en-GB" dirty="0" err="1"/>
                        <a:t>Interm</a:t>
                      </a:r>
                      <a:r>
                        <a:rPr lang="en-GB" dirty="0"/>
                        <a:t> / Poor</a:t>
                      </a:r>
                    </a:p>
                  </a:txBody>
                  <a:tcPr/>
                </a:tc>
                <a:tc>
                  <a:txBody>
                    <a:bodyPr/>
                    <a:lstStyle/>
                    <a:p>
                      <a:pPr algn="ctr">
                        <a:lnSpc>
                          <a:spcPct val="130000"/>
                        </a:lnSpc>
                      </a:pPr>
                      <a:r>
                        <a:rPr lang="en-GB" b="1" dirty="0"/>
                        <a:t>18</a:t>
                      </a:r>
                      <a:r>
                        <a:rPr lang="en-GB" dirty="0"/>
                        <a:t> / 55 / </a:t>
                      </a:r>
                      <a:r>
                        <a:rPr lang="en-GB" b="1" dirty="0"/>
                        <a:t>27</a:t>
                      </a:r>
                    </a:p>
                  </a:txBody>
                  <a:tcPr>
                    <a:solidFill>
                      <a:schemeClr val="accent5">
                        <a:lumMod val="20000"/>
                        <a:lumOff val="80000"/>
                      </a:schemeClr>
                    </a:solidFill>
                  </a:tcPr>
                </a:tc>
                <a:tc>
                  <a:txBody>
                    <a:bodyPr/>
                    <a:lstStyle/>
                    <a:p>
                      <a:pPr algn="ctr">
                        <a:lnSpc>
                          <a:spcPct val="130000"/>
                        </a:lnSpc>
                      </a:pPr>
                      <a:r>
                        <a:rPr lang="en-GB" b="1" dirty="0"/>
                        <a:t>22</a:t>
                      </a:r>
                      <a:r>
                        <a:rPr lang="en-GB" dirty="0"/>
                        <a:t> / 54 / 24</a:t>
                      </a:r>
                    </a:p>
                  </a:txBody>
                  <a:tcPr>
                    <a:solidFill>
                      <a:schemeClr val="accent4">
                        <a:lumMod val="20000"/>
                        <a:lumOff val="80000"/>
                      </a:schemeClr>
                    </a:solidFill>
                  </a:tcPr>
                </a:tc>
                <a:tc>
                  <a:txBody>
                    <a:bodyPr/>
                    <a:lstStyle/>
                    <a:p>
                      <a:pPr algn="ctr">
                        <a:lnSpc>
                          <a:spcPct val="130000"/>
                        </a:lnSpc>
                      </a:pPr>
                      <a:r>
                        <a:rPr lang="en-GB" dirty="0"/>
                        <a:t>37 / 45 / 18</a:t>
                      </a:r>
                    </a:p>
                  </a:txBody>
                  <a:tcPr>
                    <a:solidFill>
                      <a:schemeClr val="bg1"/>
                    </a:solidFill>
                  </a:tcPr>
                </a:tc>
                <a:extLst>
                  <a:ext uri="{0D108BD9-81ED-4DB2-BD59-A6C34878D82A}">
                    <a16:rowId xmlns:a16="http://schemas.microsoft.com/office/drawing/2014/main" val="632298444"/>
                  </a:ext>
                </a:extLst>
              </a:tr>
              <a:tr h="311411">
                <a:tc>
                  <a:txBody>
                    <a:bodyPr/>
                    <a:lstStyle/>
                    <a:p>
                      <a:pPr lvl="0">
                        <a:lnSpc>
                          <a:spcPct val="130000"/>
                        </a:lnSpc>
                      </a:pPr>
                      <a:r>
                        <a:rPr lang="en-US" dirty="0"/>
                        <a:t>ECOG PS 1-2 (%)</a:t>
                      </a:r>
                      <a:endParaRPr lang="en-GB" dirty="0"/>
                    </a:p>
                  </a:txBody>
                  <a:tcPr/>
                </a:tc>
                <a:tc>
                  <a:txBody>
                    <a:bodyPr/>
                    <a:lstStyle/>
                    <a:p>
                      <a:pPr algn="ctr">
                        <a:lnSpc>
                          <a:spcPct val="130000"/>
                        </a:lnSpc>
                      </a:pPr>
                      <a:r>
                        <a:rPr lang="en-US" dirty="0"/>
                        <a:t>33</a:t>
                      </a:r>
                      <a:endParaRPr lang="en-GB" dirty="0"/>
                    </a:p>
                  </a:txBody>
                  <a:tcPr>
                    <a:solidFill>
                      <a:schemeClr val="accent5">
                        <a:lumMod val="20000"/>
                        <a:lumOff val="80000"/>
                      </a:schemeClr>
                    </a:solidFill>
                  </a:tcPr>
                </a:tc>
                <a:tc>
                  <a:txBody>
                    <a:bodyPr/>
                    <a:lstStyle/>
                    <a:p>
                      <a:pPr algn="ctr">
                        <a:lnSpc>
                          <a:spcPct val="130000"/>
                        </a:lnSpc>
                      </a:pPr>
                      <a:r>
                        <a:rPr lang="en-US" b="1" dirty="0"/>
                        <a:t>20</a:t>
                      </a:r>
                      <a:endParaRPr lang="en-GB" b="1" dirty="0"/>
                    </a:p>
                  </a:txBody>
                  <a:tcPr>
                    <a:solidFill>
                      <a:schemeClr val="accent4">
                        <a:lumMod val="20000"/>
                        <a:lumOff val="80000"/>
                      </a:schemeClr>
                    </a:solidFill>
                  </a:tcPr>
                </a:tc>
                <a:tc>
                  <a:txBody>
                    <a:bodyPr/>
                    <a:lstStyle/>
                    <a:p>
                      <a:pPr algn="ctr">
                        <a:lnSpc>
                          <a:spcPct val="130000"/>
                        </a:lnSpc>
                      </a:pPr>
                      <a:r>
                        <a:rPr lang="en-US" dirty="0"/>
                        <a:t>26</a:t>
                      </a:r>
                      <a:endParaRPr lang="en-GB" dirty="0"/>
                    </a:p>
                  </a:txBody>
                  <a:tcPr>
                    <a:solidFill>
                      <a:schemeClr val="bg1"/>
                    </a:solidFill>
                  </a:tcPr>
                </a:tc>
                <a:extLst>
                  <a:ext uri="{0D108BD9-81ED-4DB2-BD59-A6C34878D82A}">
                    <a16:rowId xmlns:a16="http://schemas.microsoft.com/office/drawing/2014/main" val="2973460788"/>
                  </a:ext>
                </a:extLst>
              </a:tr>
              <a:tr h="311411">
                <a:tc>
                  <a:txBody>
                    <a:bodyPr/>
                    <a:lstStyle/>
                    <a:p>
                      <a:pPr>
                        <a:lnSpc>
                          <a:spcPct val="130000"/>
                        </a:lnSpc>
                      </a:pPr>
                      <a:r>
                        <a:rPr lang="en-GB" dirty="0"/>
                        <a:t>Prior nephrectomy (%)</a:t>
                      </a:r>
                    </a:p>
                  </a:txBody>
                  <a:tcPr/>
                </a:tc>
                <a:tc>
                  <a:txBody>
                    <a:bodyPr/>
                    <a:lstStyle/>
                    <a:p>
                      <a:pPr algn="ctr">
                        <a:lnSpc>
                          <a:spcPct val="130000"/>
                        </a:lnSpc>
                      </a:pPr>
                      <a:r>
                        <a:rPr lang="en-US" dirty="0"/>
                        <a:t>75</a:t>
                      </a:r>
                      <a:endParaRPr lang="en-GB" dirty="0"/>
                    </a:p>
                  </a:txBody>
                  <a:tcPr>
                    <a:solidFill>
                      <a:schemeClr val="accent5">
                        <a:lumMod val="20000"/>
                        <a:lumOff val="80000"/>
                      </a:schemeClr>
                    </a:solidFill>
                  </a:tcPr>
                </a:tc>
                <a:tc>
                  <a:txBody>
                    <a:bodyPr/>
                    <a:lstStyle/>
                    <a:p>
                      <a:pPr algn="ctr">
                        <a:lnSpc>
                          <a:spcPct val="130000"/>
                        </a:lnSpc>
                      </a:pPr>
                      <a:r>
                        <a:rPr lang="en-US" b="1" dirty="0"/>
                        <a:t>87</a:t>
                      </a:r>
                      <a:endParaRPr lang="en-GB" b="1" dirty="0"/>
                    </a:p>
                  </a:txBody>
                  <a:tcPr>
                    <a:solidFill>
                      <a:schemeClr val="accent4">
                        <a:lumMod val="20000"/>
                        <a:lumOff val="80000"/>
                      </a:schemeClr>
                    </a:solidFill>
                  </a:tcPr>
                </a:tc>
                <a:tc>
                  <a:txBody>
                    <a:bodyPr/>
                    <a:lstStyle/>
                    <a:p>
                      <a:pPr algn="ctr">
                        <a:lnSpc>
                          <a:spcPct val="130000"/>
                        </a:lnSpc>
                      </a:pPr>
                      <a:r>
                        <a:rPr lang="en-US" dirty="0"/>
                        <a:t>69</a:t>
                      </a:r>
                      <a:endParaRPr lang="en-GB" dirty="0"/>
                    </a:p>
                  </a:txBody>
                  <a:tcPr>
                    <a:solidFill>
                      <a:schemeClr val="bg1"/>
                    </a:solidFill>
                  </a:tcPr>
                </a:tc>
                <a:extLst>
                  <a:ext uri="{0D108BD9-81ED-4DB2-BD59-A6C34878D82A}">
                    <a16:rowId xmlns:a16="http://schemas.microsoft.com/office/drawing/2014/main" val="197555139"/>
                  </a:ext>
                </a:extLst>
              </a:tr>
              <a:tr h="311411">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dirty="0"/>
                        <a:t>&gt;2 </a:t>
                      </a:r>
                      <a:r>
                        <a:rPr lang="en-GB" dirty="0" err="1"/>
                        <a:t>mets</a:t>
                      </a:r>
                      <a:r>
                        <a:rPr lang="en-GB" dirty="0"/>
                        <a:t> sites (%)</a:t>
                      </a:r>
                    </a:p>
                  </a:txBody>
                  <a:tcPr/>
                </a:tc>
                <a:tc>
                  <a:txBody>
                    <a:bodyPr/>
                    <a:lstStyle/>
                    <a:p>
                      <a:pPr algn="ctr">
                        <a:lnSpc>
                          <a:spcPct val="130000"/>
                        </a:lnSpc>
                      </a:pPr>
                      <a:r>
                        <a:rPr lang="en-US" dirty="0"/>
                        <a:t>71</a:t>
                      </a:r>
                      <a:endParaRPr lang="en-GB" dirty="0"/>
                    </a:p>
                  </a:txBody>
                  <a:tcPr>
                    <a:solidFill>
                      <a:schemeClr val="accent5">
                        <a:lumMod val="20000"/>
                        <a:lumOff val="80000"/>
                      </a:schemeClr>
                    </a:solidFill>
                  </a:tcPr>
                </a:tc>
                <a:tc>
                  <a:txBody>
                    <a:bodyPr/>
                    <a:lstStyle/>
                    <a:p>
                      <a:pPr algn="ctr">
                        <a:lnSpc>
                          <a:spcPct val="130000"/>
                        </a:lnSpc>
                      </a:pPr>
                      <a:r>
                        <a:rPr lang="en-US" dirty="0"/>
                        <a:t>67</a:t>
                      </a:r>
                      <a:endParaRPr lang="en-GB" dirty="0"/>
                    </a:p>
                  </a:txBody>
                  <a:tcPr>
                    <a:solidFill>
                      <a:schemeClr val="accent4">
                        <a:lumMod val="20000"/>
                        <a:lumOff val="80000"/>
                      </a:schemeClr>
                    </a:solidFill>
                  </a:tcPr>
                </a:tc>
                <a:tc>
                  <a:txBody>
                    <a:bodyPr/>
                    <a:lstStyle/>
                    <a:p>
                      <a:pPr algn="ctr">
                        <a:lnSpc>
                          <a:spcPct val="130000"/>
                        </a:lnSpc>
                      </a:pPr>
                      <a:r>
                        <a:rPr lang="en-US" dirty="0"/>
                        <a:t>75</a:t>
                      </a:r>
                      <a:endParaRPr lang="en-GB" dirty="0"/>
                    </a:p>
                  </a:txBody>
                  <a:tcPr>
                    <a:solidFill>
                      <a:schemeClr val="bg1"/>
                    </a:solidFill>
                  </a:tcPr>
                </a:tc>
                <a:extLst>
                  <a:ext uri="{0D108BD9-81ED-4DB2-BD59-A6C34878D82A}">
                    <a16:rowId xmlns:a16="http://schemas.microsoft.com/office/drawing/2014/main" val="1059082532"/>
                  </a:ext>
                </a:extLst>
              </a:tr>
              <a:tr h="576313">
                <a:tc>
                  <a:txBody>
                    <a:bodyPr/>
                    <a:lstStyle/>
                    <a:p>
                      <a:pPr>
                        <a:lnSpc>
                          <a:spcPct val="130000"/>
                        </a:lnSpc>
                      </a:pPr>
                      <a:r>
                        <a:rPr lang="en-GB" dirty="0"/>
                        <a:t>Prior systemic </a:t>
                      </a:r>
                      <a:r>
                        <a:rPr lang="en-GB" dirty="0" err="1"/>
                        <a:t>tx</a:t>
                      </a:r>
                      <a:r>
                        <a:rPr lang="en-GB" dirty="0"/>
                        <a:t> for RCC (%)</a:t>
                      </a:r>
                    </a:p>
                    <a:p>
                      <a:pPr lvl="1">
                        <a:lnSpc>
                          <a:spcPct val="130000"/>
                        </a:lnSpc>
                      </a:pPr>
                      <a:r>
                        <a:rPr lang="en-GB" dirty="0"/>
                        <a:t>NIVO / NIVO+IPI / TKI (SUN or PAZO)</a:t>
                      </a:r>
                    </a:p>
                  </a:txBody>
                  <a:tcPr/>
                </a:tc>
                <a:tc>
                  <a:txBody>
                    <a:bodyPr/>
                    <a:lstStyle/>
                    <a:p>
                      <a:pPr algn="ctr">
                        <a:lnSpc>
                          <a:spcPct val="130000"/>
                        </a:lnSpc>
                      </a:pPr>
                      <a:endParaRPr lang="en-US" dirty="0"/>
                    </a:p>
                    <a:p>
                      <a:pPr algn="ctr">
                        <a:lnSpc>
                          <a:spcPct val="130000"/>
                        </a:lnSpc>
                      </a:pPr>
                      <a:r>
                        <a:rPr lang="en-GB" dirty="0"/>
                        <a:t>36 / 46 / 18</a:t>
                      </a:r>
                    </a:p>
                  </a:txBody>
                  <a:tcPr>
                    <a:solidFill>
                      <a:schemeClr val="accent5">
                        <a:lumMod val="20000"/>
                        <a:lumOff val="80000"/>
                      </a:schemeClr>
                    </a:solidFill>
                  </a:tcPr>
                </a:tc>
                <a:tc>
                  <a:txBody>
                    <a:bodyPr/>
                    <a:lstStyle/>
                    <a:p>
                      <a:pPr algn="ctr">
                        <a:lnSpc>
                          <a:spcPct val="130000"/>
                        </a:lnSpc>
                      </a:pPr>
                      <a:endParaRPr lang="en-US" dirty="0"/>
                    </a:p>
                    <a:p>
                      <a:pPr algn="ctr">
                        <a:lnSpc>
                          <a:spcPct val="130000"/>
                        </a:lnSpc>
                      </a:pPr>
                      <a:r>
                        <a:rPr lang="en-GB" dirty="0"/>
                        <a:t>25 / 55 / 20</a:t>
                      </a:r>
                    </a:p>
                  </a:txBody>
                  <a:tcPr>
                    <a:solidFill>
                      <a:schemeClr val="accent4">
                        <a:lumMod val="20000"/>
                        <a:lumOff val="80000"/>
                      </a:schemeClr>
                    </a:solidFill>
                  </a:tcPr>
                </a:tc>
                <a:tc>
                  <a:txBody>
                    <a:bodyPr/>
                    <a:lstStyle/>
                    <a:p>
                      <a:pPr algn="ctr">
                        <a:lnSpc>
                          <a:spcPct val="130000"/>
                        </a:lnSpc>
                      </a:pPr>
                      <a:endParaRPr lang="en-US" dirty="0"/>
                    </a:p>
                    <a:p>
                      <a:pPr algn="ctr">
                        <a:lnSpc>
                          <a:spcPct val="130000"/>
                        </a:lnSpc>
                      </a:pPr>
                      <a:r>
                        <a:rPr lang="en-GB" dirty="0"/>
                        <a:t>28 / 50 / 22</a:t>
                      </a:r>
                    </a:p>
                  </a:txBody>
                  <a:tcPr>
                    <a:solidFill>
                      <a:schemeClr val="bg1"/>
                    </a:solidFill>
                  </a:tcPr>
                </a:tc>
                <a:extLst>
                  <a:ext uri="{0D108BD9-81ED-4DB2-BD59-A6C34878D82A}">
                    <a16:rowId xmlns:a16="http://schemas.microsoft.com/office/drawing/2014/main" val="583487484"/>
                  </a:ext>
                </a:extLst>
              </a:tr>
              <a:tr h="576313">
                <a:tc>
                  <a:txBody>
                    <a:bodyPr/>
                    <a:lstStyle/>
                    <a:p>
                      <a:pPr lvl="0">
                        <a:lnSpc>
                          <a:spcPct val="130000"/>
                        </a:lnSpc>
                      </a:pPr>
                      <a:r>
                        <a:rPr lang="en-US" dirty="0"/>
                        <a:t>Molecular group (%)</a:t>
                      </a:r>
                    </a:p>
                    <a:p>
                      <a:pPr lvl="1">
                        <a:lnSpc>
                          <a:spcPct val="130000"/>
                        </a:lnSpc>
                      </a:pPr>
                      <a:r>
                        <a:rPr lang="en-US" dirty="0"/>
                        <a:t>ccrcc1 / ccrcc2 / ccrcc3 / ccrcc4</a:t>
                      </a:r>
                      <a:endParaRPr lang="en-GB" dirty="0"/>
                    </a:p>
                  </a:txBody>
                  <a:tcPr/>
                </a:tc>
                <a:tc>
                  <a:txBody>
                    <a:bodyPr/>
                    <a:lstStyle/>
                    <a:p>
                      <a:pPr algn="ctr">
                        <a:lnSpc>
                          <a:spcPct val="130000"/>
                        </a:lnSpc>
                      </a:pPr>
                      <a:endParaRPr lang="en-US" dirty="0"/>
                    </a:p>
                    <a:p>
                      <a:pPr algn="ctr">
                        <a:lnSpc>
                          <a:spcPct val="130000"/>
                        </a:lnSpc>
                      </a:pPr>
                      <a:r>
                        <a:rPr lang="en-GB" dirty="0"/>
                        <a:t>47 / 18 / 4 / </a:t>
                      </a:r>
                      <a:r>
                        <a:rPr lang="en-GB" b="1" dirty="0"/>
                        <a:t>31</a:t>
                      </a:r>
                    </a:p>
                  </a:txBody>
                  <a:tcPr>
                    <a:solidFill>
                      <a:schemeClr val="accent5">
                        <a:lumMod val="20000"/>
                        <a:lumOff val="80000"/>
                      </a:schemeClr>
                    </a:solidFill>
                  </a:tcPr>
                </a:tc>
                <a:tc>
                  <a:txBody>
                    <a:bodyPr/>
                    <a:lstStyle/>
                    <a:p>
                      <a:pPr algn="ctr">
                        <a:lnSpc>
                          <a:spcPct val="130000"/>
                        </a:lnSpc>
                      </a:pPr>
                      <a:endParaRPr lang="en-US" dirty="0"/>
                    </a:p>
                    <a:p>
                      <a:pPr algn="ctr">
                        <a:lnSpc>
                          <a:spcPct val="130000"/>
                        </a:lnSpc>
                      </a:pPr>
                      <a:r>
                        <a:rPr lang="en-GB" b="1" dirty="0"/>
                        <a:t>51</a:t>
                      </a:r>
                      <a:r>
                        <a:rPr lang="en-GB" dirty="0"/>
                        <a:t> / 29 / 2 / 18</a:t>
                      </a:r>
                    </a:p>
                  </a:txBody>
                  <a:tcPr>
                    <a:solidFill>
                      <a:schemeClr val="accent4">
                        <a:lumMod val="20000"/>
                        <a:lumOff val="80000"/>
                      </a:schemeClr>
                    </a:solidFill>
                  </a:tcPr>
                </a:tc>
                <a:tc>
                  <a:txBody>
                    <a:bodyPr/>
                    <a:lstStyle/>
                    <a:p>
                      <a:pPr algn="ctr">
                        <a:lnSpc>
                          <a:spcPct val="130000"/>
                        </a:lnSpc>
                      </a:pPr>
                      <a:endParaRPr lang="en-US" dirty="0"/>
                    </a:p>
                    <a:p>
                      <a:pPr algn="ctr">
                        <a:lnSpc>
                          <a:spcPct val="130000"/>
                        </a:lnSpc>
                      </a:pPr>
                      <a:r>
                        <a:rPr lang="en-GB" dirty="0"/>
                        <a:t>38 / </a:t>
                      </a:r>
                      <a:r>
                        <a:rPr lang="en-GB" b="1" dirty="0"/>
                        <a:t>45</a:t>
                      </a:r>
                      <a:r>
                        <a:rPr lang="en-GB" dirty="0"/>
                        <a:t> / 6 / 11</a:t>
                      </a:r>
                    </a:p>
                  </a:txBody>
                  <a:tcPr>
                    <a:solidFill>
                      <a:schemeClr val="bg1"/>
                    </a:solidFill>
                  </a:tcPr>
                </a:tc>
                <a:extLst>
                  <a:ext uri="{0D108BD9-81ED-4DB2-BD59-A6C34878D82A}">
                    <a16:rowId xmlns:a16="http://schemas.microsoft.com/office/drawing/2014/main" val="1037783563"/>
                  </a:ext>
                </a:extLst>
              </a:tr>
            </a:tbl>
          </a:graphicData>
        </a:graphic>
      </p:graphicFrame>
      <p:sp>
        <p:nvSpPr>
          <p:cNvPr id="5" name="TextBox 4">
            <a:extLst>
              <a:ext uri="{FF2B5EF4-FFF2-40B4-BE49-F238E27FC236}">
                <a16:creationId xmlns:a16="http://schemas.microsoft.com/office/drawing/2014/main" id="{089AB5D0-68ED-1CB5-F4D6-55B4E62F4D9F}"/>
              </a:ext>
            </a:extLst>
          </p:cNvPr>
          <p:cNvSpPr txBox="1"/>
          <p:nvPr/>
        </p:nvSpPr>
        <p:spPr>
          <a:xfrm>
            <a:off x="431800" y="5666478"/>
            <a:ext cx="1092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N=32 pts had co-occurrence of S and R component; these pts are included in both groups; </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32/55= 58% of pts with S component also had R component</a:t>
            </a:r>
            <a:endParaRPr kumimoji="0" lang="nl-BE"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813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C4DCD26-99B9-CA1B-F12E-C1C1FC604F61}"/>
              </a:ext>
            </a:extLst>
          </p:cNvPr>
          <p:cNvGraphicFramePr>
            <a:graphicFrameLocks noGrp="1"/>
          </p:cNvGraphicFramePr>
          <p:nvPr>
            <p:ph sz="quarter" idx="10"/>
          </p:nvPr>
        </p:nvGraphicFramePr>
        <p:xfrm>
          <a:off x="438150" y="2365256"/>
          <a:ext cx="3549650" cy="398203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58C4A54-B036-5333-42C7-091BE0E6942A}"/>
              </a:ext>
            </a:extLst>
          </p:cNvPr>
          <p:cNvSpPr>
            <a:spLocks noGrp="1"/>
          </p:cNvSpPr>
          <p:nvPr>
            <p:ph type="title"/>
          </p:nvPr>
        </p:nvSpPr>
        <p:spPr/>
        <p:txBody>
          <a:bodyPr/>
          <a:lstStyle/>
          <a:p>
            <a:r>
              <a:rPr lang="en-US" dirty="0"/>
              <a:t>Response rate according to </a:t>
            </a:r>
            <a:r>
              <a:rPr lang="en-US" dirty="0" err="1"/>
              <a:t>tx</a:t>
            </a:r>
            <a:r>
              <a:rPr lang="en-US" dirty="0"/>
              <a:t> and presence of S component </a:t>
            </a:r>
            <a:r>
              <a:rPr lang="en-US" sz="1800" dirty="0"/>
              <a:t>(median FU: 47 </a:t>
            </a:r>
            <a:r>
              <a:rPr lang="en-US" sz="1800" dirty="0" err="1"/>
              <a:t>mo</a:t>
            </a:r>
            <a:r>
              <a:rPr lang="en-US" sz="1800" dirty="0"/>
              <a:t>)</a:t>
            </a:r>
            <a:endParaRPr lang="en-GB" sz="1800" dirty="0"/>
          </a:p>
        </p:txBody>
      </p:sp>
      <p:sp>
        <p:nvSpPr>
          <p:cNvPr id="11" name="Text Placeholder 10">
            <a:extLst>
              <a:ext uri="{FF2B5EF4-FFF2-40B4-BE49-F238E27FC236}">
                <a16:creationId xmlns:a16="http://schemas.microsoft.com/office/drawing/2014/main" id="{C58A99E0-4C01-2B01-925A-C9222947DA5D}"/>
              </a:ext>
            </a:extLst>
          </p:cNvPr>
          <p:cNvSpPr>
            <a:spLocks noGrp="1"/>
          </p:cNvSpPr>
          <p:nvPr>
            <p:ph type="body" sz="quarter" idx="16"/>
          </p:nvPr>
        </p:nvSpPr>
        <p:spPr>
          <a:solidFill>
            <a:schemeClr val="tx1"/>
          </a:solidFill>
        </p:spPr>
        <p:txBody>
          <a:bodyPr/>
          <a:lstStyle/>
          <a:p>
            <a:pPr algn="ctr"/>
            <a:r>
              <a:rPr lang="en-US" dirty="0">
                <a:solidFill>
                  <a:schemeClr val="bg1"/>
                </a:solidFill>
              </a:rPr>
              <a:t>NIVO </a:t>
            </a:r>
          </a:p>
          <a:p>
            <a:pPr algn="ctr"/>
            <a:endParaRPr lang="en-GB" dirty="0">
              <a:solidFill>
                <a:schemeClr val="bg1"/>
              </a:solidFill>
            </a:endParaRPr>
          </a:p>
        </p:txBody>
      </p:sp>
      <p:sp>
        <p:nvSpPr>
          <p:cNvPr id="12" name="Text Placeholder 11">
            <a:extLst>
              <a:ext uri="{FF2B5EF4-FFF2-40B4-BE49-F238E27FC236}">
                <a16:creationId xmlns:a16="http://schemas.microsoft.com/office/drawing/2014/main" id="{FA8C16CD-8A84-3F2F-2063-DE9095469EDC}"/>
              </a:ext>
            </a:extLst>
          </p:cNvPr>
          <p:cNvSpPr>
            <a:spLocks noGrp="1"/>
          </p:cNvSpPr>
          <p:nvPr>
            <p:ph type="body" sz="quarter" idx="17"/>
          </p:nvPr>
        </p:nvSpPr>
        <p:spPr>
          <a:solidFill>
            <a:schemeClr val="tx1"/>
          </a:solidFill>
        </p:spPr>
        <p:txBody>
          <a:bodyPr/>
          <a:lstStyle/>
          <a:p>
            <a:pPr algn="ctr"/>
            <a:r>
              <a:rPr lang="en-US" dirty="0">
                <a:solidFill>
                  <a:schemeClr val="bg1"/>
                </a:solidFill>
              </a:rPr>
              <a:t>NIVO+IPI</a:t>
            </a:r>
            <a:endParaRPr lang="en-GB" dirty="0">
              <a:solidFill>
                <a:schemeClr val="bg1"/>
              </a:solidFill>
            </a:endParaRPr>
          </a:p>
        </p:txBody>
      </p:sp>
      <p:sp>
        <p:nvSpPr>
          <p:cNvPr id="13" name="Text Placeholder 12">
            <a:extLst>
              <a:ext uri="{FF2B5EF4-FFF2-40B4-BE49-F238E27FC236}">
                <a16:creationId xmlns:a16="http://schemas.microsoft.com/office/drawing/2014/main" id="{A6BD05B6-0BD9-6017-D0B3-82B39EC7E01E}"/>
              </a:ext>
            </a:extLst>
          </p:cNvPr>
          <p:cNvSpPr>
            <a:spLocks noGrp="1"/>
          </p:cNvSpPr>
          <p:nvPr>
            <p:ph type="body" sz="quarter" idx="18"/>
          </p:nvPr>
        </p:nvSpPr>
        <p:spPr>
          <a:solidFill>
            <a:schemeClr val="tx1"/>
          </a:solidFill>
        </p:spPr>
        <p:txBody>
          <a:bodyPr/>
          <a:lstStyle/>
          <a:p>
            <a:pPr algn="ctr"/>
            <a:r>
              <a:rPr lang="en-US" dirty="0">
                <a:solidFill>
                  <a:schemeClr val="bg1"/>
                </a:solidFill>
              </a:rPr>
              <a:t>VEGFR-TKI</a:t>
            </a:r>
            <a:endParaRPr lang="en-GB" dirty="0">
              <a:solidFill>
                <a:schemeClr val="bg1"/>
              </a:solidFill>
            </a:endParaRPr>
          </a:p>
        </p:txBody>
      </p:sp>
      <p:graphicFrame>
        <p:nvGraphicFramePr>
          <p:cNvPr id="16" name="Content Placeholder 6">
            <a:extLst>
              <a:ext uri="{FF2B5EF4-FFF2-40B4-BE49-F238E27FC236}">
                <a16:creationId xmlns:a16="http://schemas.microsoft.com/office/drawing/2014/main" id="{35F1633D-A96F-3982-3F8D-D97BB6B65384}"/>
              </a:ext>
            </a:extLst>
          </p:cNvPr>
          <p:cNvGraphicFramePr>
            <a:graphicFrameLocks noGrp="1"/>
          </p:cNvGraphicFramePr>
          <p:nvPr>
            <p:ph sz="quarter" idx="12"/>
          </p:nvPr>
        </p:nvGraphicFramePr>
        <p:xfrm>
          <a:off x="4243388" y="2365257"/>
          <a:ext cx="3549650" cy="3979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6">
            <a:extLst>
              <a:ext uri="{FF2B5EF4-FFF2-40B4-BE49-F238E27FC236}">
                <a16:creationId xmlns:a16="http://schemas.microsoft.com/office/drawing/2014/main" id="{D145A3E4-F9C3-895D-76BE-F40A327ACAF3}"/>
              </a:ext>
            </a:extLst>
          </p:cNvPr>
          <p:cNvGraphicFramePr>
            <a:graphicFrameLocks noGrp="1"/>
          </p:cNvGraphicFramePr>
          <p:nvPr>
            <p:ph sz="quarter" idx="15"/>
          </p:nvPr>
        </p:nvGraphicFramePr>
        <p:xfrm>
          <a:off x="8048625" y="2365256"/>
          <a:ext cx="3549650" cy="397979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65747DF6-95F5-7C1B-6A2B-658AF720876E}"/>
              </a:ext>
            </a:extLst>
          </p:cNvPr>
          <p:cNvSpPr txBox="1"/>
          <p:nvPr/>
        </p:nvSpPr>
        <p:spPr>
          <a:xfrm>
            <a:off x="2180691" y="225985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15665"/>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=0.5</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AF7466E-28D6-9D1E-B0B7-96D41EB12D18}"/>
              </a:ext>
            </a:extLst>
          </p:cNvPr>
          <p:cNvSpPr txBox="1"/>
          <p:nvPr/>
        </p:nvSpPr>
        <p:spPr>
          <a:xfrm>
            <a:off x="5894699" y="2259859"/>
            <a:ext cx="944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15665"/>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=0.041</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AB9996A-5E47-F757-1887-D9288696D5E5}"/>
              </a:ext>
            </a:extLst>
          </p:cNvPr>
          <p:cNvSpPr txBox="1"/>
          <p:nvPr/>
        </p:nvSpPr>
        <p:spPr>
          <a:xfrm>
            <a:off x="9699356" y="225985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15665"/>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=0.3</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1" name="Text Placeholder 4">
            <a:extLst>
              <a:ext uri="{FF2B5EF4-FFF2-40B4-BE49-F238E27FC236}">
                <a16:creationId xmlns:a16="http://schemas.microsoft.com/office/drawing/2014/main" id="{6F1EA226-A4EA-B747-76BC-E005E4585F52}"/>
              </a:ext>
            </a:extLst>
          </p:cNvPr>
          <p:cNvSpPr>
            <a:spLocks noGrp="1"/>
          </p:cNvSpPr>
          <p:nvPr>
            <p:ph type="body" sz="quarter" idx="14"/>
          </p:nvPr>
        </p:nvSpPr>
        <p:spPr>
          <a:xfrm>
            <a:off x="6552811" y="6444138"/>
            <a:ext cx="5524111" cy="237196"/>
          </a:xfrm>
        </p:spPr>
        <p:txBody>
          <a:bodyPr/>
          <a:lstStyle/>
          <a:p>
            <a:r>
              <a:rPr lang="en-US" dirty="0" err="1"/>
              <a:t>Vano</a:t>
            </a:r>
            <a:r>
              <a:rPr lang="en-US" dirty="0"/>
              <a:t> YA. ESMO 2024, abs.1700P (data from poster presentation included)</a:t>
            </a:r>
          </a:p>
        </p:txBody>
      </p:sp>
      <p:sp>
        <p:nvSpPr>
          <p:cNvPr id="2" name="TextBox 1">
            <a:extLst>
              <a:ext uri="{FF2B5EF4-FFF2-40B4-BE49-F238E27FC236}">
                <a16:creationId xmlns:a16="http://schemas.microsoft.com/office/drawing/2014/main" id="{DA449C5C-16AC-DAAF-6634-74397839C264}"/>
              </a:ext>
            </a:extLst>
          </p:cNvPr>
          <p:cNvSpPr txBox="1"/>
          <p:nvPr/>
        </p:nvSpPr>
        <p:spPr>
          <a:xfrm>
            <a:off x="1887759" y="1899946"/>
            <a:ext cx="14405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15665"/>
                </a:solidFill>
                <a:latin typeface="Calibri" panose="020F0502020204030204"/>
              </a:rPr>
              <a:t>R</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esponse</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7E23E29-3498-E43D-1FF8-BEBAE121BE13}"/>
              </a:ext>
            </a:extLst>
          </p:cNvPr>
          <p:cNvSpPr txBox="1"/>
          <p:nvPr/>
        </p:nvSpPr>
        <p:spPr>
          <a:xfrm>
            <a:off x="9396042" y="1890527"/>
            <a:ext cx="14405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15665"/>
                </a:solidFill>
                <a:latin typeface="Calibri" panose="020F0502020204030204"/>
              </a:rPr>
              <a:t>R</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esponse</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6BE695D-EAC5-09E2-7D1A-C9BF3E9835A4}"/>
              </a:ext>
            </a:extLst>
          </p:cNvPr>
          <p:cNvSpPr txBox="1"/>
          <p:nvPr/>
        </p:nvSpPr>
        <p:spPr>
          <a:xfrm>
            <a:off x="5650404" y="1896834"/>
            <a:ext cx="14405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15665"/>
                </a:solidFill>
                <a:latin typeface="Calibri" panose="020F0502020204030204"/>
              </a:rPr>
              <a:t>R</a:t>
            </a:r>
            <a:r>
              <a:rPr kumimoji="0" lang="en-US" sz="1800" b="0" i="0" u="none" strike="noStrike" kern="1200" cap="none" spc="0" normalizeH="0" baseline="0" noProof="0" dirty="0" err="1">
                <a:ln>
                  <a:noFill/>
                </a:ln>
                <a:solidFill>
                  <a:srgbClr val="415665"/>
                </a:solidFill>
                <a:effectLst/>
                <a:uLnTx/>
                <a:uFillTx/>
                <a:latin typeface="Calibri" panose="020F0502020204030204"/>
                <a:ea typeface="+mn-ea"/>
                <a:cs typeface="+mn-cs"/>
              </a:rPr>
              <a:t>esponse</a:t>
            </a:r>
            <a:r>
              <a:rPr kumimoji="0" lang="en-US" sz="1800" b="0" i="0" u="none" strike="noStrike" kern="1200" cap="none" spc="0" normalizeH="0" baseline="0" noProof="0" dirty="0">
                <a:ln>
                  <a:noFill/>
                </a:ln>
                <a:solidFill>
                  <a:srgbClr val="415665"/>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8D190C-3EA8-0DE0-1E67-CD0FE51F3903}"/>
              </a:ext>
            </a:extLst>
          </p:cNvPr>
          <p:cNvSpPr txBox="1"/>
          <p:nvPr/>
        </p:nvSpPr>
        <p:spPr>
          <a:xfrm>
            <a:off x="930021" y="5791944"/>
            <a:ext cx="10390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NE (S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NE (S (-))=3</a:t>
            </a:r>
            <a:endPar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F1B4161-9782-C1B9-8D5D-16D71C2DBD35}"/>
              </a:ext>
            </a:extLst>
          </p:cNvPr>
          <p:cNvSpPr txBox="1"/>
          <p:nvPr/>
        </p:nvSpPr>
        <p:spPr>
          <a:xfrm>
            <a:off x="4818067" y="5885627"/>
            <a:ext cx="100380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NE (S (-))=3</a:t>
            </a:r>
            <a:endPar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F159E14-8BEC-57DA-9825-C00322183866}"/>
              </a:ext>
            </a:extLst>
          </p:cNvPr>
          <p:cNvSpPr txBox="1"/>
          <p:nvPr/>
        </p:nvSpPr>
        <p:spPr>
          <a:xfrm>
            <a:off x="8568918" y="5820479"/>
            <a:ext cx="1130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NE (S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5665"/>
                </a:solidFill>
                <a:effectLst/>
                <a:uLnTx/>
                <a:uFillTx/>
                <a:latin typeface="Calibri" panose="020F0502020204030204"/>
                <a:ea typeface="+mn-ea"/>
                <a:cs typeface="+mn-cs"/>
              </a:rPr>
              <a:t>NE (S (-))=10</a:t>
            </a:r>
            <a:endParaRPr kumimoji="0" lang="en-GB" sz="14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328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D7939-288D-9E82-3D54-8130C353B9AA}"/>
              </a:ext>
            </a:extLst>
          </p:cNvPr>
          <p:cNvSpPr>
            <a:spLocks noGrp="1"/>
          </p:cNvSpPr>
          <p:nvPr>
            <p:ph type="title"/>
          </p:nvPr>
        </p:nvSpPr>
        <p:spPr/>
        <p:txBody>
          <a:bodyPr/>
          <a:lstStyle/>
          <a:p>
            <a:r>
              <a:rPr lang="en-US" dirty="0"/>
              <a:t>Outcomes according to presence of S/R component </a:t>
            </a:r>
            <a:br>
              <a:rPr lang="en-US" dirty="0"/>
            </a:br>
            <a:r>
              <a:rPr lang="en-US" sz="1800" dirty="0"/>
              <a:t>(median FU: 47 </a:t>
            </a:r>
            <a:r>
              <a:rPr lang="en-US" sz="1800" dirty="0" err="1"/>
              <a:t>mo</a:t>
            </a:r>
            <a:r>
              <a:rPr lang="en-US" sz="1800" dirty="0"/>
              <a:t>)</a:t>
            </a:r>
            <a:endParaRPr lang="en-GB" dirty="0"/>
          </a:p>
        </p:txBody>
      </p:sp>
      <p:graphicFrame>
        <p:nvGraphicFramePr>
          <p:cNvPr id="10" name="Table 7">
            <a:extLst>
              <a:ext uri="{FF2B5EF4-FFF2-40B4-BE49-F238E27FC236}">
                <a16:creationId xmlns:a16="http://schemas.microsoft.com/office/drawing/2014/main" id="{0ED2D40F-CCAB-40D2-1DEA-5F573772DD24}"/>
              </a:ext>
            </a:extLst>
          </p:cNvPr>
          <p:cNvGraphicFramePr>
            <a:graphicFrameLocks noGrp="1"/>
          </p:cNvGraphicFramePr>
          <p:nvPr>
            <p:ph sz="quarter" idx="10"/>
          </p:nvPr>
        </p:nvGraphicFramePr>
        <p:xfrm>
          <a:off x="431800" y="1063625"/>
          <a:ext cx="10922001" cy="4832985"/>
        </p:xfrm>
        <a:graphic>
          <a:graphicData uri="http://schemas.openxmlformats.org/drawingml/2006/table">
            <a:tbl>
              <a:tblPr firstRow="1">
                <a:tableStyleId>{793D81CF-94F2-401A-BA57-92F5A7B2D0C5}</a:tableStyleId>
              </a:tblPr>
              <a:tblGrid>
                <a:gridCol w="3644441">
                  <a:extLst>
                    <a:ext uri="{9D8B030D-6E8A-4147-A177-3AD203B41FA5}">
                      <a16:colId xmlns:a16="http://schemas.microsoft.com/office/drawing/2014/main" val="2328192380"/>
                    </a:ext>
                  </a:extLst>
                </a:gridCol>
                <a:gridCol w="2382616">
                  <a:extLst>
                    <a:ext uri="{9D8B030D-6E8A-4147-A177-3AD203B41FA5}">
                      <a16:colId xmlns:a16="http://schemas.microsoft.com/office/drawing/2014/main" val="2670293546"/>
                    </a:ext>
                  </a:extLst>
                </a:gridCol>
                <a:gridCol w="2525486">
                  <a:extLst>
                    <a:ext uri="{9D8B030D-6E8A-4147-A177-3AD203B41FA5}">
                      <a16:colId xmlns:a16="http://schemas.microsoft.com/office/drawing/2014/main" val="58489878"/>
                    </a:ext>
                  </a:extLst>
                </a:gridCol>
                <a:gridCol w="2369458">
                  <a:extLst>
                    <a:ext uri="{9D8B030D-6E8A-4147-A177-3AD203B41FA5}">
                      <a16:colId xmlns:a16="http://schemas.microsoft.com/office/drawing/2014/main" val="2646681318"/>
                    </a:ext>
                  </a:extLst>
                </a:gridCol>
              </a:tblGrid>
              <a:tr h="257671">
                <a:tc>
                  <a:txBody>
                    <a:bodyPr/>
                    <a:lstStyle/>
                    <a:p>
                      <a:pPr>
                        <a:lnSpc>
                          <a:spcPct val="100000"/>
                        </a:lnSpc>
                      </a:pPr>
                      <a:endParaRPr lang="en-GB" dirty="0">
                        <a:solidFill>
                          <a:schemeClr val="bg1"/>
                        </a:solidFill>
                      </a:endParaRPr>
                    </a:p>
                  </a:txBody>
                  <a:tcPr>
                    <a:solidFill>
                      <a:schemeClr val="tx1"/>
                    </a:solidFill>
                  </a:tcPr>
                </a:tc>
                <a:tc>
                  <a:txBody>
                    <a:bodyPr/>
                    <a:lstStyle/>
                    <a:p>
                      <a:pPr algn="ctr">
                        <a:lnSpc>
                          <a:spcPct val="100000"/>
                        </a:lnSpc>
                      </a:pPr>
                      <a:r>
                        <a:rPr lang="en-US" dirty="0">
                          <a:solidFill>
                            <a:schemeClr val="bg1"/>
                          </a:solidFill>
                        </a:rPr>
                        <a:t>N</a:t>
                      </a:r>
                      <a:r>
                        <a:rPr lang="en-GB" dirty="0">
                          <a:solidFill>
                            <a:schemeClr val="bg1"/>
                          </a:solidFill>
                        </a:rPr>
                        <a:t>IVO</a:t>
                      </a:r>
                    </a:p>
                  </a:txBody>
                  <a:tcPr>
                    <a:solidFill>
                      <a:schemeClr val="accent1"/>
                    </a:solidFill>
                  </a:tcPr>
                </a:tc>
                <a:tc>
                  <a:txBody>
                    <a:bodyPr/>
                    <a:lstStyle/>
                    <a:p>
                      <a:pPr algn="ctr">
                        <a:lnSpc>
                          <a:spcPct val="100000"/>
                        </a:lnSpc>
                      </a:pPr>
                      <a:r>
                        <a:rPr lang="en-GB" dirty="0">
                          <a:solidFill>
                            <a:schemeClr val="bg1"/>
                          </a:solidFill>
                        </a:rPr>
                        <a:t>NIVO+IPI</a:t>
                      </a:r>
                    </a:p>
                  </a:txBody>
                  <a:tcPr>
                    <a:solidFill>
                      <a:schemeClr val="accent2"/>
                    </a:solidFill>
                  </a:tcPr>
                </a:tc>
                <a:tc>
                  <a:txBody>
                    <a:bodyPr/>
                    <a:lstStyle/>
                    <a:p>
                      <a:pPr algn="ctr">
                        <a:lnSpc>
                          <a:spcPct val="100000"/>
                        </a:lnSpc>
                      </a:pPr>
                      <a:r>
                        <a:rPr lang="en-GB" dirty="0">
                          <a:solidFill>
                            <a:schemeClr val="bg1"/>
                          </a:solidFill>
                        </a:rPr>
                        <a:t>VEGFR-TKI</a:t>
                      </a:r>
                    </a:p>
                  </a:txBody>
                  <a:tcPr>
                    <a:solidFill>
                      <a:schemeClr val="accent3"/>
                    </a:solidFill>
                  </a:tcPr>
                </a:tc>
                <a:extLst>
                  <a:ext uri="{0D108BD9-81ED-4DB2-BD59-A6C34878D82A}">
                    <a16:rowId xmlns:a16="http://schemas.microsoft.com/office/drawing/2014/main" val="3399026439"/>
                  </a:ext>
                </a:extLst>
              </a:tr>
              <a:tr h="356338">
                <a:tc>
                  <a:txBody>
                    <a:bodyPr/>
                    <a:lstStyle/>
                    <a:p>
                      <a:pPr>
                        <a:lnSpc>
                          <a:spcPct val="130000"/>
                        </a:lnSpc>
                      </a:pPr>
                      <a:r>
                        <a:rPr lang="en-US" dirty="0"/>
                        <a:t>ORR (%)</a:t>
                      </a:r>
                    </a:p>
                    <a:p>
                      <a:pPr lvl="1">
                        <a:lnSpc>
                          <a:spcPct val="130000"/>
                        </a:lnSpc>
                      </a:pPr>
                      <a:r>
                        <a:rPr lang="en-US" dirty="0"/>
                        <a:t>S and/or R component (N=78)</a:t>
                      </a:r>
                    </a:p>
                    <a:p>
                      <a:pPr lvl="1">
                        <a:lnSpc>
                          <a:spcPct val="130000"/>
                        </a:lnSpc>
                      </a:pPr>
                      <a:r>
                        <a:rPr lang="en-US" dirty="0"/>
                        <a:t>ISUP 4, no S/R (N=21)</a:t>
                      </a:r>
                    </a:p>
                    <a:p>
                      <a:pPr lvl="1">
                        <a:lnSpc>
                          <a:spcPct val="130000"/>
                        </a:lnSpc>
                      </a:pPr>
                      <a:r>
                        <a:rPr lang="en-US" dirty="0"/>
                        <a:t>ISUP ≤3, no S/R (N=100)</a:t>
                      </a:r>
                    </a:p>
                  </a:txBody>
                  <a:tcPr/>
                </a:tc>
                <a:tc>
                  <a:txBody>
                    <a:bodyPr/>
                    <a:lstStyle/>
                    <a:p>
                      <a:pPr algn="ctr">
                        <a:lnSpc>
                          <a:spcPct val="130000"/>
                        </a:lnSpc>
                      </a:pPr>
                      <a:endParaRPr lang="en-US" dirty="0"/>
                    </a:p>
                    <a:p>
                      <a:pPr algn="ctr">
                        <a:lnSpc>
                          <a:spcPct val="130000"/>
                        </a:lnSpc>
                      </a:pPr>
                      <a:r>
                        <a:rPr lang="en-GB" dirty="0"/>
                        <a:t>29</a:t>
                      </a:r>
                    </a:p>
                    <a:p>
                      <a:pPr algn="ctr">
                        <a:lnSpc>
                          <a:spcPct val="130000"/>
                        </a:lnSpc>
                      </a:pPr>
                      <a:r>
                        <a:rPr lang="en-GB" dirty="0"/>
                        <a:t>33</a:t>
                      </a:r>
                    </a:p>
                    <a:p>
                      <a:pPr algn="ctr">
                        <a:lnSpc>
                          <a:spcPct val="130000"/>
                        </a:lnSpc>
                      </a:pPr>
                      <a:r>
                        <a:rPr lang="en-GB" dirty="0"/>
                        <a:t>39</a:t>
                      </a:r>
                    </a:p>
                  </a:txBody>
                  <a:tcPr>
                    <a:solidFill>
                      <a:schemeClr val="accent5">
                        <a:lumMod val="40000"/>
                        <a:lumOff val="60000"/>
                      </a:schemeClr>
                    </a:solidFill>
                  </a:tcPr>
                </a:tc>
                <a:tc>
                  <a:txBody>
                    <a:bodyPr/>
                    <a:lstStyle/>
                    <a:p>
                      <a:pPr algn="ctr">
                        <a:lnSpc>
                          <a:spcPct val="130000"/>
                        </a:lnSpc>
                      </a:pPr>
                      <a:endParaRPr lang="en-US" dirty="0"/>
                    </a:p>
                    <a:p>
                      <a:pPr algn="ctr">
                        <a:lnSpc>
                          <a:spcPct val="130000"/>
                        </a:lnSpc>
                      </a:pPr>
                      <a:r>
                        <a:rPr lang="en-GB" b="1" dirty="0"/>
                        <a:t>62</a:t>
                      </a:r>
                    </a:p>
                    <a:p>
                      <a:pPr algn="ctr">
                        <a:lnSpc>
                          <a:spcPct val="130000"/>
                        </a:lnSpc>
                      </a:pPr>
                      <a:r>
                        <a:rPr lang="en-GB" dirty="0"/>
                        <a:t>8</a:t>
                      </a:r>
                    </a:p>
                    <a:p>
                      <a:pPr algn="ctr">
                        <a:lnSpc>
                          <a:spcPct val="130000"/>
                        </a:lnSpc>
                      </a:pPr>
                      <a:r>
                        <a:rPr lang="en-GB" dirty="0"/>
                        <a:t>48</a:t>
                      </a:r>
                    </a:p>
                  </a:txBody>
                  <a:tcPr>
                    <a:solidFill>
                      <a:schemeClr val="accent2">
                        <a:lumMod val="20000"/>
                        <a:lumOff val="80000"/>
                      </a:schemeClr>
                    </a:solidFill>
                  </a:tcPr>
                </a:tc>
                <a:tc>
                  <a:txBody>
                    <a:bodyPr/>
                    <a:lstStyle/>
                    <a:p>
                      <a:pPr algn="ctr">
                        <a:lnSpc>
                          <a:spcPct val="130000"/>
                        </a:lnSpc>
                      </a:pPr>
                      <a:endParaRPr lang="en-US" dirty="0"/>
                    </a:p>
                    <a:p>
                      <a:pPr algn="ctr">
                        <a:lnSpc>
                          <a:spcPct val="130000"/>
                        </a:lnSpc>
                      </a:pPr>
                      <a:r>
                        <a:rPr lang="en-GB" dirty="0"/>
                        <a:t>50</a:t>
                      </a:r>
                    </a:p>
                    <a:p>
                      <a:pPr algn="ctr">
                        <a:lnSpc>
                          <a:spcPct val="130000"/>
                        </a:lnSpc>
                      </a:pPr>
                      <a:r>
                        <a:rPr lang="en-GB" dirty="0"/>
                        <a:t>80</a:t>
                      </a:r>
                    </a:p>
                    <a:p>
                      <a:pPr algn="ctr">
                        <a:lnSpc>
                          <a:spcPct val="130000"/>
                        </a:lnSpc>
                      </a:pPr>
                      <a:r>
                        <a:rPr lang="en-GB" dirty="0"/>
                        <a:t>48</a:t>
                      </a:r>
                    </a:p>
                  </a:txBody>
                  <a:tcPr>
                    <a:solidFill>
                      <a:schemeClr val="accent3">
                        <a:lumMod val="20000"/>
                        <a:lumOff val="80000"/>
                      </a:schemeClr>
                    </a:solidFill>
                  </a:tcPr>
                </a:tc>
                <a:extLst>
                  <a:ext uri="{0D108BD9-81ED-4DB2-BD59-A6C34878D82A}">
                    <a16:rowId xmlns:a16="http://schemas.microsoft.com/office/drawing/2014/main" val="2454078434"/>
                  </a:ext>
                </a:extLst>
              </a:tr>
              <a:tr h="356338">
                <a:tc>
                  <a:txBody>
                    <a:bodyPr/>
                    <a:lstStyle/>
                    <a:p>
                      <a:pPr>
                        <a:lnSpc>
                          <a:spcPct val="130000"/>
                        </a:lnSpc>
                      </a:pPr>
                      <a:r>
                        <a:rPr lang="en-US" dirty="0"/>
                        <a:t>Median PFS (</a:t>
                      </a:r>
                      <a:r>
                        <a:rPr lang="en-US" dirty="0" err="1"/>
                        <a:t>mo</a:t>
                      </a:r>
                      <a:r>
                        <a:rPr lang="en-US" dirty="0"/>
                        <a:t>)</a:t>
                      </a:r>
                    </a:p>
                    <a:p>
                      <a:pPr lvl="1">
                        <a:lnSpc>
                          <a:spcPct val="130000"/>
                        </a:lnSpc>
                      </a:pPr>
                      <a:r>
                        <a:rPr lang="en-US" dirty="0"/>
                        <a:t>S and/or R component </a:t>
                      </a:r>
                    </a:p>
                    <a:p>
                      <a:pPr lvl="1">
                        <a:lnSpc>
                          <a:spcPct val="130000"/>
                        </a:lnSpc>
                      </a:pPr>
                      <a:r>
                        <a:rPr lang="en-US" dirty="0"/>
                        <a:t>ISUP 4, no S/R</a:t>
                      </a:r>
                      <a:endParaRPr lang="en-GB" dirty="0"/>
                    </a:p>
                    <a:p>
                      <a:pPr lvl="1">
                        <a:lnSpc>
                          <a:spcPct val="130000"/>
                        </a:lnSpc>
                      </a:pPr>
                      <a:r>
                        <a:rPr lang="en-GB" dirty="0"/>
                        <a:t>HR (95% CI)</a:t>
                      </a:r>
                      <a:endParaRPr lang="en-GB" i="1" dirty="0"/>
                    </a:p>
                  </a:txBody>
                  <a:tcPr/>
                </a:tc>
                <a:tc>
                  <a:txBody>
                    <a:bodyPr/>
                    <a:lstStyle/>
                    <a:p>
                      <a:pPr algn="ctr">
                        <a:lnSpc>
                          <a:spcPct val="130000"/>
                        </a:lnSpc>
                      </a:pPr>
                      <a:endParaRPr lang="en-US" b="0" dirty="0"/>
                    </a:p>
                    <a:p>
                      <a:pPr algn="ctr">
                        <a:lnSpc>
                          <a:spcPct val="130000"/>
                        </a:lnSpc>
                      </a:pPr>
                      <a:r>
                        <a:rPr lang="en-GB" b="0" dirty="0"/>
                        <a:t>2.4</a:t>
                      </a:r>
                    </a:p>
                    <a:p>
                      <a:pPr algn="ctr">
                        <a:lnSpc>
                          <a:spcPct val="130000"/>
                        </a:lnSpc>
                      </a:pPr>
                      <a:r>
                        <a:rPr lang="en-GB" b="0" dirty="0"/>
                        <a:t>7.7</a:t>
                      </a:r>
                    </a:p>
                    <a:p>
                      <a:pPr algn="ctr">
                        <a:lnSpc>
                          <a:spcPct val="130000"/>
                        </a:lnSpc>
                      </a:pPr>
                      <a:r>
                        <a:rPr lang="en-GB" b="0" dirty="0"/>
                        <a:t>0.78 (0.23-2.70)</a:t>
                      </a:r>
                    </a:p>
                  </a:txBody>
                  <a:tcPr>
                    <a:solidFill>
                      <a:schemeClr val="accent5">
                        <a:lumMod val="40000"/>
                        <a:lumOff val="60000"/>
                      </a:schemeClr>
                    </a:solidFill>
                  </a:tcPr>
                </a:tc>
                <a:tc>
                  <a:txBody>
                    <a:bodyPr/>
                    <a:lstStyle/>
                    <a:p>
                      <a:pPr algn="ctr">
                        <a:lnSpc>
                          <a:spcPct val="130000"/>
                        </a:lnSpc>
                      </a:pPr>
                      <a:endParaRPr lang="en-US" b="0" dirty="0"/>
                    </a:p>
                    <a:p>
                      <a:pPr algn="ctr">
                        <a:lnSpc>
                          <a:spcPct val="130000"/>
                        </a:lnSpc>
                      </a:pPr>
                      <a:r>
                        <a:rPr lang="en-GB" b="1" dirty="0"/>
                        <a:t>15.0 </a:t>
                      </a:r>
                    </a:p>
                    <a:p>
                      <a:pPr algn="ctr">
                        <a:lnSpc>
                          <a:spcPct val="130000"/>
                        </a:lnSpc>
                      </a:pPr>
                      <a:r>
                        <a:rPr lang="en-GB" b="0" dirty="0"/>
                        <a:t>4.8</a:t>
                      </a:r>
                    </a:p>
                    <a:p>
                      <a:pPr algn="ctr">
                        <a:lnSpc>
                          <a:spcPct val="130000"/>
                        </a:lnSpc>
                      </a:pPr>
                      <a:r>
                        <a:rPr lang="en-GB" b="1" dirty="0"/>
                        <a:t>0.31 (0.16-0.62)</a:t>
                      </a:r>
                    </a:p>
                  </a:txBody>
                  <a:tcPr>
                    <a:solidFill>
                      <a:schemeClr val="accent2">
                        <a:lumMod val="20000"/>
                        <a:lumOff val="80000"/>
                      </a:schemeClr>
                    </a:solidFill>
                  </a:tcPr>
                </a:tc>
                <a:tc>
                  <a:txBody>
                    <a:bodyPr/>
                    <a:lstStyle/>
                    <a:p>
                      <a:pPr algn="ctr">
                        <a:lnSpc>
                          <a:spcPct val="130000"/>
                        </a:lnSpc>
                      </a:pPr>
                      <a:endParaRPr lang="en-US" b="0" dirty="0"/>
                    </a:p>
                    <a:p>
                      <a:pPr algn="ctr">
                        <a:lnSpc>
                          <a:spcPct val="130000"/>
                        </a:lnSpc>
                      </a:pPr>
                      <a:r>
                        <a:rPr lang="en-GB" b="0" dirty="0"/>
                        <a:t>9.1</a:t>
                      </a:r>
                    </a:p>
                    <a:p>
                      <a:pPr algn="ctr">
                        <a:lnSpc>
                          <a:spcPct val="130000"/>
                        </a:lnSpc>
                      </a:pPr>
                      <a:r>
                        <a:rPr lang="en-GB" b="0" dirty="0"/>
                        <a:t>35.2</a:t>
                      </a:r>
                    </a:p>
                    <a:p>
                      <a:pPr algn="ctr">
                        <a:lnSpc>
                          <a:spcPct val="130000"/>
                        </a:lnSpc>
                      </a:pPr>
                      <a:r>
                        <a:rPr lang="en-GB" b="0" dirty="0"/>
                        <a:t>3.44 (0.98-12.5)</a:t>
                      </a:r>
                    </a:p>
                  </a:txBody>
                  <a:tcPr>
                    <a:solidFill>
                      <a:schemeClr val="accent3">
                        <a:lumMod val="20000"/>
                        <a:lumOff val="80000"/>
                      </a:schemeClr>
                    </a:solidFill>
                  </a:tcPr>
                </a:tc>
                <a:extLst>
                  <a:ext uri="{0D108BD9-81ED-4DB2-BD59-A6C34878D82A}">
                    <a16:rowId xmlns:a16="http://schemas.microsoft.com/office/drawing/2014/main" val="632298444"/>
                  </a:ext>
                </a:extLst>
              </a:tr>
              <a:tr h="356338">
                <a:tc>
                  <a:txBody>
                    <a:bodyPr/>
                    <a:lstStyle/>
                    <a:p>
                      <a:pPr>
                        <a:lnSpc>
                          <a:spcPct val="130000"/>
                        </a:lnSpc>
                      </a:pPr>
                      <a:r>
                        <a:rPr lang="en-US" dirty="0"/>
                        <a:t>Median OS (</a:t>
                      </a:r>
                      <a:r>
                        <a:rPr lang="en-US" dirty="0" err="1"/>
                        <a:t>mo</a:t>
                      </a:r>
                      <a:r>
                        <a:rPr lang="en-US" dirty="0"/>
                        <a:t>)</a:t>
                      </a:r>
                    </a:p>
                    <a:p>
                      <a:pPr lvl="1">
                        <a:lnSpc>
                          <a:spcPct val="130000"/>
                        </a:lnSpc>
                      </a:pPr>
                      <a:r>
                        <a:rPr lang="en-US" dirty="0"/>
                        <a:t>S and/or R component </a:t>
                      </a:r>
                    </a:p>
                    <a:p>
                      <a:pPr lvl="1">
                        <a:lnSpc>
                          <a:spcPct val="130000"/>
                        </a:lnSpc>
                      </a:pPr>
                      <a:r>
                        <a:rPr lang="en-US" dirty="0"/>
                        <a:t>ISUP 4, no S/R</a:t>
                      </a:r>
                      <a:endParaRPr lang="en-GB" dirty="0"/>
                    </a:p>
                    <a:p>
                      <a:pPr lvl="1">
                        <a:lnSpc>
                          <a:spcPct val="130000"/>
                        </a:lnSpc>
                      </a:pPr>
                      <a:r>
                        <a:rPr lang="en-GB" dirty="0"/>
                        <a:t>HR (95% CI)</a:t>
                      </a:r>
                      <a:endParaRPr lang="en-GB" i="1" dirty="0"/>
                    </a:p>
                  </a:txBody>
                  <a:tcPr/>
                </a:tc>
                <a:tc>
                  <a:txBody>
                    <a:bodyPr/>
                    <a:lstStyle/>
                    <a:p>
                      <a:pPr algn="ctr">
                        <a:lnSpc>
                          <a:spcPct val="130000"/>
                        </a:lnSpc>
                      </a:pPr>
                      <a:endParaRPr lang="en-US" b="0" dirty="0"/>
                    </a:p>
                    <a:p>
                      <a:pPr algn="ctr">
                        <a:lnSpc>
                          <a:spcPct val="130000"/>
                        </a:lnSpc>
                      </a:pPr>
                      <a:r>
                        <a:rPr lang="en-GB" b="0" dirty="0"/>
                        <a:t>21.2</a:t>
                      </a:r>
                    </a:p>
                    <a:p>
                      <a:pPr algn="ctr">
                        <a:lnSpc>
                          <a:spcPct val="130000"/>
                        </a:lnSpc>
                      </a:pPr>
                      <a:r>
                        <a:rPr lang="en-GB" b="0" dirty="0"/>
                        <a:t>NR</a:t>
                      </a:r>
                    </a:p>
                    <a:p>
                      <a:pPr algn="ctr">
                        <a:lnSpc>
                          <a:spcPct val="130000"/>
                        </a:lnSpc>
                      </a:pPr>
                      <a:r>
                        <a:rPr lang="en-GB" b="0" dirty="0"/>
                        <a:t>4.76 (0.62-33.3)</a:t>
                      </a:r>
                      <a:endParaRPr lang="en-GB" b="1" dirty="0"/>
                    </a:p>
                  </a:txBody>
                  <a:tcPr>
                    <a:solidFill>
                      <a:schemeClr val="accent5">
                        <a:lumMod val="40000"/>
                        <a:lumOff val="60000"/>
                      </a:schemeClr>
                    </a:solidFill>
                  </a:tcPr>
                </a:tc>
                <a:tc>
                  <a:txBody>
                    <a:bodyPr/>
                    <a:lstStyle/>
                    <a:p>
                      <a:pPr algn="ctr">
                        <a:lnSpc>
                          <a:spcPct val="130000"/>
                        </a:lnSpc>
                      </a:pPr>
                      <a:endParaRPr lang="en-US" b="0" dirty="0"/>
                    </a:p>
                    <a:p>
                      <a:pPr algn="ctr">
                        <a:lnSpc>
                          <a:spcPct val="130000"/>
                        </a:lnSpc>
                      </a:pPr>
                      <a:r>
                        <a:rPr lang="en-GB" b="0" dirty="0"/>
                        <a:t>47.1</a:t>
                      </a:r>
                    </a:p>
                    <a:p>
                      <a:pPr algn="ctr">
                        <a:lnSpc>
                          <a:spcPct val="130000"/>
                        </a:lnSpc>
                      </a:pPr>
                      <a:r>
                        <a:rPr lang="en-GB" b="0" dirty="0"/>
                        <a:t>36.8</a:t>
                      </a:r>
                    </a:p>
                    <a:p>
                      <a:pPr algn="ctr">
                        <a:lnSpc>
                          <a:spcPct val="130000"/>
                        </a:lnSpc>
                      </a:pPr>
                      <a:r>
                        <a:rPr lang="en-GB" b="0" dirty="0"/>
                        <a:t>0.77 (0.32-1.85)</a:t>
                      </a:r>
                    </a:p>
                  </a:txBody>
                  <a:tcPr>
                    <a:solidFill>
                      <a:schemeClr val="accent2">
                        <a:lumMod val="20000"/>
                        <a:lumOff val="80000"/>
                      </a:schemeClr>
                    </a:solidFill>
                  </a:tcPr>
                </a:tc>
                <a:tc>
                  <a:txBody>
                    <a:bodyPr/>
                    <a:lstStyle/>
                    <a:p>
                      <a:pPr algn="ctr">
                        <a:lnSpc>
                          <a:spcPct val="130000"/>
                        </a:lnSpc>
                      </a:pPr>
                      <a:endParaRPr lang="en-US" b="0" dirty="0"/>
                    </a:p>
                    <a:p>
                      <a:pPr algn="ctr">
                        <a:lnSpc>
                          <a:spcPct val="130000"/>
                        </a:lnSpc>
                      </a:pPr>
                      <a:r>
                        <a:rPr lang="en-GB" b="0" dirty="0"/>
                        <a:t>40.5</a:t>
                      </a:r>
                    </a:p>
                    <a:p>
                      <a:pPr algn="ctr">
                        <a:lnSpc>
                          <a:spcPct val="130000"/>
                        </a:lnSpc>
                      </a:pPr>
                      <a:r>
                        <a:rPr lang="en-GB" b="0" dirty="0"/>
                        <a:t>NR </a:t>
                      </a:r>
                    </a:p>
                    <a:p>
                      <a:pPr algn="ctr">
                        <a:lnSpc>
                          <a:spcPct val="130000"/>
                        </a:lnSpc>
                      </a:pPr>
                      <a:r>
                        <a:rPr lang="en-GB" b="0" dirty="0"/>
                        <a:t>4.0 (0.50-33.3)</a:t>
                      </a:r>
                    </a:p>
                  </a:txBody>
                  <a:tcPr>
                    <a:solidFill>
                      <a:schemeClr val="accent3">
                        <a:lumMod val="20000"/>
                        <a:lumOff val="80000"/>
                      </a:schemeClr>
                    </a:solidFill>
                  </a:tcPr>
                </a:tc>
                <a:extLst>
                  <a:ext uri="{0D108BD9-81ED-4DB2-BD59-A6C34878D82A}">
                    <a16:rowId xmlns:a16="http://schemas.microsoft.com/office/drawing/2014/main" val="2973460788"/>
                  </a:ext>
                </a:extLst>
              </a:tr>
            </a:tbl>
          </a:graphicData>
        </a:graphic>
      </p:graphicFrame>
      <p:sp>
        <p:nvSpPr>
          <p:cNvPr id="11" name="Text Placeholder 4">
            <a:extLst>
              <a:ext uri="{FF2B5EF4-FFF2-40B4-BE49-F238E27FC236}">
                <a16:creationId xmlns:a16="http://schemas.microsoft.com/office/drawing/2014/main" id="{15D66CA9-D4F0-9A85-86F8-F30F651E1D83}"/>
              </a:ext>
            </a:extLst>
          </p:cNvPr>
          <p:cNvSpPr>
            <a:spLocks noGrp="1"/>
          </p:cNvSpPr>
          <p:nvPr>
            <p:ph type="body" sz="quarter" idx="14"/>
          </p:nvPr>
        </p:nvSpPr>
        <p:spPr>
          <a:xfrm>
            <a:off x="6552811" y="6444138"/>
            <a:ext cx="5524111" cy="237196"/>
          </a:xfrm>
        </p:spPr>
        <p:txBody>
          <a:bodyPr/>
          <a:lstStyle/>
          <a:p>
            <a:r>
              <a:rPr lang="en-US" dirty="0" err="1"/>
              <a:t>Vano</a:t>
            </a:r>
            <a:r>
              <a:rPr lang="en-US" dirty="0"/>
              <a:t> YA. ESMO 2024, abs.1700P (data from poster presentation included)</a:t>
            </a:r>
          </a:p>
        </p:txBody>
      </p:sp>
    </p:spTree>
    <p:extLst>
      <p:ext uri="{BB962C8B-B14F-4D97-AF65-F5344CB8AC3E}">
        <p14:creationId xmlns:p14="http://schemas.microsoft.com/office/powerpoint/2010/main" val="3817572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Are RCC tumours with S and R component responsive to 1st-line NIVO±IPI?</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NIVO+IPI (but not NIVO </a:t>
            </a:r>
            <a:r>
              <a:rPr lang="en-GB" dirty="0" err="1"/>
              <a:t>monotx</a:t>
            </a:r>
            <a:r>
              <a:rPr lang="en-GB" dirty="0"/>
              <a:t>) was particularly efficient in tumours with S/R component. Co-</a:t>
            </a:r>
            <a:r>
              <a:rPr lang="en-GB" dirty="0" err="1"/>
              <a:t>occurence</a:t>
            </a:r>
            <a:r>
              <a:rPr lang="en-GB" dirty="0"/>
              <a:t> of S and R component was present in 58% of pts.</a:t>
            </a:r>
          </a:p>
        </p:txBody>
      </p:sp>
    </p:spTree>
    <p:extLst>
      <p:ext uri="{BB962C8B-B14F-4D97-AF65-F5344CB8AC3E}">
        <p14:creationId xmlns:p14="http://schemas.microsoft.com/office/powerpoint/2010/main" val="2751021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a:bodyPr>
          <a:lstStyle/>
          <a:p>
            <a:r>
              <a:rPr lang="en-GB" dirty="0" err="1"/>
              <a:t>Anlotinib</a:t>
            </a:r>
            <a:r>
              <a:rPr lang="en-GB" dirty="0"/>
              <a:t> combined with anti-PD-L1 antibody </a:t>
            </a:r>
            <a:r>
              <a:rPr lang="en-GB" dirty="0" err="1"/>
              <a:t>benmelstobart</a:t>
            </a:r>
            <a:r>
              <a:rPr lang="en-GB" dirty="0"/>
              <a:t> (TQB2450) vs sunitinib in 1</a:t>
            </a:r>
            <a:r>
              <a:rPr lang="en-GB" baseline="30000" dirty="0"/>
              <a:t>st</a:t>
            </a:r>
            <a:r>
              <a:rPr lang="en-GB" dirty="0"/>
              <a:t>-line treatment of advanced renal cell carcinoma: a randomised, open-label, phase III study (ETER100)</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a:t>Sheng X. </a:t>
            </a:r>
            <a:r>
              <a:rPr lang="en-US" dirty="0"/>
              <a:t>Ann Oncol 2024;35(Suppl 2):1-72</a:t>
            </a:r>
            <a:r>
              <a:rPr lang="en-GB" dirty="0"/>
              <a:t>(abs.LBA76)</a:t>
            </a:r>
          </a:p>
        </p:txBody>
      </p:sp>
    </p:spTree>
    <p:extLst>
      <p:ext uri="{BB962C8B-B14F-4D97-AF65-F5344CB8AC3E}">
        <p14:creationId xmlns:p14="http://schemas.microsoft.com/office/powerpoint/2010/main" val="4130602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a:bodyPr>
          <a:lstStyle/>
          <a:p>
            <a:r>
              <a:rPr lang="en-GB" dirty="0"/>
              <a:t>Is </a:t>
            </a:r>
            <a:r>
              <a:rPr lang="en-GB" dirty="0" err="1"/>
              <a:t>anlotinib</a:t>
            </a:r>
            <a:r>
              <a:rPr lang="en-GB" dirty="0"/>
              <a:t> + </a:t>
            </a:r>
            <a:r>
              <a:rPr lang="en-GB" dirty="0" err="1"/>
              <a:t>benmelstobart</a:t>
            </a:r>
            <a:r>
              <a:rPr lang="en-GB" dirty="0"/>
              <a:t> combination efficient as 1</a:t>
            </a:r>
            <a:r>
              <a:rPr lang="en-GB" baseline="30000" dirty="0"/>
              <a:t>st</a:t>
            </a:r>
            <a:r>
              <a:rPr lang="en-GB" dirty="0"/>
              <a:t>-line </a:t>
            </a:r>
            <a:r>
              <a:rPr lang="en-GB" dirty="0" err="1"/>
              <a:t>tx</a:t>
            </a:r>
            <a:r>
              <a:rPr lang="en-GB" dirty="0"/>
              <a:t> in pts with advanced </a:t>
            </a:r>
            <a:r>
              <a:rPr lang="en-GB" dirty="0" err="1"/>
              <a:t>ccRCC</a:t>
            </a:r>
            <a:r>
              <a:rPr lang="en-GB" dirty="0"/>
              <a:t>?</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49" y="4589463"/>
            <a:ext cx="9577279" cy="1500187"/>
          </a:xfrm>
        </p:spPr>
        <p:txBody>
          <a:bodyPr>
            <a:normAutofit/>
          </a:bodyPr>
          <a:lstStyle/>
          <a:p>
            <a:r>
              <a:rPr lang="en-GB" dirty="0"/>
              <a:t>ICI+TKI combinations are 1</a:t>
            </a:r>
            <a:r>
              <a:rPr lang="en-GB" baseline="30000" dirty="0"/>
              <a:t>st</a:t>
            </a:r>
            <a:r>
              <a:rPr lang="en-GB" dirty="0"/>
              <a:t>-line SOC for advanced RCC </a:t>
            </a:r>
          </a:p>
          <a:p>
            <a:r>
              <a:rPr lang="en-GB" dirty="0" err="1"/>
              <a:t>Anlotinib</a:t>
            </a:r>
            <a:r>
              <a:rPr lang="en-GB" dirty="0"/>
              <a:t> is an anti-angiogenic oral multi-target 3</a:t>
            </a:r>
            <a:r>
              <a:rPr lang="en-GB" baseline="30000" dirty="0"/>
              <a:t>rd</a:t>
            </a:r>
            <a:r>
              <a:rPr lang="en-GB" dirty="0"/>
              <a:t>-generation VEGFR-TKI</a:t>
            </a:r>
          </a:p>
          <a:p>
            <a:r>
              <a:rPr lang="en-GB" dirty="0" err="1"/>
              <a:t>Benmelstobart</a:t>
            </a:r>
            <a:r>
              <a:rPr lang="en-GB" dirty="0"/>
              <a:t> is a humanised monoclonal antibody against PD-L1</a:t>
            </a:r>
          </a:p>
        </p:txBody>
      </p:sp>
    </p:spTree>
    <p:extLst>
      <p:ext uri="{BB962C8B-B14F-4D97-AF65-F5344CB8AC3E}">
        <p14:creationId xmlns:p14="http://schemas.microsoft.com/office/powerpoint/2010/main" val="184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p:txBody>
          <a:bodyPr/>
          <a:lstStyle/>
          <a:p>
            <a:r>
              <a:rPr lang="en-GB" dirty="0"/>
              <a:t>Tx until disease progression or intolerable toxicity</a:t>
            </a:r>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it-IT" dirty="0"/>
              <a:t>ETER100: </a:t>
            </a:r>
            <a:r>
              <a:rPr lang="en-GB" dirty="0"/>
              <a:t>Chinese randomised, open-label, phase III study </a:t>
            </a:r>
          </a:p>
        </p:txBody>
      </p:sp>
      <p:sp>
        <p:nvSpPr>
          <p:cNvPr id="7" name="TextBox 6">
            <a:extLst>
              <a:ext uri="{FF2B5EF4-FFF2-40B4-BE49-F238E27FC236}">
                <a16:creationId xmlns:a16="http://schemas.microsoft.com/office/drawing/2014/main" id="{268CBCB8-937A-4E65-BBFD-148A17A7F8A1}"/>
              </a:ext>
            </a:extLst>
          </p:cNvPr>
          <p:cNvSpPr txBox="1"/>
          <p:nvPr/>
        </p:nvSpPr>
        <p:spPr>
          <a:xfrm>
            <a:off x="3514382" y="4169924"/>
            <a:ext cx="44370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Stratification factors: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IMDC risk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6D7C7D7-FBE9-4A8E-86A7-85A8E4ED2CDF}"/>
              </a:ext>
            </a:extLst>
          </p:cNvPr>
          <p:cNvSpPr/>
          <p:nvPr/>
        </p:nvSpPr>
        <p:spPr>
          <a:xfrm>
            <a:off x="3665006" y="2263170"/>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4714349" y="1577765"/>
            <a:ext cx="3246710" cy="1192897"/>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Calibri" panose="020F0502020204030204"/>
                <a:ea typeface="+mn-ea"/>
                <a:cs typeface="+mn-cs"/>
              </a:rPr>
              <a:t>Anlotinib</a:t>
            </a: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12 mg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d1-14/q3w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Calibri" panose="020F0502020204030204"/>
              </a:rPr>
              <a:t>B</a:t>
            </a:r>
            <a:r>
              <a:rPr kumimoji="0" lang="en-GB" sz="1800" b="1" i="0" u="none" strike="noStrike" kern="1200" cap="none" spc="0" normalizeH="0" baseline="0" noProof="0" dirty="0" err="1">
                <a:ln>
                  <a:noFill/>
                </a:ln>
                <a:solidFill>
                  <a:srgbClr val="FFFFFF"/>
                </a:solidFill>
                <a:effectLst/>
                <a:uLnTx/>
                <a:uFillTx/>
                <a:latin typeface="Calibri" panose="020F0502020204030204"/>
                <a:ea typeface="+mn-ea"/>
                <a:cs typeface="+mn-cs"/>
              </a:rPr>
              <a:t>enmelstobart</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1200 mg d1/q3w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(N=266)</a:t>
            </a: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344993" y="2174214"/>
            <a:ext cx="369356" cy="4113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344993" y="2585555"/>
            <a:ext cx="359757" cy="8799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185766" y="142882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Primary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 by BICR (RECIST v1.1)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Secondary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 by investigator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ORR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DCR</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DOR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p:txBody>
      </p:sp>
      <p:sp>
        <p:nvSpPr>
          <p:cNvPr id="26" name="Rectangle 25">
            <a:extLst>
              <a:ext uri="{FF2B5EF4-FFF2-40B4-BE49-F238E27FC236}">
                <a16:creationId xmlns:a16="http://schemas.microsoft.com/office/drawing/2014/main" id="{6CF8FAA9-1885-4C5B-AA49-6876CB6261DA}"/>
              </a:ext>
            </a:extLst>
          </p:cNvPr>
          <p:cNvSpPr/>
          <p:nvPr/>
        </p:nvSpPr>
        <p:spPr>
          <a:xfrm>
            <a:off x="4704750" y="2976934"/>
            <a:ext cx="3246710" cy="977066"/>
          </a:xfrm>
          <a:prstGeom prst="rect">
            <a:avLst/>
          </a:prstGeom>
          <a:solidFill>
            <a:schemeClr val="accent2"/>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a:t>
            </a:r>
            <a:r>
              <a:rPr lang="en-GB" b="1" dirty="0" err="1">
                <a:solidFill>
                  <a:srgbClr val="FFFFFF"/>
                </a:solidFill>
                <a:latin typeface="Calibri" panose="020F0502020204030204"/>
              </a:rPr>
              <a:t>unitinib</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50 mg </a:t>
            </a:r>
            <a:r>
              <a:rPr kumimoji="0" lang="en-GB" sz="1800" b="0" i="0" u="none" strike="noStrike" kern="1200" cap="none" spc="0" normalizeH="0" baseline="0" noProof="0" dirty="0" err="1">
                <a:ln>
                  <a:noFill/>
                </a:ln>
                <a:solidFill>
                  <a:srgbClr val="FFFFFF"/>
                </a:solidFill>
                <a:effectLst/>
                <a:uLnTx/>
                <a:uFillTx/>
                <a:latin typeface="Calibri" panose="020F0502020204030204"/>
                <a:ea typeface="+mn-ea"/>
                <a:cs typeface="+mn-cs"/>
              </a:rPr>
              <a:t>qd</a:t>
            </a: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 d1-28/q6w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(N=265)</a:t>
            </a: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89745" y="1084198"/>
            <a:ext cx="444687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186842" y="1084198"/>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Locally advanced or </a:t>
            </a: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metastatic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ccRCC</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Age 18-80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yr</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No prior systemic </a:t>
            </a:r>
            <a:r>
              <a:rPr kumimoji="0" lang="en-GB" sz="1800" b="0" i="0" u="none" strike="noStrike" kern="1200" cap="none" spc="0" normalizeH="0" baseline="0" noProof="0" dirty="0" err="1">
                <a:ln>
                  <a:noFill/>
                </a:ln>
                <a:solidFill>
                  <a:srgbClr val="415665"/>
                </a:solidFill>
                <a:effectLst/>
                <a:uLnTx/>
                <a:uFillTx/>
                <a:latin typeface="Calibri" panose="020F0502020204030204"/>
                <a:ea typeface="+mn-ea"/>
                <a:cs typeface="+mn-cs"/>
              </a:rPr>
              <a:t>tx</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ECOG PS 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At least 1 measurable lesion per RECIST v1.1</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BBEC60-8E28-FD2A-414B-C5E40B71F145}"/>
              </a:ext>
            </a:extLst>
          </p:cNvPr>
          <p:cNvSpPr txBox="1"/>
          <p:nvPr/>
        </p:nvSpPr>
        <p:spPr>
          <a:xfrm>
            <a:off x="10057415" y="4707962"/>
            <a:ext cx="2011641" cy="307777"/>
          </a:xfrm>
          <a:prstGeom prst="rect">
            <a:avLst/>
          </a:prstGeom>
          <a:noFill/>
        </p:spPr>
        <p:txBody>
          <a:bodyPr wrap="none" rtlCol="0">
            <a:spAutoFit/>
          </a:bodyPr>
          <a:lstStyle/>
          <a:p>
            <a:r>
              <a:rPr lang="en-US" sz="1400" dirty="0"/>
              <a:t>DCR: disease control rate</a:t>
            </a:r>
            <a:endParaRPr lang="en-GB" sz="1400" dirty="0"/>
          </a:p>
        </p:txBody>
      </p:sp>
      <p:sp>
        <p:nvSpPr>
          <p:cNvPr id="22" name="Text Placeholder 4">
            <a:extLst>
              <a:ext uri="{FF2B5EF4-FFF2-40B4-BE49-F238E27FC236}">
                <a16:creationId xmlns:a16="http://schemas.microsoft.com/office/drawing/2014/main" id="{0ED1EDEE-FCAF-3BBD-21AC-3C459F95BD3C}"/>
              </a:ext>
            </a:extLst>
          </p:cNvPr>
          <p:cNvSpPr>
            <a:spLocks noGrp="1"/>
          </p:cNvSpPr>
          <p:nvPr>
            <p:ph type="body" sz="quarter" idx="14"/>
          </p:nvPr>
        </p:nvSpPr>
        <p:spPr>
          <a:xfrm>
            <a:off x="6552811" y="6444138"/>
            <a:ext cx="5524111" cy="237196"/>
          </a:xfrm>
        </p:spPr>
        <p:txBody>
          <a:bodyPr/>
          <a:lstStyle/>
          <a:p>
            <a:r>
              <a:rPr lang="en-GB" dirty="0"/>
              <a:t>Sheng X. ESMO 2024, abs.LBA76 (data from oral presentation included)</a:t>
            </a:r>
          </a:p>
        </p:txBody>
      </p:sp>
    </p:spTree>
    <p:extLst>
      <p:ext uri="{BB962C8B-B14F-4D97-AF65-F5344CB8AC3E}">
        <p14:creationId xmlns:p14="http://schemas.microsoft.com/office/powerpoint/2010/main" val="2798766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6DD585-609A-4566-A1B6-6562A5A1DD97}"/>
              </a:ext>
            </a:extLst>
          </p:cNvPr>
          <p:cNvGraphicFramePr>
            <a:graphicFrameLocks noGrp="1"/>
          </p:cNvGraphicFramePr>
          <p:nvPr>
            <p:ph sz="quarter" idx="10"/>
            <p:extLst>
              <p:ext uri="{D42A27DB-BD31-4B8C-83A1-F6EECF244321}">
                <p14:modId xmlns:p14="http://schemas.microsoft.com/office/powerpoint/2010/main" val="1265045873"/>
              </p:ext>
            </p:extLst>
          </p:nvPr>
        </p:nvGraphicFramePr>
        <p:xfrm>
          <a:off x="431800" y="1063625"/>
          <a:ext cx="10922000" cy="4619947"/>
        </p:xfrm>
        <a:graphic>
          <a:graphicData uri="http://schemas.openxmlformats.org/drawingml/2006/table">
            <a:tbl>
              <a:tblPr firstRow="1">
                <a:tableStyleId>{793D81CF-94F2-401A-BA57-92F5A7B2D0C5}</a:tableStyleId>
              </a:tblPr>
              <a:tblGrid>
                <a:gridCol w="2730500">
                  <a:extLst>
                    <a:ext uri="{9D8B030D-6E8A-4147-A177-3AD203B41FA5}">
                      <a16:colId xmlns:a16="http://schemas.microsoft.com/office/drawing/2014/main" val="3599562241"/>
                    </a:ext>
                  </a:extLst>
                </a:gridCol>
                <a:gridCol w="2730500">
                  <a:extLst>
                    <a:ext uri="{9D8B030D-6E8A-4147-A177-3AD203B41FA5}">
                      <a16:colId xmlns:a16="http://schemas.microsoft.com/office/drawing/2014/main" val="2827065904"/>
                    </a:ext>
                  </a:extLst>
                </a:gridCol>
                <a:gridCol w="2730500">
                  <a:extLst>
                    <a:ext uri="{9D8B030D-6E8A-4147-A177-3AD203B41FA5}">
                      <a16:colId xmlns:a16="http://schemas.microsoft.com/office/drawing/2014/main" val="1177774514"/>
                    </a:ext>
                  </a:extLst>
                </a:gridCol>
                <a:gridCol w="2730500">
                  <a:extLst>
                    <a:ext uri="{9D8B030D-6E8A-4147-A177-3AD203B41FA5}">
                      <a16:colId xmlns:a16="http://schemas.microsoft.com/office/drawing/2014/main" val="3515843901"/>
                    </a:ext>
                  </a:extLst>
                </a:gridCol>
              </a:tblGrid>
              <a:tr h="598897">
                <a:tc>
                  <a:txBody>
                    <a:bodyPr/>
                    <a:lstStyle/>
                    <a:p>
                      <a:pPr>
                        <a:lnSpc>
                          <a:spcPct val="110000"/>
                        </a:lnSpc>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mn-lt"/>
                          <a:ea typeface="+mn-ea"/>
                          <a:cs typeface="+mn-cs"/>
                        </a:rPr>
                        <a:t>Anlotinib</a:t>
                      </a:r>
                      <a:r>
                        <a:rPr kumimoji="0" lang="en-GB" sz="1800" b="1" i="0" u="none" strike="noStrike" kern="1200" cap="none" spc="0" normalizeH="0" baseline="0" noProof="0" dirty="0">
                          <a:ln>
                            <a:noFill/>
                          </a:ln>
                          <a:solidFill>
                            <a:srgbClr val="FFFFFF"/>
                          </a:solidFill>
                          <a:effectLst/>
                          <a:uLnTx/>
                          <a:uFillTx/>
                          <a:latin typeface="+mn-lt"/>
                          <a:ea typeface="+mn-ea"/>
                          <a:cs typeface="+mn-cs"/>
                        </a:rPr>
                        <a:t> + </a:t>
                      </a:r>
                      <a:r>
                        <a:rPr kumimoji="0" lang="en-GB" sz="1800" b="1" i="0" u="none" strike="noStrike" kern="1200" cap="none" spc="0" normalizeH="0" baseline="0" noProof="0" dirty="0" err="1">
                          <a:ln>
                            <a:noFill/>
                          </a:ln>
                          <a:solidFill>
                            <a:srgbClr val="FFFFFF"/>
                          </a:solidFill>
                          <a:effectLst/>
                          <a:uLnTx/>
                          <a:uFillTx/>
                          <a:latin typeface="+mn-lt"/>
                          <a:ea typeface="+mn-ea"/>
                          <a:cs typeface="+mn-cs"/>
                        </a:rPr>
                        <a:t>Benmelstobart</a:t>
                      </a:r>
                      <a:endParaRPr kumimoji="0" lang="en-GB" sz="1800" b="1"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264</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Sunitinib</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263</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solidFill>
                      <a:schemeClr val="accent2"/>
                    </a:solidFill>
                  </a:tcPr>
                </a:tc>
                <a:tc>
                  <a:txBody>
                    <a:bodyPr/>
                    <a:lstStyle/>
                    <a:p>
                      <a:pPr algn="ctr">
                        <a:lnSpc>
                          <a:spcPct val="110000"/>
                        </a:lnSpc>
                      </a:pPr>
                      <a:r>
                        <a:rPr lang="en-US" b="1" dirty="0">
                          <a:solidFill>
                            <a:schemeClr val="bg1"/>
                          </a:solidFill>
                        </a:rPr>
                        <a:t>Total</a:t>
                      </a:r>
                    </a:p>
                    <a:p>
                      <a:pPr algn="ctr">
                        <a:lnSpc>
                          <a:spcPct val="110000"/>
                        </a:lnSpc>
                      </a:pPr>
                      <a:r>
                        <a:rPr lang="en-US" b="1" dirty="0">
                          <a:solidFill>
                            <a:schemeClr val="bg1"/>
                          </a:solidFill>
                        </a:rPr>
                        <a:t>(N=527)</a:t>
                      </a:r>
                      <a:endParaRPr lang="en-GB" b="1" dirty="0">
                        <a:solidFill>
                          <a:schemeClr val="bg1"/>
                        </a:solidFill>
                      </a:endParaRPr>
                    </a:p>
                  </a:txBody>
                  <a:tcPr>
                    <a:solidFill>
                      <a:schemeClr val="bg1">
                        <a:lumMod val="50000"/>
                      </a:schemeClr>
                    </a:solidFill>
                  </a:tcPr>
                </a:tc>
                <a:extLst>
                  <a:ext uri="{0D108BD9-81ED-4DB2-BD59-A6C34878D82A}">
                    <a16:rowId xmlns:a16="http://schemas.microsoft.com/office/drawing/2014/main" val="3231569149"/>
                  </a:ext>
                </a:extLst>
              </a:tr>
              <a:tr h="328030">
                <a:tc>
                  <a:txBody>
                    <a:bodyPr/>
                    <a:lstStyle/>
                    <a:p>
                      <a:pPr>
                        <a:lnSpc>
                          <a:spcPct val="110000"/>
                        </a:lnSpc>
                      </a:pPr>
                      <a:r>
                        <a:rPr lang="en-GB" b="0" dirty="0"/>
                        <a:t>Median age (</a:t>
                      </a:r>
                      <a:r>
                        <a:rPr lang="en-GB" b="0" dirty="0" err="1"/>
                        <a:t>yr</a:t>
                      </a:r>
                      <a:r>
                        <a:rPr lang="en-GB" b="0" dirty="0"/>
                        <a:t>)</a:t>
                      </a:r>
                    </a:p>
                  </a:txBody>
                  <a:tcPr/>
                </a:tc>
                <a:tc>
                  <a:txBody>
                    <a:bodyPr/>
                    <a:lstStyle/>
                    <a:p>
                      <a:pPr algn="ctr">
                        <a:lnSpc>
                          <a:spcPct val="110000"/>
                        </a:lnSpc>
                      </a:pPr>
                      <a:r>
                        <a:rPr lang="en-US" dirty="0"/>
                        <a:t>61</a:t>
                      </a:r>
                      <a:endParaRPr lang="en-GB" dirty="0"/>
                    </a:p>
                  </a:txBody>
                  <a:tcPr>
                    <a:solidFill>
                      <a:schemeClr val="accent5">
                        <a:lumMod val="40000"/>
                        <a:lumOff val="60000"/>
                      </a:schemeClr>
                    </a:solidFill>
                  </a:tcPr>
                </a:tc>
                <a:tc>
                  <a:txBody>
                    <a:bodyPr/>
                    <a:lstStyle/>
                    <a:p>
                      <a:pPr algn="ctr">
                        <a:lnSpc>
                          <a:spcPct val="110000"/>
                        </a:lnSpc>
                      </a:pPr>
                      <a:r>
                        <a:rPr lang="en-US" dirty="0"/>
                        <a:t>59</a:t>
                      </a:r>
                      <a:endParaRPr lang="en-GB" dirty="0"/>
                    </a:p>
                  </a:txBody>
                  <a:tcPr>
                    <a:solidFill>
                      <a:schemeClr val="accent2">
                        <a:lumMod val="20000"/>
                        <a:lumOff val="80000"/>
                      </a:schemeClr>
                    </a:solidFill>
                  </a:tcPr>
                </a:tc>
                <a:tc>
                  <a:txBody>
                    <a:bodyPr/>
                    <a:lstStyle/>
                    <a:p>
                      <a:pPr algn="ctr">
                        <a:lnSpc>
                          <a:spcPct val="110000"/>
                        </a:lnSpc>
                      </a:pPr>
                      <a:r>
                        <a:rPr lang="en-US" dirty="0"/>
                        <a:t>60</a:t>
                      </a:r>
                      <a:endParaRPr lang="en-GB" dirty="0"/>
                    </a:p>
                  </a:txBody>
                  <a:tcPr>
                    <a:solidFill>
                      <a:schemeClr val="bg1"/>
                    </a:solidFill>
                  </a:tcPr>
                </a:tc>
                <a:extLst>
                  <a:ext uri="{0D108BD9-81ED-4DB2-BD59-A6C34878D82A}">
                    <a16:rowId xmlns:a16="http://schemas.microsoft.com/office/drawing/2014/main" val="1870254516"/>
                  </a:ext>
                </a:extLst>
              </a:tr>
              <a:tr h="328030">
                <a:tc>
                  <a:txBody>
                    <a:bodyPr/>
                    <a:lstStyle/>
                    <a:p>
                      <a:pPr>
                        <a:lnSpc>
                          <a:spcPct val="110000"/>
                        </a:lnSpc>
                      </a:pPr>
                      <a:r>
                        <a:rPr lang="en-GB" b="0" dirty="0"/>
                        <a:t>Male (%)</a:t>
                      </a:r>
                    </a:p>
                  </a:txBody>
                  <a:tcPr/>
                </a:tc>
                <a:tc>
                  <a:txBody>
                    <a:bodyPr/>
                    <a:lstStyle/>
                    <a:p>
                      <a:pPr algn="ctr">
                        <a:lnSpc>
                          <a:spcPct val="110000"/>
                        </a:lnSpc>
                      </a:pPr>
                      <a:r>
                        <a:rPr lang="en-US" dirty="0"/>
                        <a:t>77</a:t>
                      </a:r>
                      <a:endParaRPr lang="en-GB" dirty="0"/>
                    </a:p>
                  </a:txBody>
                  <a:tcPr>
                    <a:solidFill>
                      <a:schemeClr val="accent5">
                        <a:lumMod val="40000"/>
                        <a:lumOff val="60000"/>
                      </a:schemeClr>
                    </a:solidFill>
                  </a:tcPr>
                </a:tc>
                <a:tc>
                  <a:txBody>
                    <a:bodyPr/>
                    <a:lstStyle/>
                    <a:p>
                      <a:pPr algn="ctr">
                        <a:lnSpc>
                          <a:spcPct val="110000"/>
                        </a:lnSpc>
                      </a:pPr>
                      <a:r>
                        <a:rPr lang="en-US" dirty="0"/>
                        <a:t>75</a:t>
                      </a:r>
                      <a:endParaRPr lang="en-GB" dirty="0"/>
                    </a:p>
                  </a:txBody>
                  <a:tcPr>
                    <a:solidFill>
                      <a:schemeClr val="accent2">
                        <a:lumMod val="20000"/>
                        <a:lumOff val="80000"/>
                      </a:schemeClr>
                    </a:solidFill>
                  </a:tcPr>
                </a:tc>
                <a:tc>
                  <a:txBody>
                    <a:bodyPr/>
                    <a:lstStyle/>
                    <a:p>
                      <a:pPr algn="ctr">
                        <a:lnSpc>
                          <a:spcPct val="110000"/>
                        </a:lnSpc>
                      </a:pPr>
                      <a:r>
                        <a:rPr lang="en-US" dirty="0"/>
                        <a:t>76</a:t>
                      </a:r>
                      <a:endParaRPr lang="en-GB" dirty="0"/>
                    </a:p>
                  </a:txBody>
                  <a:tcPr>
                    <a:solidFill>
                      <a:schemeClr val="bg1"/>
                    </a:solidFill>
                  </a:tcPr>
                </a:tc>
                <a:extLst>
                  <a:ext uri="{0D108BD9-81ED-4DB2-BD59-A6C34878D82A}">
                    <a16:rowId xmlns:a16="http://schemas.microsoft.com/office/drawing/2014/main" val="4261367337"/>
                  </a:ext>
                </a:extLst>
              </a:tr>
              <a:tr h="598897">
                <a:tc>
                  <a:txBody>
                    <a:bodyPr/>
                    <a:lstStyle/>
                    <a:p>
                      <a:pPr>
                        <a:lnSpc>
                          <a:spcPct val="110000"/>
                        </a:lnSpc>
                      </a:pPr>
                      <a:r>
                        <a:rPr lang="en-GB" b="0" dirty="0"/>
                        <a:t>ECOG PS (%)</a:t>
                      </a:r>
                    </a:p>
                    <a:p>
                      <a:pPr lvl="1">
                        <a:lnSpc>
                          <a:spcPct val="110000"/>
                        </a:lnSpc>
                      </a:pPr>
                      <a:r>
                        <a:rPr lang="en-GB" b="0" dirty="0"/>
                        <a:t>0 / 1 </a:t>
                      </a:r>
                    </a:p>
                  </a:txBody>
                  <a:tcPr/>
                </a:tc>
                <a:tc>
                  <a:txBody>
                    <a:bodyPr/>
                    <a:lstStyle/>
                    <a:p>
                      <a:pPr algn="ctr">
                        <a:lnSpc>
                          <a:spcPct val="110000"/>
                        </a:lnSpc>
                      </a:pPr>
                      <a:endParaRPr lang="en-US" dirty="0"/>
                    </a:p>
                    <a:p>
                      <a:pPr algn="ctr">
                        <a:lnSpc>
                          <a:spcPct val="110000"/>
                        </a:lnSpc>
                      </a:pPr>
                      <a:r>
                        <a:rPr lang="en-GB" dirty="0"/>
                        <a:t>27 / 73</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26 / 74</a:t>
                      </a:r>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GB" dirty="0"/>
                        <a:t>27 / 73</a:t>
                      </a:r>
                    </a:p>
                  </a:txBody>
                  <a:tcPr>
                    <a:solidFill>
                      <a:schemeClr val="bg1"/>
                    </a:solidFill>
                  </a:tcPr>
                </a:tc>
                <a:extLst>
                  <a:ext uri="{0D108BD9-81ED-4DB2-BD59-A6C34878D82A}">
                    <a16:rowId xmlns:a16="http://schemas.microsoft.com/office/drawing/2014/main" val="475101623"/>
                  </a:ext>
                </a:extLst>
              </a:tr>
              <a:tr h="328030">
                <a:tc>
                  <a:txBody>
                    <a:bodyPr/>
                    <a:lstStyle/>
                    <a:p>
                      <a:pPr>
                        <a:lnSpc>
                          <a:spcPct val="110000"/>
                        </a:lnSpc>
                      </a:pPr>
                      <a:r>
                        <a:rPr lang="en-GB" b="0" dirty="0"/>
                        <a:t>Prior nephrectomy (%)</a:t>
                      </a:r>
                    </a:p>
                  </a:txBody>
                  <a:tcPr/>
                </a:tc>
                <a:tc>
                  <a:txBody>
                    <a:bodyPr/>
                    <a:lstStyle/>
                    <a:p>
                      <a:pPr algn="ctr">
                        <a:lnSpc>
                          <a:spcPct val="110000"/>
                        </a:lnSpc>
                      </a:pPr>
                      <a:r>
                        <a:rPr lang="en-US" dirty="0"/>
                        <a:t>67</a:t>
                      </a:r>
                      <a:endParaRPr lang="en-GB" dirty="0"/>
                    </a:p>
                  </a:txBody>
                  <a:tcPr>
                    <a:solidFill>
                      <a:schemeClr val="accent5">
                        <a:lumMod val="40000"/>
                        <a:lumOff val="60000"/>
                      </a:schemeClr>
                    </a:solidFill>
                  </a:tcPr>
                </a:tc>
                <a:tc>
                  <a:txBody>
                    <a:bodyPr/>
                    <a:lstStyle/>
                    <a:p>
                      <a:pPr algn="ctr">
                        <a:lnSpc>
                          <a:spcPct val="110000"/>
                        </a:lnSpc>
                      </a:pPr>
                      <a:r>
                        <a:rPr lang="en-US" dirty="0"/>
                        <a:t>66</a:t>
                      </a:r>
                      <a:endParaRPr lang="en-GB" dirty="0"/>
                    </a:p>
                  </a:txBody>
                  <a:tcPr>
                    <a:solidFill>
                      <a:schemeClr val="accent2">
                        <a:lumMod val="20000"/>
                        <a:lumOff val="80000"/>
                      </a:schemeClr>
                    </a:solidFill>
                  </a:tcPr>
                </a:tc>
                <a:tc>
                  <a:txBody>
                    <a:bodyPr/>
                    <a:lstStyle/>
                    <a:p>
                      <a:pPr algn="ctr">
                        <a:lnSpc>
                          <a:spcPct val="110000"/>
                        </a:lnSpc>
                      </a:pPr>
                      <a:r>
                        <a:rPr lang="en-US" dirty="0"/>
                        <a:t>66</a:t>
                      </a:r>
                      <a:endParaRPr lang="en-GB" dirty="0"/>
                    </a:p>
                  </a:txBody>
                  <a:tcPr>
                    <a:solidFill>
                      <a:schemeClr val="bg1"/>
                    </a:solidFill>
                  </a:tcPr>
                </a:tc>
                <a:extLst>
                  <a:ext uri="{0D108BD9-81ED-4DB2-BD59-A6C34878D82A}">
                    <a16:rowId xmlns:a16="http://schemas.microsoft.com/office/drawing/2014/main" val="4077406716"/>
                  </a:ext>
                </a:extLst>
              </a:tr>
              <a:tr h="328030">
                <a:tc>
                  <a:txBody>
                    <a:bodyPr/>
                    <a:lstStyle/>
                    <a:p>
                      <a:pPr>
                        <a:lnSpc>
                          <a:spcPct val="110000"/>
                        </a:lnSpc>
                      </a:pPr>
                      <a:r>
                        <a:rPr lang="en-US" b="0" dirty="0"/>
                        <a:t>KPS ≥90 (%)</a:t>
                      </a:r>
                      <a:endParaRPr lang="en-GB" b="0" dirty="0"/>
                    </a:p>
                  </a:txBody>
                  <a:tcPr/>
                </a:tc>
                <a:tc>
                  <a:txBody>
                    <a:bodyPr/>
                    <a:lstStyle/>
                    <a:p>
                      <a:pPr algn="ctr">
                        <a:lnSpc>
                          <a:spcPct val="110000"/>
                        </a:lnSpc>
                      </a:pPr>
                      <a:r>
                        <a:rPr lang="en-US" dirty="0"/>
                        <a:t>77</a:t>
                      </a:r>
                      <a:endParaRPr lang="en-GB" dirty="0"/>
                    </a:p>
                  </a:txBody>
                  <a:tcPr>
                    <a:solidFill>
                      <a:schemeClr val="accent5">
                        <a:lumMod val="40000"/>
                        <a:lumOff val="60000"/>
                      </a:schemeClr>
                    </a:solidFill>
                  </a:tcPr>
                </a:tc>
                <a:tc>
                  <a:txBody>
                    <a:bodyPr/>
                    <a:lstStyle/>
                    <a:p>
                      <a:pPr algn="ctr">
                        <a:lnSpc>
                          <a:spcPct val="110000"/>
                        </a:lnSpc>
                      </a:pPr>
                      <a:r>
                        <a:rPr lang="en-US" dirty="0"/>
                        <a:t>81</a:t>
                      </a:r>
                      <a:endParaRPr lang="en-GB" dirty="0"/>
                    </a:p>
                  </a:txBody>
                  <a:tcPr>
                    <a:solidFill>
                      <a:schemeClr val="accent2">
                        <a:lumMod val="20000"/>
                        <a:lumOff val="80000"/>
                      </a:schemeClr>
                    </a:solidFill>
                  </a:tcPr>
                </a:tc>
                <a:tc>
                  <a:txBody>
                    <a:bodyPr/>
                    <a:lstStyle/>
                    <a:p>
                      <a:pPr algn="ctr">
                        <a:lnSpc>
                          <a:spcPct val="110000"/>
                        </a:lnSpc>
                      </a:pPr>
                      <a:r>
                        <a:rPr lang="en-US" dirty="0"/>
                        <a:t>79</a:t>
                      </a:r>
                      <a:endParaRPr lang="en-GB" dirty="0"/>
                    </a:p>
                  </a:txBody>
                  <a:tcPr>
                    <a:solidFill>
                      <a:schemeClr val="bg1"/>
                    </a:solidFill>
                  </a:tcPr>
                </a:tc>
                <a:extLst>
                  <a:ext uri="{0D108BD9-81ED-4DB2-BD59-A6C34878D82A}">
                    <a16:rowId xmlns:a16="http://schemas.microsoft.com/office/drawing/2014/main" val="921473078"/>
                  </a:ext>
                </a:extLst>
              </a:tr>
              <a:tr h="419155">
                <a:tc>
                  <a:txBody>
                    <a:bodyPr/>
                    <a:lstStyle/>
                    <a:p>
                      <a:pPr marL="0" indent="0">
                        <a:lnSpc>
                          <a:spcPct val="110000"/>
                        </a:lnSpc>
                        <a:buFont typeface="Arial" panose="020B0604020202020204" pitchFamily="34" charset="0"/>
                        <a:buNone/>
                      </a:pPr>
                      <a:r>
                        <a:rPr lang="en-GB" b="0" dirty="0"/>
                        <a:t>IMDC risk group (%)</a:t>
                      </a:r>
                    </a:p>
                    <a:p>
                      <a:pPr marL="457200" lvl="1" indent="0">
                        <a:lnSpc>
                          <a:spcPct val="110000"/>
                        </a:lnSpc>
                        <a:buFont typeface="Arial" panose="020B0604020202020204" pitchFamily="34" charset="0"/>
                        <a:buNone/>
                      </a:pPr>
                      <a:r>
                        <a:rPr lang="en-GB" b="0" dirty="0"/>
                        <a:t>Fav / </a:t>
                      </a:r>
                      <a:r>
                        <a:rPr lang="en-GB" b="0" dirty="0" err="1"/>
                        <a:t>Intermed</a:t>
                      </a:r>
                      <a:r>
                        <a:rPr lang="en-GB" b="0" dirty="0"/>
                        <a:t> / Poor</a:t>
                      </a:r>
                    </a:p>
                  </a:txBody>
                  <a:tcPr/>
                </a:tc>
                <a:tc>
                  <a:txBody>
                    <a:bodyPr/>
                    <a:lstStyle/>
                    <a:p>
                      <a:pPr algn="ctr">
                        <a:lnSpc>
                          <a:spcPct val="110000"/>
                        </a:lnSpc>
                      </a:pPr>
                      <a:endParaRPr lang="en-US" dirty="0"/>
                    </a:p>
                    <a:p>
                      <a:pPr algn="ctr">
                        <a:lnSpc>
                          <a:spcPct val="110000"/>
                        </a:lnSpc>
                      </a:pPr>
                      <a:r>
                        <a:rPr lang="en-US" dirty="0"/>
                        <a:t>14 / 71 / 15</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14 / 72 / 14</a:t>
                      </a:r>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US" dirty="0"/>
                        <a:t>14 / 72 /15</a:t>
                      </a:r>
                    </a:p>
                  </a:txBody>
                  <a:tcPr>
                    <a:solidFill>
                      <a:schemeClr val="bg1"/>
                    </a:solidFill>
                  </a:tcPr>
                </a:tc>
                <a:extLst>
                  <a:ext uri="{0D108BD9-81ED-4DB2-BD59-A6C34878D82A}">
                    <a16:rowId xmlns:a16="http://schemas.microsoft.com/office/drawing/2014/main" val="2193693106"/>
                  </a:ext>
                </a:extLst>
              </a:tr>
              <a:tr h="388307">
                <a:tc>
                  <a:txBody>
                    <a:bodyPr/>
                    <a:lstStyle/>
                    <a:p>
                      <a:pPr marL="0" lvl="0" indent="0">
                        <a:lnSpc>
                          <a:spcPct val="110000"/>
                        </a:lnSpc>
                        <a:buFont typeface="Arial" panose="020B0604020202020204" pitchFamily="34" charset="0"/>
                        <a:buNone/>
                      </a:pPr>
                      <a:r>
                        <a:rPr lang="en-GB" b="0" dirty="0"/>
                        <a:t>≥2 organs with </a:t>
                      </a:r>
                      <a:r>
                        <a:rPr lang="en-GB" b="0" dirty="0" err="1"/>
                        <a:t>mets</a:t>
                      </a:r>
                      <a:r>
                        <a:rPr lang="en-GB" b="0" dirty="0"/>
                        <a:t> (%)</a:t>
                      </a:r>
                    </a:p>
                  </a:txBody>
                  <a:tcPr/>
                </a:tc>
                <a:tc>
                  <a:txBody>
                    <a:bodyPr/>
                    <a:lstStyle/>
                    <a:p>
                      <a:pPr algn="ctr">
                        <a:lnSpc>
                          <a:spcPct val="110000"/>
                        </a:lnSpc>
                      </a:pPr>
                      <a:r>
                        <a:rPr lang="en-US" dirty="0"/>
                        <a:t>46</a:t>
                      </a:r>
                    </a:p>
                  </a:txBody>
                  <a:tcPr>
                    <a:solidFill>
                      <a:schemeClr val="accent5">
                        <a:lumMod val="40000"/>
                        <a:lumOff val="60000"/>
                      </a:schemeClr>
                    </a:solidFill>
                  </a:tcPr>
                </a:tc>
                <a:tc>
                  <a:txBody>
                    <a:bodyPr/>
                    <a:lstStyle/>
                    <a:p>
                      <a:pPr algn="ctr">
                        <a:lnSpc>
                          <a:spcPct val="110000"/>
                        </a:lnSpc>
                      </a:pPr>
                      <a:r>
                        <a:rPr lang="en-US" dirty="0"/>
                        <a:t>47</a:t>
                      </a:r>
                      <a:endParaRPr lang="en-GB" dirty="0"/>
                    </a:p>
                  </a:txBody>
                  <a:tcPr>
                    <a:solidFill>
                      <a:schemeClr val="accent2">
                        <a:lumMod val="20000"/>
                        <a:lumOff val="80000"/>
                      </a:schemeClr>
                    </a:solidFill>
                  </a:tcPr>
                </a:tc>
                <a:tc>
                  <a:txBody>
                    <a:bodyPr/>
                    <a:lstStyle/>
                    <a:p>
                      <a:pPr algn="ctr">
                        <a:lnSpc>
                          <a:spcPct val="110000"/>
                        </a:lnSpc>
                      </a:pPr>
                      <a:r>
                        <a:rPr lang="en-US" dirty="0"/>
                        <a:t>47</a:t>
                      </a:r>
                      <a:endParaRPr lang="en-GB" dirty="0"/>
                    </a:p>
                  </a:txBody>
                  <a:tcPr>
                    <a:solidFill>
                      <a:schemeClr val="bg1"/>
                    </a:solidFill>
                  </a:tcPr>
                </a:tc>
                <a:extLst>
                  <a:ext uri="{0D108BD9-81ED-4DB2-BD59-A6C34878D82A}">
                    <a16:rowId xmlns:a16="http://schemas.microsoft.com/office/drawing/2014/main" val="171490398"/>
                  </a:ext>
                </a:extLst>
              </a:tr>
              <a:tr h="598897">
                <a:tc>
                  <a:txBody>
                    <a:bodyPr/>
                    <a:lstStyle/>
                    <a:p>
                      <a:pPr marL="0" indent="0">
                        <a:lnSpc>
                          <a:spcPct val="110000"/>
                        </a:lnSpc>
                        <a:buFont typeface="Arial" panose="020B0604020202020204" pitchFamily="34" charset="0"/>
                        <a:buNone/>
                      </a:pPr>
                      <a:r>
                        <a:rPr lang="en-GB" b="0" dirty="0"/>
                        <a:t>Site of </a:t>
                      </a:r>
                      <a:r>
                        <a:rPr lang="en-GB" b="0" dirty="0" err="1"/>
                        <a:t>mets</a:t>
                      </a:r>
                      <a:r>
                        <a:rPr lang="en-GB" b="0" dirty="0"/>
                        <a:t> (%)</a:t>
                      </a:r>
                    </a:p>
                    <a:p>
                      <a:pPr marL="457200" lvl="1" indent="0">
                        <a:lnSpc>
                          <a:spcPct val="110000"/>
                        </a:lnSpc>
                        <a:buFont typeface="Arial" panose="020B0604020202020204" pitchFamily="34" charset="0"/>
                        <a:buNone/>
                      </a:pPr>
                      <a:r>
                        <a:rPr lang="en-GB" b="0" dirty="0"/>
                        <a:t>Lung / Bone / Liver</a:t>
                      </a:r>
                    </a:p>
                  </a:txBody>
                  <a:tcPr/>
                </a:tc>
                <a:tc>
                  <a:txBody>
                    <a:bodyPr/>
                    <a:lstStyle/>
                    <a:p>
                      <a:pPr algn="ctr">
                        <a:lnSpc>
                          <a:spcPct val="110000"/>
                        </a:lnSpc>
                      </a:pPr>
                      <a:endParaRPr lang="en-US" dirty="0"/>
                    </a:p>
                    <a:p>
                      <a:pPr algn="ctr">
                        <a:lnSpc>
                          <a:spcPct val="110000"/>
                        </a:lnSpc>
                      </a:pPr>
                      <a:r>
                        <a:rPr lang="en-GB" dirty="0"/>
                        <a:t>63 / 22 / 13</a:t>
                      </a:r>
                    </a:p>
                  </a:txBody>
                  <a:tcPr>
                    <a:solidFill>
                      <a:schemeClr val="accent5">
                        <a:lumMod val="40000"/>
                        <a:lumOff val="60000"/>
                      </a:schemeClr>
                    </a:solidFill>
                  </a:tcPr>
                </a:tc>
                <a:tc>
                  <a:txBody>
                    <a:bodyPr/>
                    <a:lstStyle/>
                    <a:p>
                      <a:pPr algn="ctr">
                        <a:lnSpc>
                          <a:spcPct val="110000"/>
                        </a:lnSpc>
                      </a:pPr>
                      <a:endParaRPr lang="en-US" dirty="0"/>
                    </a:p>
                    <a:p>
                      <a:pPr algn="ctr">
                        <a:lnSpc>
                          <a:spcPct val="110000"/>
                        </a:lnSpc>
                      </a:pPr>
                      <a:r>
                        <a:rPr lang="en-GB" dirty="0"/>
                        <a:t>61 / 21 / 10</a:t>
                      </a:r>
                    </a:p>
                  </a:txBody>
                  <a:tcPr>
                    <a:solidFill>
                      <a:schemeClr val="accent2">
                        <a:lumMod val="20000"/>
                        <a:lumOff val="80000"/>
                      </a:schemeClr>
                    </a:solidFill>
                  </a:tcPr>
                </a:tc>
                <a:tc>
                  <a:txBody>
                    <a:bodyPr/>
                    <a:lstStyle/>
                    <a:p>
                      <a:pPr algn="ctr">
                        <a:lnSpc>
                          <a:spcPct val="110000"/>
                        </a:lnSpc>
                      </a:pPr>
                      <a:endParaRPr lang="en-US" dirty="0"/>
                    </a:p>
                    <a:p>
                      <a:pPr algn="ctr">
                        <a:lnSpc>
                          <a:spcPct val="110000"/>
                        </a:lnSpc>
                      </a:pPr>
                      <a:r>
                        <a:rPr lang="en-GB" dirty="0"/>
                        <a:t>62 / 21 / 12</a:t>
                      </a:r>
                    </a:p>
                  </a:txBody>
                  <a:tcPr>
                    <a:solidFill>
                      <a:schemeClr val="bg1"/>
                    </a:solidFill>
                  </a:tcPr>
                </a:tc>
                <a:extLst>
                  <a:ext uri="{0D108BD9-81ED-4DB2-BD59-A6C34878D82A}">
                    <a16:rowId xmlns:a16="http://schemas.microsoft.com/office/drawing/2014/main" val="2910009103"/>
                  </a:ext>
                </a:extLst>
              </a:tr>
            </a:tbl>
          </a:graphicData>
        </a:graphic>
      </p:graphicFrame>
      <p:sp>
        <p:nvSpPr>
          <p:cNvPr id="4" name="Title 3">
            <a:extLst>
              <a:ext uri="{FF2B5EF4-FFF2-40B4-BE49-F238E27FC236}">
                <a16:creationId xmlns:a16="http://schemas.microsoft.com/office/drawing/2014/main" id="{72588667-2DD6-40B2-869D-584FB440E85F}"/>
              </a:ext>
            </a:extLst>
          </p:cNvPr>
          <p:cNvSpPr>
            <a:spLocks noGrp="1"/>
          </p:cNvSpPr>
          <p:nvPr>
            <p:ph type="title"/>
          </p:nvPr>
        </p:nvSpPr>
        <p:spPr/>
        <p:txBody>
          <a:bodyPr/>
          <a:lstStyle/>
          <a:p>
            <a:r>
              <a:rPr lang="en-GB" dirty="0"/>
              <a:t>Baseline characteristics</a:t>
            </a:r>
          </a:p>
        </p:txBody>
      </p:sp>
      <p:sp>
        <p:nvSpPr>
          <p:cNvPr id="7" name="Text Placeholder 4">
            <a:extLst>
              <a:ext uri="{FF2B5EF4-FFF2-40B4-BE49-F238E27FC236}">
                <a16:creationId xmlns:a16="http://schemas.microsoft.com/office/drawing/2014/main" id="{F41399D3-9F65-C90E-50AD-F46510214345}"/>
              </a:ext>
            </a:extLst>
          </p:cNvPr>
          <p:cNvSpPr>
            <a:spLocks noGrp="1"/>
          </p:cNvSpPr>
          <p:nvPr>
            <p:ph type="body" sz="quarter" idx="14"/>
          </p:nvPr>
        </p:nvSpPr>
        <p:spPr>
          <a:xfrm>
            <a:off x="6552811" y="6444138"/>
            <a:ext cx="5524111" cy="237196"/>
          </a:xfrm>
        </p:spPr>
        <p:txBody>
          <a:bodyPr/>
          <a:lstStyle/>
          <a:p>
            <a:r>
              <a:rPr lang="en-GB" dirty="0"/>
              <a:t>Sheng X. ESMO 2024, abs.LBA76 (data from oral presentation included)</a:t>
            </a:r>
          </a:p>
        </p:txBody>
      </p:sp>
    </p:spTree>
    <p:extLst>
      <p:ext uri="{BB962C8B-B14F-4D97-AF65-F5344CB8AC3E}">
        <p14:creationId xmlns:p14="http://schemas.microsoft.com/office/powerpoint/2010/main" val="2759221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9E03F-391C-0ED2-57D6-03AF2F7A7338}"/>
              </a:ext>
            </a:extLst>
          </p:cNvPr>
          <p:cNvSpPr>
            <a:spLocks noGrp="1"/>
          </p:cNvSpPr>
          <p:nvPr>
            <p:ph type="title"/>
          </p:nvPr>
        </p:nvSpPr>
        <p:spPr/>
        <p:txBody>
          <a:bodyPr/>
          <a:lstStyle/>
          <a:p>
            <a:r>
              <a:rPr lang="en-US" dirty="0"/>
              <a:t>Significantly longer PFS by BICR in </a:t>
            </a:r>
            <a:r>
              <a:rPr lang="en-US" dirty="0" err="1"/>
              <a:t>tx</a:t>
            </a:r>
            <a:r>
              <a:rPr lang="en-US" dirty="0"/>
              <a:t> arm </a:t>
            </a:r>
            <a:r>
              <a:rPr lang="en-US" sz="1800" dirty="0"/>
              <a:t>(median FU: 19 </a:t>
            </a:r>
            <a:r>
              <a:rPr lang="en-US" sz="1800" dirty="0" err="1"/>
              <a:t>mo</a:t>
            </a:r>
            <a:r>
              <a:rPr lang="en-US" sz="1800" dirty="0"/>
              <a:t>)</a:t>
            </a:r>
            <a:endParaRPr lang="en-GB" sz="1800" dirty="0"/>
          </a:p>
        </p:txBody>
      </p:sp>
      <p:graphicFrame>
        <p:nvGraphicFramePr>
          <p:cNvPr id="5" name="Content Placeholder 10">
            <a:extLst>
              <a:ext uri="{FF2B5EF4-FFF2-40B4-BE49-F238E27FC236}">
                <a16:creationId xmlns:a16="http://schemas.microsoft.com/office/drawing/2014/main" id="{00DF1089-99DB-0C74-B5B9-F54CD19AC88A}"/>
              </a:ext>
            </a:extLst>
          </p:cNvPr>
          <p:cNvGraphicFramePr>
            <a:graphicFrameLocks noGrp="1"/>
          </p:cNvGraphicFramePr>
          <p:nvPr>
            <p:ph sz="quarter" idx="10"/>
            <p:extLst>
              <p:ext uri="{D42A27DB-BD31-4B8C-83A1-F6EECF244321}">
                <p14:modId xmlns:p14="http://schemas.microsoft.com/office/powerpoint/2010/main" val="445434302"/>
              </p:ext>
            </p:extLst>
          </p:nvPr>
        </p:nvGraphicFramePr>
        <p:xfrm>
          <a:off x="431800" y="1063625"/>
          <a:ext cx="10922000" cy="51765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4">
            <a:extLst>
              <a:ext uri="{FF2B5EF4-FFF2-40B4-BE49-F238E27FC236}">
                <a16:creationId xmlns:a16="http://schemas.microsoft.com/office/drawing/2014/main" id="{E0816607-62FF-E626-54B9-61FF4CEB9EED}"/>
              </a:ext>
            </a:extLst>
          </p:cNvPr>
          <p:cNvSpPr>
            <a:spLocks noGrp="1"/>
          </p:cNvSpPr>
          <p:nvPr>
            <p:ph type="body" sz="quarter" idx="14"/>
          </p:nvPr>
        </p:nvSpPr>
        <p:spPr>
          <a:xfrm>
            <a:off x="6552811" y="6444138"/>
            <a:ext cx="5524111" cy="237196"/>
          </a:xfrm>
        </p:spPr>
        <p:txBody>
          <a:bodyPr/>
          <a:lstStyle/>
          <a:p>
            <a:r>
              <a:rPr lang="en-GB" dirty="0"/>
              <a:t>Sheng X. ESMO 2024, abs.LBA76 (data from oral presentation included)</a:t>
            </a:r>
          </a:p>
        </p:txBody>
      </p:sp>
      <p:sp>
        <p:nvSpPr>
          <p:cNvPr id="10" name="TextBox 9">
            <a:extLst>
              <a:ext uri="{FF2B5EF4-FFF2-40B4-BE49-F238E27FC236}">
                <a16:creationId xmlns:a16="http://schemas.microsoft.com/office/drawing/2014/main" id="{44A75E34-1907-AD9F-6B0B-2D9EC49CCC27}"/>
              </a:ext>
            </a:extLst>
          </p:cNvPr>
          <p:cNvSpPr txBox="1"/>
          <p:nvPr/>
        </p:nvSpPr>
        <p:spPr>
          <a:xfrm>
            <a:off x="5349688" y="1697733"/>
            <a:ext cx="1061509" cy="369332"/>
          </a:xfrm>
          <a:prstGeom prst="rect">
            <a:avLst/>
          </a:prstGeom>
          <a:noFill/>
        </p:spPr>
        <p:txBody>
          <a:bodyPr wrap="none" rtlCol="0">
            <a:spAutoFit/>
          </a:bodyPr>
          <a:lstStyle/>
          <a:p>
            <a:r>
              <a:rPr lang="en-US" dirty="0"/>
              <a:t>P&lt;0.0001</a:t>
            </a:r>
            <a:endParaRPr lang="en-GB" dirty="0"/>
          </a:p>
        </p:txBody>
      </p:sp>
    </p:spTree>
    <p:extLst>
      <p:ext uri="{BB962C8B-B14F-4D97-AF65-F5344CB8AC3E}">
        <p14:creationId xmlns:p14="http://schemas.microsoft.com/office/powerpoint/2010/main" val="4220413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A7495-3886-F9D3-5CF8-4D0235543E5C}"/>
              </a:ext>
            </a:extLst>
          </p:cNvPr>
          <p:cNvSpPr>
            <a:spLocks noGrp="1"/>
          </p:cNvSpPr>
          <p:nvPr>
            <p:ph type="title"/>
          </p:nvPr>
        </p:nvSpPr>
        <p:spPr/>
        <p:txBody>
          <a:bodyPr/>
          <a:lstStyle/>
          <a:p>
            <a:r>
              <a:rPr lang="en-US" dirty="0"/>
              <a:t>Higher ORR and immature OS data in </a:t>
            </a:r>
            <a:r>
              <a:rPr lang="en-US" dirty="0" err="1"/>
              <a:t>tx</a:t>
            </a:r>
            <a:r>
              <a:rPr lang="en-US" dirty="0"/>
              <a:t> arm </a:t>
            </a:r>
            <a:r>
              <a:rPr lang="en-US" sz="1800" dirty="0"/>
              <a:t>(median FU: 19 </a:t>
            </a:r>
            <a:r>
              <a:rPr lang="en-US" sz="1800" dirty="0" err="1"/>
              <a:t>mo</a:t>
            </a:r>
            <a:r>
              <a:rPr lang="en-US" sz="1800" dirty="0"/>
              <a:t>)</a:t>
            </a:r>
            <a:endParaRPr lang="en-GB" sz="1800" dirty="0"/>
          </a:p>
        </p:txBody>
      </p:sp>
      <p:sp>
        <p:nvSpPr>
          <p:cNvPr id="9" name="Text Placeholder 4">
            <a:extLst>
              <a:ext uri="{FF2B5EF4-FFF2-40B4-BE49-F238E27FC236}">
                <a16:creationId xmlns:a16="http://schemas.microsoft.com/office/drawing/2014/main" id="{A2DC4DD9-5AFF-8605-AB9F-C59A8A2DB91A}"/>
              </a:ext>
            </a:extLst>
          </p:cNvPr>
          <p:cNvSpPr>
            <a:spLocks noGrp="1"/>
          </p:cNvSpPr>
          <p:nvPr>
            <p:ph type="body" sz="quarter" idx="14"/>
          </p:nvPr>
        </p:nvSpPr>
        <p:spPr>
          <a:xfrm>
            <a:off x="6552811" y="6444138"/>
            <a:ext cx="5524111" cy="237196"/>
          </a:xfrm>
        </p:spPr>
        <p:txBody>
          <a:bodyPr/>
          <a:lstStyle/>
          <a:p>
            <a:r>
              <a:rPr lang="en-GB" dirty="0"/>
              <a:t>Sheng X. ESMO 2024, abs.LBA76 (data from oral presentation included)</a:t>
            </a:r>
          </a:p>
        </p:txBody>
      </p:sp>
      <p:graphicFrame>
        <p:nvGraphicFramePr>
          <p:cNvPr id="12" name="Content Placeholder 4">
            <a:extLst>
              <a:ext uri="{FF2B5EF4-FFF2-40B4-BE49-F238E27FC236}">
                <a16:creationId xmlns:a16="http://schemas.microsoft.com/office/drawing/2014/main" id="{4E427F4C-0703-37DC-5F2D-5BFC6F42ED9C}"/>
              </a:ext>
            </a:extLst>
          </p:cNvPr>
          <p:cNvGraphicFramePr>
            <a:graphicFrameLocks noGrp="1"/>
          </p:cNvGraphicFramePr>
          <p:nvPr>
            <p:ph sz="quarter" idx="12"/>
            <p:extLst>
              <p:ext uri="{D42A27DB-BD31-4B8C-83A1-F6EECF244321}">
                <p14:modId xmlns:p14="http://schemas.microsoft.com/office/powerpoint/2010/main" val="3160854019"/>
              </p:ext>
            </p:extLst>
          </p:nvPr>
        </p:nvGraphicFramePr>
        <p:xfrm>
          <a:off x="6553200" y="1017588"/>
          <a:ext cx="5200650" cy="2295525"/>
        </p:xfrm>
        <a:graphic>
          <a:graphicData uri="http://schemas.openxmlformats.org/drawingml/2006/table">
            <a:tbl>
              <a:tblPr firstRow="1">
                <a:tableStyleId>{793D81CF-94F2-401A-BA57-92F5A7B2D0C5}</a:tableStyleId>
              </a:tblPr>
              <a:tblGrid>
                <a:gridCol w="1977025">
                  <a:extLst>
                    <a:ext uri="{9D8B030D-6E8A-4147-A177-3AD203B41FA5}">
                      <a16:colId xmlns:a16="http://schemas.microsoft.com/office/drawing/2014/main" val="2360321377"/>
                    </a:ext>
                  </a:extLst>
                </a:gridCol>
                <a:gridCol w="1678487">
                  <a:extLst>
                    <a:ext uri="{9D8B030D-6E8A-4147-A177-3AD203B41FA5}">
                      <a16:colId xmlns:a16="http://schemas.microsoft.com/office/drawing/2014/main" val="622513655"/>
                    </a:ext>
                  </a:extLst>
                </a:gridCol>
                <a:gridCol w="1545138">
                  <a:extLst>
                    <a:ext uri="{9D8B030D-6E8A-4147-A177-3AD203B41FA5}">
                      <a16:colId xmlns:a16="http://schemas.microsoft.com/office/drawing/2014/main" val="1155243996"/>
                    </a:ext>
                  </a:extLst>
                </a:gridCol>
              </a:tblGrid>
              <a:tr h="370840">
                <a:tc>
                  <a:txBody>
                    <a:bodyPr/>
                    <a:lstStyle/>
                    <a:p>
                      <a:pPr>
                        <a:lnSpc>
                          <a:spcPct val="150000"/>
                        </a:lnSpc>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mn-lt"/>
                          <a:ea typeface="+mn-ea"/>
                          <a:cs typeface="+mn-cs"/>
                        </a:rPr>
                        <a:t>Anlotinib</a:t>
                      </a:r>
                      <a:r>
                        <a:rPr kumimoji="0" lang="en-GB" sz="1800" b="1" i="0" u="none" strike="noStrike" kern="1200" cap="none" spc="0" normalizeH="0" baseline="0" noProof="0" dirty="0">
                          <a:ln>
                            <a:noFill/>
                          </a:ln>
                          <a:solidFill>
                            <a:srgbClr val="FFFFFF"/>
                          </a:solidFill>
                          <a:effectLst/>
                          <a:uLnTx/>
                          <a:uFillTx/>
                          <a:latin typeface="+mn-lt"/>
                          <a:ea typeface="+mn-ea"/>
                          <a:cs typeface="+mn-cs"/>
                        </a:rPr>
                        <a:t> + </a:t>
                      </a:r>
                      <a:r>
                        <a:rPr kumimoji="0" lang="en-GB" sz="1800" b="1" i="0" u="none" strike="noStrike" kern="1200" cap="none" spc="0" normalizeH="0" baseline="0" noProof="0" dirty="0" err="1">
                          <a:ln>
                            <a:noFill/>
                          </a:ln>
                          <a:solidFill>
                            <a:srgbClr val="FFFFFF"/>
                          </a:solidFill>
                          <a:effectLst/>
                          <a:uLnTx/>
                          <a:uFillTx/>
                          <a:latin typeface="+mn-lt"/>
                          <a:ea typeface="+mn-ea"/>
                          <a:cs typeface="+mn-cs"/>
                        </a:rPr>
                        <a:t>Benmelstobart</a:t>
                      </a:r>
                      <a:endParaRPr kumimoji="0" lang="en-GB" sz="1800" b="1" i="0" u="none" strike="noStrike" kern="1200" cap="none" spc="0" normalizeH="0" baseline="0" noProof="0" dirty="0">
                        <a:ln>
                          <a:noFill/>
                        </a:ln>
                        <a:solidFill>
                          <a:srgbClr val="FFFFFF"/>
                        </a:solidFill>
                        <a:effectLst/>
                        <a:uLnTx/>
                        <a:uFillTx/>
                        <a:latin typeface="+mn-lt"/>
                        <a:ea typeface="+mn-ea"/>
                        <a:cs typeface="+mn-cs"/>
                      </a:endParaRPr>
                    </a:p>
                    <a:p>
                      <a:pPr algn="ctr">
                        <a:lnSpc>
                          <a:spcPct val="100000"/>
                        </a:lnSpc>
                      </a:pPr>
                      <a:r>
                        <a:rPr lang="en-GB" dirty="0"/>
                        <a:t>(N=264)</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Sunitinib</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263</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a:t>Events / Total</a:t>
                      </a:r>
                      <a:endParaRPr lang="en-GB" i="0" dirty="0"/>
                    </a:p>
                  </a:txBody>
                  <a:tcPr/>
                </a:tc>
                <a:tc>
                  <a:txBody>
                    <a:bodyPr/>
                    <a:lstStyle/>
                    <a:p>
                      <a:pPr algn="ctr">
                        <a:lnSpc>
                          <a:spcPct val="150000"/>
                        </a:lnSpc>
                      </a:pPr>
                      <a:r>
                        <a:rPr lang="en-US" dirty="0"/>
                        <a:t>64 / 264</a:t>
                      </a:r>
                      <a:endParaRPr lang="en-GB" dirty="0"/>
                    </a:p>
                  </a:txBody>
                  <a:tcPr>
                    <a:solidFill>
                      <a:schemeClr val="accent5">
                        <a:lumMod val="40000"/>
                        <a:lumOff val="60000"/>
                      </a:schemeClr>
                    </a:solidFill>
                  </a:tcPr>
                </a:tc>
                <a:tc>
                  <a:txBody>
                    <a:bodyPr/>
                    <a:lstStyle/>
                    <a:p>
                      <a:pPr algn="ctr">
                        <a:lnSpc>
                          <a:spcPct val="150000"/>
                        </a:lnSpc>
                      </a:pPr>
                      <a:r>
                        <a:rPr lang="en-US" dirty="0"/>
                        <a:t>80 / 263</a:t>
                      </a:r>
                      <a:endParaRPr lang="en-GB" dirty="0"/>
                    </a:p>
                  </a:txBody>
                  <a:tcPr>
                    <a:solidFill>
                      <a:schemeClr val="accent2">
                        <a:lumMod val="20000"/>
                        <a:lumOff val="80000"/>
                      </a:schemeClr>
                    </a:solidFill>
                  </a:tcPr>
                </a:tc>
                <a:extLst>
                  <a:ext uri="{0D108BD9-81ED-4DB2-BD59-A6C34878D82A}">
                    <a16:rowId xmlns:a16="http://schemas.microsoft.com/office/drawing/2014/main" val="2425255471"/>
                  </a:ext>
                </a:extLst>
              </a:tr>
              <a:tr h="370840">
                <a:tc rowSpan="2">
                  <a:txBody>
                    <a:bodyPr/>
                    <a:lstStyle/>
                    <a:p>
                      <a:pPr>
                        <a:lnSpc>
                          <a:spcPct val="150000"/>
                        </a:lnSpc>
                      </a:pPr>
                      <a:r>
                        <a:rPr lang="en-GB" dirty="0"/>
                        <a:t>Median OS (</a:t>
                      </a:r>
                      <a:r>
                        <a:rPr lang="en-GB" dirty="0" err="1"/>
                        <a:t>mo</a:t>
                      </a:r>
                      <a:r>
                        <a:rPr lang="en-GB" dirty="0"/>
                        <a:t>)</a:t>
                      </a:r>
                    </a:p>
                    <a:p>
                      <a:pPr lvl="1">
                        <a:lnSpc>
                          <a:spcPct val="150000"/>
                        </a:lnSpc>
                      </a:pPr>
                      <a:r>
                        <a:rPr lang="en-GB" dirty="0"/>
                        <a:t>HR (95% CI), </a:t>
                      </a:r>
                      <a:r>
                        <a:rPr lang="en-GB" i="1" dirty="0"/>
                        <a:t>P</a:t>
                      </a:r>
                    </a:p>
                  </a:txBody>
                  <a:tcPr anchor="ctr"/>
                </a:tc>
                <a:tc>
                  <a:txBody>
                    <a:bodyPr/>
                    <a:lstStyle/>
                    <a:p>
                      <a:pPr algn="ctr">
                        <a:lnSpc>
                          <a:spcPct val="150000"/>
                        </a:lnSpc>
                      </a:pPr>
                      <a:r>
                        <a:rPr lang="en-US" dirty="0"/>
                        <a:t>NE</a:t>
                      </a:r>
                      <a:endParaRPr lang="en-GB" dirty="0"/>
                    </a:p>
                  </a:txBody>
                  <a:tcPr>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dirty="0"/>
                        <a:t>NE</a:t>
                      </a:r>
                      <a:endParaRPr lang="en-GB" dirty="0"/>
                    </a:p>
                  </a:txBody>
                  <a:tcPr>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5107913"/>
                  </a:ext>
                </a:extLst>
              </a:tr>
              <a:tr h="268457">
                <a:tc vMerge="1">
                  <a:txBody>
                    <a:bodyPr/>
                    <a:lstStyle/>
                    <a:p>
                      <a:endParaRPr dirty="0"/>
                    </a:p>
                  </a:txBody>
                  <a:tcPr/>
                </a:tc>
                <a:tc gridSpan="2">
                  <a:txBody>
                    <a:bodyPr/>
                    <a:lstStyle/>
                    <a:p>
                      <a:pPr algn="ctr">
                        <a:lnSpc>
                          <a:spcPct val="150000"/>
                        </a:lnSpc>
                      </a:pPr>
                      <a:r>
                        <a:rPr lang="en-US" dirty="0"/>
                        <a:t>0.66 (0.48-0.92), 0.067</a:t>
                      </a:r>
                      <a:endParaRPr lang="en-GB" dirty="0"/>
                    </a:p>
                  </a:txBody>
                  <a:tcPr anchor="ctr">
                    <a:lnT w="3175" cap="flat" cmpd="sng" algn="ctr">
                      <a:solidFill>
                        <a:schemeClr val="tx1"/>
                      </a:solidFill>
                      <a:prstDash val="solid"/>
                      <a:round/>
                      <a:headEnd type="none" w="med" len="med"/>
                      <a:tailEnd type="none" w="med" len="med"/>
                    </a:lnT>
                    <a:solidFill>
                      <a:schemeClr val="bg1"/>
                    </a:solidFill>
                  </a:tcPr>
                </a:tc>
                <a:tc hMerge="1">
                  <a:txBody>
                    <a:bodyPr/>
                    <a:lstStyle/>
                    <a:p>
                      <a:pPr algn="ctr"/>
                      <a:endParaRPr lang="en-GB" dirty="0"/>
                    </a:p>
                  </a:txBody>
                  <a:tcP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86003579"/>
                  </a:ext>
                </a:extLst>
              </a:tr>
            </a:tbl>
          </a:graphicData>
        </a:graphic>
      </p:graphicFrame>
      <p:graphicFrame>
        <p:nvGraphicFramePr>
          <p:cNvPr id="25" name="Content Placeholder 4">
            <a:extLst>
              <a:ext uri="{FF2B5EF4-FFF2-40B4-BE49-F238E27FC236}">
                <a16:creationId xmlns:a16="http://schemas.microsoft.com/office/drawing/2014/main" id="{E16F9CC8-0872-5BBA-FA94-D17BA6D9E082}"/>
              </a:ext>
            </a:extLst>
          </p:cNvPr>
          <p:cNvGraphicFramePr>
            <a:graphicFrameLocks noGrp="1"/>
          </p:cNvGraphicFramePr>
          <p:nvPr>
            <p:ph sz="quarter" idx="10"/>
            <p:extLst>
              <p:ext uri="{D42A27DB-BD31-4B8C-83A1-F6EECF244321}">
                <p14:modId xmlns:p14="http://schemas.microsoft.com/office/powerpoint/2010/main" val="1515132763"/>
              </p:ext>
            </p:extLst>
          </p:nvPr>
        </p:nvGraphicFramePr>
        <p:xfrm>
          <a:off x="438150" y="1017588"/>
          <a:ext cx="5200650" cy="2755900"/>
        </p:xfrm>
        <a:graphic>
          <a:graphicData uri="http://schemas.openxmlformats.org/drawingml/2006/table">
            <a:tbl>
              <a:tblPr firstRow="1">
                <a:tableStyleId>{793D81CF-94F2-401A-BA57-92F5A7B2D0C5}</a:tableStyleId>
              </a:tblPr>
              <a:tblGrid>
                <a:gridCol w="1977025">
                  <a:extLst>
                    <a:ext uri="{9D8B030D-6E8A-4147-A177-3AD203B41FA5}">
                      <a16:colId xmlns:a16="http://schemas.microsoft.com/office/drawing/2014/main" val="2360321377"/>
                    </a:ext>
                  </a:extLst>
                </a:gridCol>
                <a:gridCol w="1678487">
                  <a:extLst>
                    <a:ext uri="{9D8B030D-6E8A-4147-A177-3AD203B41FA5}">
                      <a16:colId xmlns:a16="http://schemas.microsoft.com/office/drawing/2014/main" val="622513655"/>
                    </a:ext>
                  </a:extLst>
                </a:gridCol>
                <a:gridCol w="1545138">
                  <a:extLst>
                    <a:ext uri="{9D8B030D-6E8A-4147-A177-3AD203B41FA5}">
                      <a16:colId xmlns:a16="http://schemas.microsoft.com/office/drawing/2014/main" val="1155243996"/>
                    </a:ext>
                  </a:extLst>
                </a:gridCol>
              </a:tblGrid>
              <a:tr h="370840">
                <a:tc>
                  <a:txBody>
                    <a:bodyPr/>
                    <a:lstStyle/>
                    <a:p>
                      <a:pPr>
                        <a:lnSpc>
                          <a:spcPct val="150000"/>
                        </a:lnSpc>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mn-lt"/>
                          <a:ea typeface="+mn-ea"/>
                          <a:cs typeface="+mn-cs"/>
                        </a:rPr>
                        <a:t>Anlotinib</a:t>
                      </a:r>
                      <a:r>
                        <a:rPr kumimoji="0" lang="en-GB" sz="1800" b="1" i="0" u="none" strike="noStrike" kern="1200" cap="none" spc="0" normalizeH="0" baseline="0" noProof="0" dirty="0">
                          <a:ln>
                            <a:noFill/>
                          </a:ln>
                          <a:solidFill>
                            <a:srgbClr val="FFFFFF"/>
                          </a:solidFill>
                          <a:effectLst/>
                          <a:uLnTx/>
                          <a:uFillTx/>
                          <a:latin typeface="+mn-lt"/>
                          <a:ea typeface="+mn-ea"/>
                          <a:cs typeface="+mn-cs"/>
                        </a:rPr>
                        <a:t> + </a:t>
                      </a:r>
                      <a:r>
                        <a:rPr kumimoji="0" lang="en-GB" sz="1800" b="1" i="0" u="none" strike="noStrike" kern="1200" cap="none" spc="0" normalizeH="0" baseline="0" noProof="0" dirty="0" err="1">
                          <a:ln>
                            <a:noFill/>
                          </a:ln>
                          <a:solidFill>
                            <a:srgbClr val="FFFFFF"/>
                          </a:solidFill>
                          <a:effectLst/>
                          <a:uLnTx/>
                          <a:uFillTx/>
                          <a:latin typeface="+mn-lt"/>
                          <a:ea typeface="+mn-ea"/>
                          <a:cs typeface="+mn-cs"/>
                        </a:rPr>
                        <a:t>Benmelstobart</a:t>
                      </a:r>
                      <a:endParaRPr kumimoji="0" lang="en-GB" sz="1800" b="1" i="0" u="none" strike="noStrike" kern="1200" cap="none" spc="0" normalizeH="0" baseline="0" noProof="0" dirty="0">
                        <a:ln>
                          <a:noFill/>
                        </a:ln>
                        <a:solidFill>
                          <a:srgbClr val="FFFFFF"/>
                        </a:solidFill>
                        <a:effectLst/>
                        <a:uLnTx/>
                        <a:uFillTx/>
                        <a:latin typeface="+mn-lt"/>
                        <a:ea typeface="+mn-ea"/>
                        <a:cs typeface="+mn-cs"/>
                      </a:endParaRPr>
                    </a:p>
                    <a:p>
                      <a:pPr algn="ctr">
                        <a:lnSpc>
                          <a:spcPct val="100000"/>
                        </a:lnSpc>
                      </a:pPr>
                      <a:r>
                        <a:rPr lang="en-GB" dirty="0"/>
                        <a:t>(N=264)</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Sunitinib</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263</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a:t>CR (%)</a:t>
                      </a:r>
                      <a:endParaRPr lang="en-GB" i="0" dirty="0"/>
                    </a:p>
                  </a:txBody>
                  <a:tcPr/>
                </a:tc>
                <a:tc>
                  <a:txBody>
                    <a:bodyPr/>
                    <a:lstStyle/>
                    <a:p>
                      <a:pPr algn="ctr">
                        <a:lnSpc>
                          <a:spcPct val="150000"/>
                        </a:lnSpc>
                      </a:pPr>
                      <a:r>
                        <a:rPr lang="en-US" dirty="0"/>
                        <a:t>1</a:t>
                      </a:r>
                      <a:endParaRPr lang="en-GB" dirty="0"/>
                    </a:p>
                  </a:txBody>
                  <a:tcPr>
                    <a:solidFill>
                      <a:schemeClr val="accent5">
                        <a:lumMod val="40000"/>
                        <a:lumOff val="60000"/>
                      </a:schemeClr>
                    </a:solidFill>
                  </a:tcPr>
                </a:tc>
                <a:tc>
                  <a:txBody>
                    <a:bodyPr/>
                    <a:lstStyle/>
                    <a:p>
                      <a:pPr algn="ctr">
                        <a:lnSpc>
                          <a:spcPct val="150000"/>
                        </a:lnSpc>
                      </a:pPr>
                      <a:r>
                        <a:rPr lang="en-US" dirty="0"/>
                        <a:t>0</a:t>
                      </a:r>
                      <a:endParaRPr lang="en-GB" dirty="0"/>
                    </a:p>
                  </a:txBody>
                  <a:tcPr>
                    <a:solidFill>
                      <a:schemeClr val="accent2">
                        <a:lumMod val="20000"/>
                        <a:lumOff val="80000"/>
                      </a:schemeClr>
                    </a:solidFill>
                  </a:tcPr>
                </a:tc>
                <a:extLst>
                  <a:ext uri="{0D108BD9-81ED-4DB2-BD59-A6C34878D82A}">
                    <a16:rowId xmlns:a16="http://schemas.microsoft.com/office/drawing/2014/main" val="1708661454"/>
                  </a:ext>
                </a:extLst>
              </a:tr>
              <a:tr h="370840">
                <a:tc>
                  <a:txBody>
                    <a:bodyPr/>
                    <a:lstStyle/>
                    <a:p>
                      <a:pPr lvl="0">
                        <a:lnSpc>
                          <a:spcPct val="150000"/>
                        </a:lnSpc>
                      </a:pPr>
                      <a:r>
                        <a:rPr lang="en-US" i="0" dirty="0"/>
                        <a:t>PR (%)</a:t>
                      </a:r>
                      <a:endParaRPr lang="en-GB" i="0" dirty="0"/>
                    </a:p>
                  </a:txBody>
                  <a:tcPr/>
                </a:tc>
                <a:tc>
                  <a:txBody>
                    <a:bodyPr/>
                    <a:lstStyle/>
                    <a:p>
                      <a:pPr algn="ctr">
                        <a:lnSpc>
                          <a:spcPct val="150000"/>
                        </a:lnSpc>
                      </a:pPr>
                      <a:r>
                        <a:rPr lang="en-US" dirty="0"/>
                        <a:t>71</a:t>
                      </a:r>
                      <a:endParaRPr lang="en-GB" dirty="0"/>
                    </a:p>
                  </a:txBody>
                  <a:tcPr>
                    <a:solidFill>
                      <a:schemeClr val="accent5">
                        <a:lumMod val="40000"/>
                        <a:lumOff val="60000"/>
                      </a:schemeClr>
                    </a:solidFill>
                  </a:tcPr>
                </a:tc>
                <a:tc>
                  <a:txBody>
                    <a:bodyPr/>
                    <a:lstStyle/>
                    <a:p>
                      <a:pPr algn="ctr">
                        <a:lnSpc>
                          <a:spcPct val="150000"/>
                        </a:lnSpc>
                      </a:pPr>
                      <a:r>
                        <a:rPr lang="en-US" dirty="0"/>
                        <a:t>25</a:t>
                      </a:r>
                      <a:endParaRPr lang="en-GB" dirty="0"/>
                    </a:p>
                  </a:txBody>
                  <a:tcPr>
                    <a:solidFill>
                      <a:schemeClr val="accent2">
                        <a:lumMod val="20000"/>
                        <a:lumOff val="80000"/>
                      </a:schemeClr>
                    </a:solidFill>
                  </a:tcPr>
                </a:tc>
                <a:extLst>
                  <a:ext uri="{0D108BD9-81ED-4DB2-BD59-A6C34878D82A}">
                    <a16:rowId xmlns:a16="http://schemas.microsoft.com/office/drawing/2014/main" val="2425255471"/>
                  </a:ext>
                </a:extLst>
              </a:tr>
              <a:tr h="370840">
                <a:tc rowSpan="2">
                  <a:txBody>
                    <a:bodyPr/>
                    <a:lstStyle/>
                    <a:p>
                      <a:pPr>
                        <a:lnSpc>
                          <a:spcPct val="150000"/>
                        </a:lnSpc>
                      </a:pPr>
                      <a:r>
                        <a:rPr lang="en-GB" dirty="0"/>
                        <a:t>ORR (%)</a:t>
                      </a:r>
                    </a:p>
                    <a:p>
                      <a:pPr lvl="1">
                        <a:lnSpc>
                          <a:spcPct val="150000"/>
                        </a:lnSpc>
                      </a:pPr>
                      <a:r>
                        <a:rPr lang="en-GB" i="1" dirty="0"/>
                        <a:t>P</a:t>
                      </a:r>
                      <a:r>
                        <a:rPr lang="en-GB" i="0" dirty="0"/>
                        <a:t>-value</a:t>
                      </a:r>
                      <a:endParaRPr lang="en-GB" i="1" dirty="0"/>
                    </a:p>
                  </a:txBody>
                  <a:tcPr anchor="ctr"/>
                </a:tc>
                <a:tc>
                  <a:txBody>
                    <a:bodyPr/>
                    <a:lstStyle/>
                    <a:p>
                      <a:pPr algn="ctr">
                        <a:lnSpc>
                          <a:spcPct val="150000"/>
                        </a:lnSpc>
                      </a:pPr>
                      <a:r>
                        <a:rPr lang="en-US" dirty="0"/>
                        <a:t>72</a:t>
                      </a:r>
                      <a:endParaRPr lang="en-GB" dirty="0"/>
                    </a:p>
                  </a:txBody>
                  <a:tcPr>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pPr>
                      <a:r>
                        <a:rPr lang="en-US" dirty="0"/>
                        <a:t>25</a:t>
                      </a:r>
                      <a:endParaRPr lang="en-GB" dirty="0"/>
                    </a:p>
                  </a:txBody>
                  <a:tcPr>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55107913"/>
                  </a:ext>
                </a:extLst>
              </a:tr>
              <a:tr h="268457">
                <a:tc vMerge="1">
                  <a:txBody>
                    <a:bodyPr/>
                    <a:lstStyle/>
                    <a:p>
                      <a:endParaRPr dirty="0"/>
                    </a:p>
                  </a:txBody>
                  <a:tcPr/>
                </a:tc>
                <a:tc gridSpan="2">
                  <a:txBody>
                    <a:bodyPr/>
                    <a:lstStyle/>
                    <a:p>
                      <a:pPr algn="ctr">
                        <a:lnSpc>
                          <a:spcPct val="150000"/>
                        </a:lnSpc>
                      </a:pPr>
                      <a:r>
                        <a:rPr lang="en-US" dirty="0"/>
                        <a:t>&lt;0.001</a:t>
                      </a:r>
                      <a:endParaRPr lang="en-GB" dirty="0"/>
                    </a:p>
                  </a:txBody>
                  <a:tcPr anchor="ctr">
                    <a:lnT w="3175" cap="flat" cmpd="sng" algn="ctr">
                      <a:solidFill>
                        <a:schemeClr val="tx1"/>
                      </a:solidFill>
                      <a:prstDash val="solid"/>
                      <a:round/>
                      <a:headEnd type="none" w="med" len="med"/>
                      <a:tailEnd type="none" w="med" len="med"/>
                    </a:lnT>
                    <a:solidFill>
                      <a:schemeClr val="bg1"/>
                    </a:solidFill>
                  </a:tcPr>
                </a:tc>
                <a:tc hMerge="1">
                  <a:txBody>
                    <a:bodyPr/>
                    <a:lstStyle/>
                    <a:p>
                      <a:pPr algn="ctr"/>
                      <a:endParaRPr lang="en-GB" dirty="0"/>
                    </a:p>
                  </a:txBody>
                  <a:tcPr>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86003579"/>
                  </a:ext>
                </a:extLst>
              </a:tr>
            </a:tbl>
          </a:graphicData>
        </a:graphic>
      </p:graphicFrame>
    </p:spTree>
    <p:extLst>
      <p:ext uri="{BB962C8B-B14F-4D97-AF65-F5344CB8AC3E}">
        <p14:creationId xmlns:p14="http://schemas.microsoft.com/office/powerpoint/2010/main" val="232870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7E5144-229F-4D7D-B66E-B03B042C2037}"/>
              </a:ext>
            </a:extLst>
          </p:cNvPr>
          <p:cNvSpPr>
            <a:spLocks noGrp="1"/>
          </p:cNvSpPr>
          <p:nvPr>
            <p:ph type="ctrTitle"/>
          </p:nvPr>
        </p:nvSpPr>
        <p:spPr/>
        <p:txBody>
          <a:bodyPr/>
          <a:lstStyle/>
          <a:p>
            <a:pPr>
              <a:lnSpc>
                <a:spcPct val="120000"/>
              </a:lnSpc>
            </a:pPr>
            <a:r>
              <a:rPr lang="en-GB" sz="4800" dirty="0"/>
              <a:t>Management of advanced disease</a:t>
            </a:r>
          </a:p>
        </p:txBody>
      </p:sp>
      <p:sp>
        <p:nvSpPr>
          <p:cNvPr id="2" name="Subtitle 1">
            <a:extLst>
              <a:ext uri="{FF2B5EF4-FFF2-40B4-BE49-F238E27FC236}">
                <a16:creationId xmlns:a16="http://schemas.microsoft.com/office/drawing/2014/main" id="{78DCA37A-A960-4622-970F-7A143CE08E7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018687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F488E-4E4A-111E-8C8A-31165449E39D}"/>
              </a:ext>
            </a:extLst>
          </p:cNvPr>
          <p:cNvSpPr>
            <a:spLocks noGrp="1"/>
          </p:cNvSpPr>
          <p:nvPr>
            <p:ph type="title"/>
          </p:nvPr>
        </p:nvSpPr>
        <p:spPr/>
        <p:txBody>
          <a:bodyPr/>
          <a:lstStyle/>
          <a:p>
            <a:r>
              <a:rPr lang="en-US" dirty="0"/>
              <a:t>Safety summary</a:t>
            </a:r>
            <a:endParaRPr lang="en-GB" dirty="0"/>
          </a:p>
        </p:txBody>
      </p:sp>
      <p:sp>
        <p:nvSpPr>
          <p:cNvPr id="5" name="Text Placeholder 4">
            <a:extLst>
              <a:ext uri="{FF2B5EF4-FFF2-40B4-BE49-F238E27FC236}">
                <a16:creationId xmlns:a16="http://schemas.microsoft.com/office/drawing/2014/main" id="{2EAA747A-B518-20D7-3F1E-1BC775DF8566}"/>
              </a:ext>
            </a:extLst>
          </p:cNvPr>
          <p:cNvSpPr>
            <a:spLocks noGrp="1"/>
          </p:cNvSpPr>
          <p:nvPr>
            <p:ph type="body" sz="quarter" idx="14"/>
          </p:nvPr>
        </p:nvSpPr>
        <p:spPr>
          <a:xfrm>
            <a:off x="6552811" y="6444138"/>
            <a:ext cx="5524111" cy="237196"/>
          </a:xfrm>
        </p:spPr>
        <p:txBody>
          <a:bodyPr/>
          <a:lstStyle/>
          <a:p>
            <a:r>
              <a:rPr lang="en-GB" dirty="0"/>
              <a:t>Sheng X. ESMO 2024, abs.LBA76 (data from oral presentation included)</a:t>
            </a:r>
          </a:p>
        </p:txBody>
      </p:sp>
      <p:graphicFrame>
        <p:nvGraphicFramePr>
          <p:cNvPr id="9" name="Table 7">
            <a:extLst>
              <a:ext uri="{FF2B5EF4-FFF2-40B4-BE49-F238E27FC236}">
                <a16:creationId xmlns:a16="http://schemas.microsoft.com/office/drawing/2014/main" id="{0A60BA19-F0E1-644A-0A9E-B2792336CC04}"/>
              </a:ext>
            </a:extLst>
          </p:cNvPr>
          <p:cNvGraphicFramePr>
            <a:graphicFrameLocks noGrp="1"/>
          </p:cNvGraphicFramePr>
          <p:nvPr>
            <p:ph sz="quarter" idx="10"/>
            <p:extLst>
              <p:ext uri="{D42A27DB-BD31-4B8C-83A1-F6EECF244321}">
                <p14:modId xmlns:p14="http://schemas.microsoft.com/office/powerpoint/2010/main" val="2843951075"/>
              </p:ext>
            </p:extLst>
          </p:nvPr>
        </p:nvGraphicFramePr>
        <p:xfrm>
          <a:off x="431800" y="1063625"/>
          <a:ext cx="10921999" cy="4176395"/>
        </p:xfrm>
        <a:graphic>
          <a:graphicData uri="http://schemas.openxmlformats.org/drawingml/2006/table">
            <a:tbl>
              <a:tblPr firstRow="1">
                <a:tableStyleId>{793D81CF-94F2-401A-BA57-92F5A7B2D0C5}</a:tableStyleId>
              </a:tblPr>
              <a:tblGrid>
                <a:gridCol w="3778693">
                  <a:extLst>
                    <a:ext uri="{9D8B030D-6E8A-4147-A177-3AD203B41FA5}">
                      <a16:colId xmlns:a16="http://schemas.microsoft.com/office/drawing/2014/main" val="3464311625"/>
                    </a:ext>
                  </a:extLst>
                </a:gridCol>
                <a:gridCol w="3571653">
                  <a:extLst>
                    <a:ext uri="{9D8B030D-6E8A-4147-A177-3AD203B41FA5}">
                      <a16:colId xmlns:a16="http://schemas.microsoft.com/office/drawing/2014/main" val="1031311997"/>
                    </a:ext>
                  </a:extLst>
                </a:gridCol>
                <a:gridCol w="3571653">
                  <a:extLst>
                    <a:ext uri="{9D8B030D-6E8A-4147-A177-3AD203B41FA5}">
                      <a16:colId xmlns:a16="http://schemas.microsoft.com/office/drawing/2014/main" val="2052708704"/>
                    </a:ext>
                  </a:extLst>
                </a:gridCol>
              </a:tblGrid>
              <a:tr h="370840">
                <a:tc>
                  <a:txBody>
                    <a:bodyPr/>
                    <a:lstStyle/>
                    <a:p>
                      <a:pPr>
                        <a:lnSpc>
                          <a:spcPct val="150000"/>
                        </a:lnSpc>
                      </a:pP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mn-lt"/>
                          <a:ea typeface="+mn-ea"/>
                          <a:cs typeface="+mn-cs"/>
                        </a:rPr>
                        <a:t>Anlotinib</a:t>
                      </a:r>
                      <a:r>
                        <a:rPr kumimoji="0" lang="en-GB" sz="1800" b="1" i="0" u="none" strike="noStrike" kern="1200" cap="none" spc="0" normalizeH="0" baseline="0" noProof="0" dirty="0">
                          <a:ln>
                            <a:noFill/>
                          </a:ln>
                          <a:solidFill>
                            <a:srgbClr val="FFFFFF"/>
                          </a:solidFill>
                          <a:effectLst/>
                          <a:uLnTx/>
                          <a:uFillTx/>
                          <a:latin typeface="+mn-lt"/>
                          <a:ea typeface="+mn-ea"/>
                          <a:cs typeface="+mn-cs"/>
                        </a:rPr>
                        <a:t> + </a:t>
                      </a:r>
                      <a:r>
                        <a:rPr kumimoji="0" lang="en-GB" sz="1800" b="1" i="0" u="none" strike="noStrike" kern="1200" cap="none" spc="0" normalizeH="0" baseline="0" noProof="0" dirty="0" err="1">
                          <a:ln>
                            <a:noFill/>
                          </a:ln>
                          <a:solidFill>
                            <a:srgbClr val="FFFFFF"/>
                          </a:solidFill>
                          <a:effectLst/>
                          <a:uLnTx/>
                          <a:uFillTx/>
                          <a:latin typeface="+mn-lt"/>
                          <a:ea typeface="+mn-ea"/>
                          <a:cs typeface="+mn-cs"/>
                        </a:rPr>
                        <a:t>Benmelstobart</a:t>
                      </a:r>
                      <a:endParaRPr kumimoji="0" lang="en-GB" sz="1800" b="1" i="0" u="none" strike="noStrike" kern="1200" cap="none" spc="0" normalizeH="0" baseline="0" noProof="0" dirty="0">
                        <a:ln>
                          <a:noFill/>
                        </a:ln>
                        <a:solidFill>
                          <a:srgbClr val="FFFFFF"/>
                        </a:solidFill>
                        <a:effectLst/>
                        <a:uLnTx/>
                        <a:uFillTx/>
                        <a:latin typeface="+mn-lt"/>
                        <a:ea typeface="+mn-ea"/>
                        <a:cs typeface="+mn-cs"/>
                      </a:endParaRPr>
                    </a:p>
                    <a:p>
                      <a:pPr algn="ctr">
                        <a:lnSpc>
                          <a:spcPct val="100000"/>
                        </a:lnSpc>
                      </a:pPr>
                      <a:r>
                        <a:rPr lang="en-GB" dirty="0"/>
                        <a:t>(N=264)</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Sunitinib</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264</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solidFill>
                      <a:schemeClr val="accent2"/>
                    </a:solidFill>
                  </a:tcPr>
                </a:tc>
                <a:extLst>
                  <a:ext uri="{0D108BD9-81ED-4DB2-BD59-A6C34878D82A}">
                    <a16:rowId xmlns:a16="http://schemas.microsoft.com/office/drawing/2014/main" val="4284038434"/>
                  </a:ext>
                </a:extLst>
              </a:tr>
              <a:tr h="370840">
                <a:tc>
                  <a:txBody>
                    <a:bodyPr/>
                    <a:lstStyle/>
                    <a:p>
                      <a:pPr>
                        <a:lnSpc>
                          <a:spcPct val="150000"/>
                        </a:lnSpc>
                      </a:pPr>
                      <a:r>
                        <a:rPr lang="en-GB" dirty="0"/>
                        <a:t>TEAEs (%)</a:t>
                      </a:r>
                    </a:p>
                    <a:p>
                      <a:pPr lvl="1">
                        <a:lnSpc>
                          <a:spcPct val="150000"/>
                        </a:lnSpc>
                      </a:pPr>
                      <a:r>
                        <a:rPr lang="en-GB" dirty="0"/>
                        <a:t>Grade ≥3</a:t>
                      </a:r>
                    </a:p>
                  </a:txBody>
                  <a:tcPr/>
                </a:tc>
                <a:tc>
                  <a:txBody>
                    <a:bodyPr/>
                    <a:lstStyle/>
                    <a:p>
                      <a:pPr algn="ctr">
                        <a:lnSpc>
                          <a:spcPct val="150000"/>
                        </a:lnSpc>
                      </a:pPr>
                      <a:r>
                        <a:rPr lang="en-US" dirty="0"/>
                        <a:t>99</a:t>
                      </a:r>
                    </a:p>
                    <a:p>
                      <a:pPr algn="ctr">
                        <a:lnSpc>
                          <a:spcPct val="150000"/>
                        </a:lnSpc>
                      </a:pPr>
                      <a:r>
                        <a:rPr lang="en-US" dirty="0"/>
                        <a:t>75</a:t>
                      </a:r>
                      <a:endParaRPr lang="en-GB" dirty="0"/>
                    </a:p>
                  </a:txBody>
                  <a:tcPr>
                    <a:solidFill>
                      <a:schemeClr val="accent5">
                        <a:lumMod val="40000"/>
                        <a:lumOff val="60000"/>
                      </a:schemeClr>
                    </a:solidFill>
                  </a:tcPr>
                </a:tc>
                <a:tc>
                  <a:txBody>
                    <a:bodyPr/>
                    <a:lstStyle/>
                    <a:p>
                      <a:pPr algn="ctr">
                        <a:lnSpc>
                          <a:spcPct val="150000"/>
                        </a:lnSpc>
                      </a:pPr>
                      <a:r>
                        <a:rPr lang="en-US" dirty="0"/>
                        <a:t>99</a:t>
                      </a:r>
                    </a:p>
                    <a:p>
                      <a:pPr algn="ctr">
                        <a:lnSpc>
                          <a:spcPct val="150000"/>
                        </a:lnSpc>
                      </a:pPr>
                      <a:r>
                        <a:rPr lang="en-US" dirty="0"/>
                        <a:t>75</a:t>
                      </a:r>
                      <a:endParaRPr lang="en-GB" dirty="0"/>
                    </a:p>
                  </a:txBody>
                  <a:tcPr>
                    <a:solidFill>
                      <a:schemeClr val="accent2">
                        <a:lumMod val="20000"/>
                        <a:lumOff val="80000"/>
                      </a:schemeClr>
                    </a:solidFill>
                  </a:tcPr>
                </a:tc>
                <a:extLst>
                  <a:ext uri="{0D108BD9-81ED-4DB2-BD59-A6C34878D82A}">
                    <a16:rowId xmlns:a16="http://schemas.microsoft.com/office/drawing/2014/main" val="4284948373"/>
                  </a:ext>
                </a:extLst>
              </a:tr>
              <a:tr h="370840">
                <a:tc>
                  <a:txBody>
                    <a:bodyPr/>
                    <a:lstStyle/>
                    <a:p>
                      <a:pPr>
                        <a:lnSpc>
                          <a:spcPct val="150000"/>
                        </a:lnSpc>
                      </a:pPr>
                      <a:r>
                        <a:rPr lang="en-GB" dirty="0"/>
                        <a:t>TRAEs (%)</a:t>
                      </a:r>
                    </a:p>
                    <a:p>
                      <a:pPr lvl="1">
                        <a:lnSpc>
                          <a:spcPct val="150000"/>
                        </a:lnSpc>
                      </a:pPr>
                      <a:r>
                        <a:rPr lang="en-GB" dirty="0"/>
                        <a:t>Grade ≥3</a:t>
                      </a:r>
                    </a:p>
                  </a:txBody>
                  <a:tcPr/>
                </a:tc>
                <a:tc>
                  <a:txBody>
                    <a:bodyPr/>
                    <a:lstStyle/>
                    <a:p>
                      <a:pPr algn="ctr">
                        <a:lnSpc>
                          <a:spcPct val="150000"/>
                        </a:lnSpc>
                      </a:pPr>
                      <a:r>
                        <a:rPr lang="en-US" dirty="0"/>
                        <a:t>98</a:t>
                      </a:r>
                    </a:p>
                    <a:p>
                      <a:pPr algn="ctr">
                        <a:lnSpc>
                          <a:spcPct val="150000"/>
                        </a:lnSpc>
                      </a:pPr>
                      <a:r>
                        <a:rPr lang="en-US" dirty="0"/>
                        <a:t>67</a:t>
                      </a:r>
                      <a:endParaRPr lang="en-GB" dirty="0"/>
                    </a:p>
                  </a:txBody>
                  <a:tcPr>
                    <a:solidFill>
                      <a:schemeClr val="accent5">
                        <a:lumMod val="40000"/>
                        <a:lumOff val="60000"/>
                      </a:schemeClr>
                    </a:solidFill>
                  </a:tcPr>
                </a:tc>
                <a:tc>
                  <a:txBody>
                    <a:bodyPr/>
                    <a:lstStyle/>
                    <a:p>
                      <a:pPr algn="ctr">
                        <a:lnSpc>
                          <a:spcPct val="150000"/>
                        </a:lnSpc>
                      </a:pPr>
                      <a:r>
                        <a:rPr lang="en-US" dirty="0"/>
                        <a:t>98</a:t>
                      </a:r>
                    </a:p>
                    <a:p>
                      <a:pPr algn="ctr">
                        <a:lnSpc>
                          <a:spcPct val="150000"/>
                        </a:lnSpc>
                      </a:pPr>
                      <a:r>
                        <a:rPr lang="en-US" dirty="0"/>
                        <a:t>66</a:t>
                      </a:r>
                      <a:endParaRPr lang="en-GB" dirty="0"/>
                    </a:p>
                  </a:txBody>
                  <a:tcPr>
                    <a:solidFill>
                      <a:schemeClr val="accent2">
                        <a:lumMod val="20000"/>
                        <a:lumOff val="80000"/>
                      </a:schemeClr>
                    </a:solidFill>
                  </a:tcPr>
                </a:tc>
                <a:extLst>
                  <a:ext uri="{0D108BD9-81ED-4DB2-BD59-A6C34878D82A}">
                    <a16:rowId xmlns:a16="http://schemas.microsoft.com/office/drawing/2014/main" val="1422534976"/>
                  </a:ext>
                </a:extLst>
              </a:tr>
              <a:tr h="370840">
                <a:tc>
                  <a:txBody>
                    <a:bodyPr/>
                    <a:lstStyle/>
                    <a:p>
                      <a:pPr>
                        <a:lnSpc>
                          <a:spcPct val="150000"/>
                        </a:lnSpc>
                      </a:pPr>
                      <a:r>
                        <a:rPr lang="en-US" dirty="0"/>
                        <a:t>Serious AEs (%)</a:t>
                      </a:r>
                      <a:endParaRPr lang="en-GB" dirty="0"/>
                    </a:p>
                  </a:txBody>
                  <a:tcPr/>
                </a:tc>
                <a:tc>
                  <a:txBody>
                    <a:bodyPr/>
                    <a:lstStyle/>
                    <a:p>
                      <a:pPr algn="ctr">
                        <a:lnSpc>
                          <a:spcPct val="150000"/>
                        </a:lnSpc>
                      </a:pPr>
                      <a:r>
                        <a:rPr lang="en-US" dirty="0"/>
                        <a:t>39</a:t>
                      </a:r>
                      <a:endParaRPr lang="en-GB" dirty="0"/>
                    </a:p>
                  </a:txBody>
                  <a:tcPr>
                    <a:solidFill>
                      <a:schemeClr val="accent5">
                        <a:lumMod val="40000"/>
                        <a:lumOff val="60000"/>
                      </a:schemeClr>
                    </a:solidFill>
                  </a:tcPr>
                </a:tc>
                <a:tc>
                  <a:txBody>
                    <a:bodyPr/>
                    <a:lstStyle/>
                    <a:p>
                      <a:pPr algn="ctr">
                        <a:lnSpc>
                          <a:spcPct val="150000"/>
                        </a:lnSpc>
                      </a:pPr>
                      <a:r>
                        <a:rPr lang="en-US" dirty="0"/>
                        <a:t>28</a:t>
                      </a:r>
                      <a:endParaRPr lang="en-GB" dirty="0"/>
                    </a:p>
                  </a:txBody>
                  <a:tcPr>
                    <a:solidFill>
                      <a:schemeClr val="accent2">
                        <a:lumMod val="20000"/>
                        <a:lumOff val="80000"/>
                      </a:schemeClr>
                    </a:solidFill>
                  </a:tcPr>
                </a:tc>
                <a:extLst>
                  <a:ext uri="{0D108BD9-81ED-4DB2-BD59-A6C34878D82A}">
                    <a16:rowId xmlns:a16="http://schemas.microsoft.com/office/drawing/2014/main" val="2573861122"/>
                  </a:ext>
                </a:extLst>
              </a:tr>
              <a:tr h="370840">
                <a:tc>
                  <a:txBody>
                    <a:bodyPr/>
                    <a:lstStyle/>
                    <a:p>
                      <a:pPr lvl="0">
                        <a:lnSpc>
                          <a:spcPct val="150000"/>
                        </a:lnSpc>
                      </a:pPr>
                      <a:r>
                        <a:rPr lang="en-US" dirty="0" err="1"/>
                        <a:t>irAEs</a:t>
                      </a:r>
                      <a:r>
                        <a:rPr lang="en-US" dirty="0"/>
                        <a:t> (%)</a:t>
                      </a:r>
                    </a:p>
                    <a:p>
                      <a:pPr lvl="1">
                        <a:lnSpc>
                          <a:spcPct val="150000"/>
                        </a:lnSpc>
                      </a:pPr>
                      <a:r>
                        <a:rPr lang="en-US" dirty="0"/>
                        <a:t>Grade ≥3</a:t>
                      </a:r>
                      <a:endParaRPr lang="en-GB" dirty="0"/>
                    </a:p>
                  </a:txBody>
                  <a:tcPr/>
                </a:tc>
                <a:tc>
                  <a:txBody>
                    <a:bodyPr/>
                    <a:lstStyle/>
                    <a:p>
                      <a:pPr algn="ctr">
                        <a:lnSpc>
                          <a:spcPct val="150000"/>
                        </a:lnSpc>
                      </a:pPr>
                      <a:r>
                        <a:rPr lang="en-US" dirty="0"/>
                        <a:t>33</a:t>
                      </a:r>
                    </a:p>
                    <a:p>
                      <a:pPr algn="ctr">
                        <a:lnSpc>
                          <a:spcPct val="150000"/>
                        </a:lnSpc>
                      </a:pPr>
                      <a:r>
                        <a:rPr lang="en-US" dirty="0"/>
                        <a:t>9</a:t>
                      </a:r>
                      <a:endParaRPr lang="en-GB" dirty="0"/>
                    </a:p>
                  </a:txBody>
                  <a:tcPr>
                    <a:solidFill>
                      <a:schemeClr val="accent5">
                        <a:lumMod val="40000"/>
                        <a:lumOff val="60000"/>
                      </a:schemeClr>
                    </a:solidFill>
                  </a:tcPr>
                </a:tc>
                <a:tc>
                  <a:txBody>
                    <a:bodyPr/>
                    <a:lstStyle/>
                    <a:p>
                      <a:pPr algn="ctr">
                        <a:lnSpc>
                          <a:spcPct val="150000"/>
                        </a:lnSpc>
                      </a:pPr>
                      <a:r>
                        <a:rPr lang="en-US" dirty="0"/>
                        <a:t>-</a:t>
                      </a:r>
                    </a:p>
                    <a:p>
                      <a:pPr algn="ctr">
                        <a:lnSpc>
                          <a:spcPct val="150000"/>
                        </a:lnSpc>
                      </a:pPr>
                      <a:r>
                        <a:rPr lang="en-US" dirty="0"/>
                        <a:t>-</a:t>
                      </a:r>
                      <a:endParaRPr lang="en-GB" dirty="0"/>
                    </a:p>
                  </a:txBody>
                  <a:tcPr>
                    <a:solidFill>
                      <a:schemeClr val="accent2">
                        <a:lumMod val="20000"/>
                        <a:lumOff val="80000"/>
                      </a:schemeClr>
                    </a:solidFill>
                  </a:tcPr>
                </a:tc>
                <a:extLst>
                  <a:ext uri="{0D108BD9-81ED-4DB2-BD59-A6C34878D82A}">
                    <a16:rowId xmlns:a16="http://schemas.microsoft.com/office/drawing/2014/main" val="687137126"/>
                  </a:ext>
                </a:extLst>
              </a:tr>
              <a:tr h="370840">
                <a:tc>
                  <a:txBody>
                    <a:bodyPr/>
                    <a:lstStyle/>
                    <a:p>
                      <a:pPr lvl="0">
                        <a:lnSpc>
                          <a:spcPct val="150000"/>
                        </a:lnSpc>
                      </a:pPr>
                      <a:r>
                        <a:rPr lang="en-US" dirty="0"/>
                        <a:t>Infusion-related reaction (%)</a:t>
                      </a:r>
                      <a:endParaRPr lang="en-GB" dirty="0"/>
                    </a:p>
                  </a:txBody>
                  <a:tcPr/>
                </a:tc>
                <a:tc>
                  <a:txBody>
                    <a:bodyPr/>
                    <a:lstStyle/>
                    <a:p>
                      <a:pPr algn="ctr">
                        <a:lnSpc>
                          <a:spcPct val="150000"/>
                        </a:lnSpc>
                      </a:pPr>
                      <a:r>
                        <a:rPr lang="en-US" dirty="0"/>
                        <a:t>5</a:t>
                      </a:r>
                      <a:endParaRPr lang="en-GB" dirty="0"/>
                    </a:p>
                  </a:txBody>
                  <a:tcPr>
                    <a:solidFill>
                      <a:schemeClr val="accent5">
                        <a:lumMod val="40000"/>
                        <a:lumOff val="60000"/>
                      </a:schemeClr>
                    </a:solidFill>
                  </a:tcPr>
                </a:tc>
                <a:tc>
                  <a:txBody>
                    <a:bodyPr/>
                    <a:lstStyle/>
                    <a:p>
                      <a:pPr algn="ctr">
                        <a:lnSpc>
                          <a:spcPct val="150000"/>
                        </a:lnSpc>
                      </a:pPr>
                      <a:r>
                        <a:rPr lang="en-US" dirty="0"/>
                        <a:t>-</a:t>
                      </a:r>
                      <a:endParaRPr lang="en-GB" dirty="0"/>
                    </a:p>
                  </a:txBody>
                  <a:tcPr>
                    <a:solidFill>
                      <a:schemeClr val="accent2">
                        <a:lumMod val="20000"/>
                        <a:lumOff val="80000"/>
                      </a:schemeClr>
                    </a:solidFill>
                  </a:tcPr>
                </a:tc>
                <a:extLst>
                  <a:ext uri="{0D108BD9-81ED-4DB2-BD59-A6C34878D82A}">
                    <a16:rowId xmlns:a16="http://schemas.microsoft.com/office/drawing/2014/main" val="2849465718"/>
                  </a:ext>
                </a:extLst>
              </a:tr>
            </a:tbl>
          </a:graphicData>
        </a:graphic>
      </p:graphicFrame>
      <p:sp>
        <p:nvSpPr>
          <p:cNvPr id="2" name="TextBox 1">
            <a:extLst>
              <a:ext uri="{FF2B5EF4-FFF2-40B4-BE49-F238E27FC236}">
                <a16:creationId xmlns:a16="http://schemas.microsoft.com/office/drawing/2014/main" id="{13366D17-325E-7B5D-201A-94F8D7D52613}"/>
              </a:ext>
            </a:extLst>
          </p:cNvPr>
          <p:cNvSpPr txBox="1"/>
          <p:nvPr/>
        </p:nvSpPr>
        <p:spPr>
          <a:xfrm>
            <a:off x="321275" y="5405450"/>
            <a:ext cx="2234522" cy="338554"/>
          </a:xfrm>
          <a:prstGeom prst="rect">
            <a:avLst/>
          </a:prstGeom>
          <a:noFill/>
        </p:spPr>
        <p:txBody>
          <a:bodyPr wrap="none" rtlCol="0">
            <a:spAutoFit/>
          </a:bodyPr>
          <a:lstStyle/>
          <a:p>
            <a:r>
              <a:rPr lang="en-US" sz="1600" dirty="0" err="1"/>
              <a:t>irAE</a:t>
            </a:r>
            <a:r>
              <a:rPr lang="en-US" sz="1600" dirty="0"/>
              <a:t>: immune-related AE</a:t>
            </a:r>
            <a:endParaRPr lang="en-GB" sz="1600" dirty="0"/>
          </a:p>
        </p:txBody>
      </p:sp>
    </p:spTree>
    <p:extLst>
      <p:ext uri="{BB962C8B-B14F-4D97-AF65-F5344CB8AC3E}">
        <p14:creationId xmlns:p14="http://schemas.microsoft.com/office/powerpoint/2010/main" val="1101060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GB" dirty="0"/>
              <a:t>Is </a:t>
            </a:r>
            <a:r>
              <a:rPr lang="en-GB" dirty="0" err="1"/>
              <a:t>anlotinib</a:t>
            </a:r>
            <a:r>
              <a:rPr lang="en-GB" dirty="0"/>
              <a:t> + </a:t>
            </a:r>
            <a:r>
              <a:rPr lang="en-GB" dirty="0" err="1"/>
              <a:t>benmelstobart</a:t>
            </a:r>
            <a:r>
              <a:rPr lang="en-GB" dirty="0"/>
              <a:t> combination efficient as 1</a:t>
            </a:r>
            <a:r>
              <a:rPr lang="en-GB" baseline="30000" dirty="0"/>
              <a:t>st</a:t>
            </a:r>
            <a:r>
              <a:rPr lang="en-GB" dirty="0"/>
              <a:t>-line </a:t>
            </a:r>
            <a:r>
              <a:rPr lang="en-GB" dirty="0" err="1"/>
              <a:t>tx</a:t>
            </a:r>
            <a:r>
              <a:rPr lang="en-GB" dirty="0"/>
              <a:t> in pts with advanced </a:t>
            </a:r>
            <a:r>
              <a:rPr lang="en-GB" dirty="0" err="1"/>
              <a:t>ccRCC</a:t>
            </a:r>
            <a:r>
              <a:rPr lang="en-GB" dirty="0"/>
              <a:t>?</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The addition of </a:t>
            </a:r>
            <a:r>
              <a:rPr lang="en-GB" dirty="0" err="1"/>
              <a:t>benmelstobart</a:t>
            </a:r>
            <a:r>
              <a:rPr lang="en-GB" dirty="0"/>
              <a:t> to </a:t>
            </a:r>
            <a:r>
              <a:rPr lang="en-GB" dirty="0" err="1"/>
              <a:t>anlotinib</a:t>
            </a:r>
            <a:r>
              <a:rPr lang="en-GB" dirty="0"/>
              <a:t> showed superior PFS (19 </a:t>
            </a:r>
            <a:r>
              <a:rPr lang="en-GB" dirty="0" err="1"/>
              <a:t>mo</a:t>
            </a:r>
            <a:r>
              <a:rPr lang="en-GB" dirty="0"/>
              <a:t> vs 10 </a:t>
            </a:r>
            <a:r>
              <a:rPr lang="en-GB" dirty="0" err="1"/>
              <a:t>mo</a:t>
            </a:r>
            <a:r>
              <a:rPr lang="en-GB" dirty="0"/>
              <a:t>) and ORR (72% vs 25%) compared to sunitinib.</a:t>
            </a:r>
          </a:p>
        </p:txBody>
      </p:sp>
    </p:spTree>
    <p:extLst>
      <p:ext uri="{BB962C8B-B14F-4D97-AF65-F5344CB8AC3E}">
        <p14:creationId xmlns:p14="http://schemas.microsoft.com/office/powerpoint/2010/main" val="1293966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fontScale="90000"/>
          </a:bodyPr>
          <a:lstStyle/>
          <a:p>
            <a:r>
              <a:rPr lang="en-GB" dirty="0"/>
              <a:t>Faecal microbiota transplantation vs placebo in patients receiving pembrolizumab plus </a:t>
            </a:r>
            <a:r>
              <a:rPr lang="en-GB" dirty="0" err="1"/>
              <a:t>axitinib</a:t>
            </a:r>
            <a:r>
              <a:rPr lang="en-GB" dirty="0"/>
              <a:t> for metastatic renal cell carcinoma: preliminary results of the randomised phase II TACITO trial</a:t>
            </a:r>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err="1"/>
              <a:t>Ciccarese</a:t>
            </a:r>
            <a:r>
              <a:rPr lang="en-GB" dirty="0"/>
              <a:t> C. </a:t>
            </a:r>
            <a:r>
              <a:rPr lang="en-US" dirty="0"/>
              <a:t>Ann Oncol 2024;35(Suppl 2):1-72</a:t>
            </a:r>
            <a:r>
              <a:rPr lang="en-GB" dirty="0"/>
              <a:t>(absLBA77)</a:t>
            </a:r>
          </a:p>
        </p:txBody>
      </p:sp>
    </p:spTree>
    <p:extLst>
      <p:ext uri="{BB962C8B-B14F-4D97-AF65-F5344CB8AC3E}">
        <p14:creationId xmlns:p14="http://schemas.microsoft.com/office/powerpoint/2010/main" val="1082044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B11FF-9F19-420A-817E-E84B57EEF6F5}"/>
              </a:ext>
            </a:extLst>
          </p:cNvPr>
          <p:cNvSpPr>
            <a:spLocks noGrp="1"/>
          </p:cNvSpPr>
          <p:nvPr>
            <p:ph type="title"/>
          </p:nvPr>
        </p:nvSpPr>
        <p:spPr/>
        <p:txBody>
          <a:bodyPr>
            <a:normAutofit fontScale="90000"/>
          </a:bodyPr>
          <a:lstStyle/>
          <a:p>
            <a:r>
              <a:rPr lang="en-US" dirty="0"/>
              <a:t>C</a:t>
            </a:r>
            <a:r>
              <a:rPr lang="en-GB" dirty="0"/>
              <a:t>an FMT from a pt responding to ICI </a:t>
            </a:r>
            <a:r>
              <a:rPr lang="en-GB" dirty="0" err="1"/>
              <a:t>tx</a:t>
            </a:r>
            <a:r>
              <a:rPr lang="en-GB" dirty="0"/>
              <a:t> increase the activity of AXI+PEMBRO in </a:t>
            </a:r>
            <a:r>
              <a:rPr lang="en-GB" dirty="0" err="1"/>
              <a:t>tx</a:t>
            </a:r>
            <a:r>
              <a:rPr lang="en-GB" dirty="0"/>
              <a:t>-naïve </a:t>
            </a:r>
            <a:r>
              <a:rPr lang="en-GB" dirty="0" err="1"/>
              <a:t>mRCC</a:t>
            </a:r>
            <a:r>
              <a:rPr lang="en-GB" dirty="0"/>
              <a:t> pts?</a:t>
            </a:r>
          </a:p>
        </p:txBody>
      </p:sp>
      <p:sp>
        <p:nvSpPr>
          <p:cNvPr id="5" name="Text Placeholder 4">
            <a:extLst>
              <a:ext uri="{FF2B5EF4-FFF2-40B4-BE49-F238E27FC236}">
                <a16:creationId xmlns:a16="http://schemas.microsoft.com/office/drawing/2014/main" id="{3F9C56B4-EBF2-42F8-9635-8FA7C25369EA}"/>
              </a:ext>
            </a:extLst>
          </p:cNvPr>
          <p:cNvSpPr>
            <a:spLocks noGrp="1"/>
          </p:cNvSpPr>
          <p:nvPr>
            <p:ph type="body" idx="1"/>
          </p:nvPr>
        </p:nvSpPr>
        <p:spPr>
          <a:xfrm>
            <a:off x="831849" y="4589463"/>
            <a:ext cx="9539701" cy="1500187"/>
          </a:xfrm>
        </p:spPr>
        <p:txBody>
          <a:bodyPr>
            <a:normAutofit/>
          </a:bodyPr>
          <a:lstStyle/>
          <a:p>
            <a:r>
              <a:rPr lang="en-GB" dirty="0"/>
              <a:t>The composition of gut microbiota influences the response to ICI </a:t>
            </a:r>
            <a:r>
              <a:rPr lang="en-GB" dirty="0" err="1"/>
              <a:t>tx</a:t>
            </a:r>
            <a:endParaRPr lang="en-GB" dirty="0"/>
          </a:p>
          <a:p>
            <a:r>
              <a:rPr lang="en-GB" dirty="0"/>
              <a:t>Faecal microbiota transplantation (FMT) can regulate microbiota-related diseases and has emerged as potential tool to overcome resistance to ICI</a:t>
            </a:r>
          </a:p>
          <a:p>
            <a:endParaRPr lang="en-GB" dirty="0"/>
          </a:p>
        </p:txBody>
      </p:sp>
    </p:spTree>
    <p:extLst>
      <p:ext uri="{BB962C8B-B14F-4D97-AF65-F5344CB8AC3E}">
        <p14:creationId xmlns:p14="http://schemas.microsoft.com/office/powerpoint/2010/main" val="361035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0272D-8414-4A10-B02C-B4B622D7ABF5}"/>
              </a:ext>
            </a:extLst>
          </p:cNvPr>
          <p:cNvSpPr>
            <a:spLocks noGrp="1"/>
          </p:cNvSpPr>
          <p:nvPr>
            <p:ph type="body" sz="quarter" idx="11"/>
          </p:nvPr>
        </p:nvSpPr>
        <p:spPr/>
        <p:txBody>
          <a:bodyPr>
            <a:normAutofit lnSpcReduction="10000"/>
          </a:bodyPr>
          <a:lstStyle/>
          <a:p>
            <a:r>
              <a:rPr lang="en-US" sz="1800" dirty="0">
                <a:solidFill>
                  <a:srgbClr val="415665"/>
                </a:solidFill>
                <a:latin typeface="Segoe UI" panose="020B0502040204020203" pitchFamily="34" charset="0"/>
              </a:rPr>
              <a:t>F</a:t>
            </a:r>
            <a:r>
              <a:rPr lang="en-GB" sz="1800" dirty="0">
                <a:solidFill>
                  <a:srgbClr val="415665"/>
                </a:solidFill>
                <a:latin typeface="Segoe UI" panose="020B0502040204020203" pitchFamily="34" charset="0"/>
              </a:rPr>
              <a:t>MT/PBO 1: transplantation by colonoscopy</a:t>
            </a:r>
          </a:p>
          <a:p>
            <a:r>
              <a:rPr lang="en-GB" sz="1800" dirty="0">
                <a:solidFill>
                  <a:srgbClr val="415665"/>
                </a:solidFill>
                <a:latin typeface="Segoe UI" panose="020B0502040204020203" pitchFamily="34" charset="0"/>
              </a:rPr>
              <a:t>FMT/PBO 2 and FMT/PBO 3: transplantation by frozen oral capsule</a:t>
            </a:r>
          </a:p>
          <a:p>
            <a:r>
              <a:rPr lang="en-GB" sz="1800" b="1" dirty="0">
                <a:solidFill>
                  <a:srgbClr val="415665"/>
                </a:solidFill>
                <a:latin typeface="Segoe UI" panose="020B0502040204020203" pitchFamily="34" charset="0"/>
              </a:rPr>
              <a:t>The donor was a pt who responded extremely well to IPI+NIVO</a:t>
            </a:r>
            <a:endParaRPr lang="en-GB" b="1" dirty="0"/>
          </a:p>
        </p:txBody>
      </p:sp>
      <p:sp>
        <p:nvSpPr>
          <p:cNvPr id="4" name="Title 3">
            <a:extLst>
              <a:ext uri="{FF2B5EF4-FFF2-40B4-BE49-F238E27FC236}">
                <a16:creationId xmlns:a16="http://schemas.microsoft.com/office/drawing/2014/main" id="{8E97390C-02C2-4540-947A-01750C01370F}"/>
              </a:ext>
            </a:extLst>
          </p:cNvPr>
          <p:cNvSpPr>
            <a:spLocks noGrp="1"/>
          </p:cNvSpPr>
          <p:nvPr>
            <p:ph type="title"/>
          </p:nvPr>
        </p:nvSpPr>
        <p:spPr/>
        <p:txBody>
          <a:bodyPr/>
          <a:lstStyle/>
          <a:p>
            <a:r>
              <a:rPr lang="en-GB" dirty="0"/>
              <a:t>TACITO</a:t>
            </a:r>
            <a:r>
              <a:rPr lang="it-IT" dirty="0"/>
              <a:t>: </a:t>
            </a:r>
            <a:r>
              <a:rPr lang="en-GB" dirty="0"/>
              <a:t>a randomised phase II study </a:t>
            </a:r>
          </a:p>
        </p:txBody>
      </p:sp>
      <p:sp>
        <p:nvSpPr>
          <p:cNvPr id="8" name="Rectangle 7">
            <a:extLst>
              <a:ext uri="{FF2B5EF4-FFF2-40B4-BE49-F238E27FC236}">
                <a16:creationId xmlns:a16="http://schemas.microsoft.com/office/drawing/2014/main" id="{F6D7C7D7-FBE9-4A8E-86A7-85A8E4ED2CDF}"/>
              </a:ext>
            </a:extLst>
          </p:cNvPr>
          <p:cNvSpPr/>
          <p:nvPr/>
        </p:nvSpPr>
        <p:spPr>
          <a:xfrm>
            <a:off x="3665006" y="1845154"/>
            <a:ext cx="679987" cy="644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1:1</a:t>
            </a:r>
          </a:p>
        </p:txBody>
      </p:sp>
      <p:sp>
        <p:nvSpPr>
          <p:cNvPr id="14" name="Rectangle 13">
            <a:extLst>
              <a:ext uri="{FF2B5EF4-FFF2-40B4-BE49-F238E27FC236}">
                <a16:creationId xmlns:a16="http://schemas.microsoft.com/office/drawing/2014/main" id="{234F90D6-7FAF-49C5-84F2-55ADB616F0F0}"/>
              </a:ext>
            </a:extLst>
          </p:cNvPr>
          <p:cNvSpPr/>
          <p:nvPr/>
        </p:nvSpPr>
        <p:spPr>
          <a:xfrm>
            <a:off x="4737027" y="1557889"/>
            <a:ext cx="2381673" cy="556219"/>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FMT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9" name="Connector: Elbow 18">
            <a:extLst>
              <a:ext uri="{FF2B5EF4-FFF2-40B4-BE49-F238E27FC236}">
                <a16:creationId xmlns:a16="http://schemas.microsoft.com/office/drawing/2014/main" id="{602F4828-AB3F-4D76-8708-FCB57A9E6D6E}"/>
              </a:ext>
            </a:extLst>
          </p:cNvPr>
          <p:cNvCxnSpPr>
            <a:cxnSpLocks/>
            <a:stCxn id="8" idx="3"/>
            <a:endCxn id="14" idx="1"/>
          </p:cNvCxnSpPr>
          <p:nvPr/>
        </p:nvCxnSpPr>
        <p:spPr>
          <a:xfrm flipV="1">
            <a:off x="4344993" y="1835999"/>
            <a:ext cx="392034" cy="3315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A3332918-2D5A-4AD0-B490-9F69CDC63B90}"/>
              </a:ext>
            </a:extLst>
          </p:cNvPr>
          <p:cNvCxnSpPr>
            <a:cxnSpLocks/>
            <a:stCxn id="8" idx="3"/>
            <a:endCxn id="26" idx="1"/>
          </p:cNvCxnSpPr>
          <p:nvPr/>
        </p:nvCxnSpPr>
        <p:spPr>
          <a:xfrm>
            <a:off x="4344993" y="2167539"/>
            <a:ext cx="372552" cy="3424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029968-BA48-4C66-8BCA-81041E592505}"/>
              </a:ext>
            </a:extLst>
          </p:cNvPr>
          <p:cNvSpPr/>
          <p:nvPr/>
        </p:nvSpPr>
        <p:spPr>
          <a:xfrm>
            <a:off x="8508234" y="1428826"/>
            <a:ext cx="2953191"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Primary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12-mo PFS rate</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15665"/>
                </a:solidFill>
                <a:effectLst/>
                <a:uLnTx/>
                <a:uFillTx/>
                <a:latin typeface="Calibri" panose="020F0502020204030204"/>
                <a:ea typeface="+mn-ea"/>
                <a:cs typeface="+mn-cs"/>
              </a:rPr>
              <a:t>Secondary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PFS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ORR</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Safety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415665"/>
                </a:solidFill>
                <a:latin typeface="Calibri" panose="020F0502020204030204"/>
              </a:rPr>
              <a:t>Microbiota characterisation</a:t>
            </a:r>
            <a:endPar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CF8FAA9-1885-4C5B-AA49-6876CB6261DA}"/>
              </a:ext>
            </a:extLst>
          </p:cNvPr>
          <p:cNvSpPr/>
          <p:nvPr/>
        </p:nvSpPr>
        <p:spPr>
          <a:xfrm>
            <a:off x="4717545" y="2270993"/>
            <a:ext cx="2391272" cy="47796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PBO</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8C2771F-9AC4-4E41-BCFC-2A6276BFDFEA}"/>
              </a:ext>
            </a:extLst>
          </p:cNvPr>
          <p:cNvSpPr/>
          <p:nvPr/>
        </p:nvSpPr>
        <p:spPr>
          <a:xfrm>
            <a:off x="738876" y="1085355"/>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Population</a:t>
            </a:r>
          </a:p>
        </p:txBody>
      </p:sp>
      <p:sp>
        <p:nvSpPr>
          <p:cNvPr id="29" name="Rectangle 28">
            <a:extLst>
              <a:ext uri="{FF2B5EF4-FFF2-40B4-BE49-F238E27FC236}">
                <a16:creationId xmlns:a16="http://schemas.microsoft.com/office/drawing/2014/main" id="{8127224A-9E0A-47F2-B762-293CBEC2E4F3}"/>
              </a:ext>
            </a:extLst>
          </p:cNvPr>
          <p:cNvSpPr/>
          <p:nvPr/>
        </p:nvSpPr>
        <p:spPr>
          <a:xfrm>
            <a:off x="3689745" y="1084198"/>
            <a:ext cx="4622544" cy="3414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Design</a:t>
            </a:r>
          </a:p>
        </p:txBody>
      </p:sp>
      <p:sp>
        <p:nvSpPr>
          <p:cNvPr id="30" name="Rectangle 29">
            <a:extLst>
              <a:ext uri="{FF2B5EF4-FFF2-40B4-BE49-F238E27FC236}">
                <a16:creationId xmlns:a16="http://schemas.microsoft.com/office/drawing/2014/main" id="{23A7BAA2-0DEB-4A36-B0A7-35B1A73CE388}"/>
              </a:ext>
            </a:extLst>
          </p:cNvPr>
          <p:cNvSpPr/>
          <p:nvPr/>
        </p:nvSpPr>
        <p:spPr>
          <a:xfrm>
            <a:off x="8403340" y="1084198"/>
            <a:ext cx="2875592" cy="3322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Endpoints</a:t>
            </a:r>
          </a:p>
        </p:txBody>
      </p:sp>
      <p:sp>
        <p:nvSpPr>
          <p:cNvPr id="32" name="Rectangle 31">
            <a:extLst>
              <a:ext uri="{FF2B5EF4-FFF2-40B4-BE49-F238E27FC236}">
                <a16:creationId xmlns:a16="http://schemas.microsoft.com/office/drawing/2014/main" id="{9A015DC5-A113-4E96-9409-AD15A4FAF5D3}"/>
              </a:ext>
            </a:extLst>
          </p:cNvPr>
          <p:cNvSpPr/>
          <p:nvPr/>
        </p:nvSpPr>
        <p:spPr>
          <a:xfrm>
            <a:off x="738338" y="1430446"/>
            <a:ext cx="2876668" cy="2986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Any histology RCC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Measurable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ECOG PS 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415665"/>
                </a:solidFill>
                <a:effectLst/>
                <a:uLnTx/>
                <a:uFillTx/>
                <a:latin typeface="Calibri" panose="020F0502020204030204"/>
                <a:ea typeface="+mn-ea"/>
                <a:cs typeface="+mn-cs"/>
              </a:rPr>
              <a:t>Eligible to AXI+PEMBRO</a:t>
            </a:r>
          </a:p>
        </p:txBody>
      </p:sp>
      <p:sp>
        <p:nvSpPr>
          <p:cNvPr id="22" name="Text Placeholder 4">
            <a:extLst>
              <a:ext uri="{FF2B5EF4-FFF2-40B4-BE49-F238E27FC236}">
                <a16:creationId xmlns:a16="http://schemas.microsoft.com/office/drawing/2014/main" id="{0ED1EDEE-FCAF-3BBD-21AC-3C459F95BD3C}"/>
              </a:ext>
            </a:extLst>
          </p:cNvPr>
          <p:cNvSpPr>
            <a:spLocks noGrp="1"/>
          </p:cNvSpPr>
          <p:nvPr>
            <p:ph type="body" sz="quarter" idx="14"/>
          </p:nvPr>
        </p:nvSpPr>
        <p:spPr>
          <a:xfrm>
            <a:off x="6552811" y="6444138"/>
            <a:ext cx="5524111" cy="237196"/>
          </a:xfrm>
        </p:spPr>
        <p:txBody>
          <a:bodyPr/>
          <a:lstStyle/>
          <a:p>
            <a:r>
              <a:rPr lang="en-GB" dirty="0" err="1"/>
              <a:t>Ciccarese</a:t>
            </a:r>
            <a:r>
              <a:rPr lang="en-GB" dirty="0"/>
              <a:t> C. ESMO 2024, abs.LBA77 (data from oral presentation included)</a:t>
            </a:r>
          </a:p>
        </p:txBody>
      </p:sp>
      <p:sp>
        <p:nvSpPr>
          <p:cNvPr id="10" name="TextBox 9">
            <a:extLst>
              <a:ext uri="{FF2B5EF4-FFF2-40B4-BE49-F238E27FC236}">
                <a16:creationId xmlns:a16="http://schemas.microsoft.com/office/drawing/2014/main" id="{6AF1DCB9-9B38-D900-4952-00A5A6F58A04}"/>
              </a:ext>
            </a:extLst>
          </p:cNvPr>
          <p:cNvSpPr txBox="1"/>
          <p:nvPr/>
        </p:nvSpPr>
        <p:spPr>
          <a:xfrm>
            <a:off x="3670496" y="2476924"/>
            <a:ext cx="683200" cy="369332"/>
          </a:xfrm>
          <a:prstGeom prst="rect">
            <a:avLst/>
          </a:prstGeom>
          <a:noFill/>
        </p:spPr>
        <p:txBody>
          <a:bodyPr wrap="none" rtlCol="0">
            <a:spAutoFit/>
          </a:bodyPr>
          <a:lstStyle/>
          <a:p>
            <a:pPr algn="ctr"/>
            <a:r>
              <a:rPr lang="en-US" dirty="0"/>
              <a:t>N=50</a:t>
            </a:r>
          </a:p>
        </p:txBody>
      </p:sp>
      <p:sp>
        <p:nvSpPr>
          <p:cNvPr id="16" name="Arrow: Right 15">
            <a:extLst>
              <a:ext uri="{FF2B5EF4-FFF2-40B4-BE49-F238E27FC236}">
                <a16:creationId xmlns:a16="http://schemas.microsoft.com/office/drawing/2014/main" id="{39B1033F-8E8D-4C37-1D45-4DDAB7ACFEE4}"/>
              </a:ext>
            </a:extLst>
          </p:cNvPr>
          <p:cNvSpPr/>
          <p:nvPr/>
        </p:nvSpPr>
        <p:spPr>
          <a:xfrm>
            <a:off x="3664272" y="3024050"/>
            <a:ext cx="4446872" cy="537766"/>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AXI+PEMBRO per SOC</a:t>
            </a:r>
            <a:endParaRPr lang="en-GB" dirty="0">
              <a:solidFill>
                <a:schemeClr val="tx1"/>
              </a:solidFill>
            </a:endParaRPr>
          </a:p>
        </p:txBody>
      </p:sp>
      <p:cxnSp>
        <p:nvCxnSpPr>
          <p:cNvPr id="31" name="Straight Connector 30">
            <a:extLst>
              <a:ext uri="{FF2B5EF4-FFF2-40B4-BE49-F238E27FC236}">
                <a16:creationId xmlns:a16="http://schemas.microsoft.com/office/drawing/2014/main" id="{6F6FCD5B-9E28-0F1F-FA71-63C701B15E81}"/>
              </a:ext>
            </a:extLst>
          </p:cNvPr>
          <p:cNvCxnSpPr>
            <a:cxnSpLocks/>
          </p:cNvCxnSpPr>
          <p:nvPr/>
        </p:nvCxnSpPr>
        <p:spPr>
          <a:xfrm>
            <a:off x="3918857" y="3683724"/>
            <a:ext cx="3696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D79D73-890B-BF3A-6DD9-3EB5911735ED}"/>
              </a:ext>
            </a:extLst>
          </p:cNvPr>
          <p:cNvCxnSpPr/>
          <p:nvPr/>
        </p:nvCxnSpPr>
        <p:spPr>
          <a:xfrm>
            <a:off x="3924879" y="3683724"/>
            <a:ext cx="0" cy="16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E63493-2E09-F6FB-D6DC-E2F5C616E42E}"/>
              </a:ext>
            </a:extLst>
          </p:cNvPr>
          <p:cNvCxnSpPr/>
          <p:nvPr/>
        </p:nvCxnSpPr>
        <p:spPr>
          <a:xfrm>
            <a:off x="5710141" y="3679368"/>
            <a:ext cx="0" cy="169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2F8095-16CA-113C-856B-E76C552D4628}"/>
              </a:ext>
            </a:extLst>
          </p:cNvPr>
          <p:cNvCxnSpPr/>
          <p:nvPr/>
        </p:nvCxnSpPr>
        <p:spPr>
          <a:xfrm>
            <a:off x="7617317" y="3679368"/>
            <a:ext cx="0" cy="169817"/>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F1DA7B4-3E79-43D5-C0A7-3AF2122B1638}"/>
              </a:ext>
            </a:extLst>
          </p:cNvPr>
          <p:cNvSpPr txBox="1"/>
          <p:nvPr/>
        </p:nvSpPr>
        <p:spPr>
          <a:xfrm>
            <a:off x="2935777" y="3874744"/>
            <a:ext cx="1974002" cy="923330"/>
          </a:xfrm>
          <a:prstGeom prst="rect">
            <a:avLst/>
          </a:prstGeom>
          <a:solidFill>
            <a:schemeClr val="bg1"/>
          </a:solidFill>
          <a:ln>
            <a:solidFill>
              <a:schemeClr val="accent1"/>
            </a:solidFill>
          </a:ln>
        </p:spPr>
        <p:txBody>
          <a:bodyPr wrap="none" rtlCol="0">
            <a:spAutoFit/>
          </a:bodyPr>
          <a:lstStyle/>
          <a:p>
            <a:pPr algn="ctr"/>
            <a:r>
              <a:rPr lang="en-US" b="1" dirty="0"/>
              <a:t>FMT/PBO 1</a:t>
            </a:r>
          </a:p>
          <a:p>
            <a:pPr algn="ctr"/>
            <a:r>
              <a:rPr lang="en-US" dirty="0"/>
              <a:t>8 </a:t>
            </a:r>
            <a:r>
              <a:rPr lang="en-US" dirty="0" err="1"/>
              <a:t>wk</a:t>
            </a:r>
            <a:r>
              <a:rPr lang="en-US" dirty="0"/>
              <a:t> after </a:t>
            </a:r>
          </a:p>
          <a:p>
            <a:pPr algn="ctr"/>
            <a:r>
              <a:rPr lang="en-US" dirty="0"/>
              <a:t>AXI+PEMBRO start </a:t>
            </a:r>
            <a:endParaRPr lang="en-GB" dirty="0"/>
          </a:p>
        </p:txBody>
      </p:sp>
      <p:sp>
        <p:nvSpPr>
          <p:cNvPr id="40" name="TextBox 39">
            <a:extLst>
              <a:ext uri="{FF2B5EF4-FFF2-40B4-BE49-F238E27FC236}">
                <a16:creationId xmlns:a16="http://schemas.microsoft.com/office/drawing/2014/main" id="{724B7452-08F6-328F-8D61-0D6668E08070}"/>
              </a:ext>
            </a:extLst>
          </p:cNvPr>
          <p:cNvSpPr txBox="1"/>
          <p:nvPr/>
        </p:nvSpPr>
        <p:spPr>
          <a:xfrm>
            <a:off x="5118995" y="3869951"/>
            <a:ext cx="1533918" cy="923330"/>
          </a:xfrm>
          <a:prstGeom prst="rect">
            <a:avLst/>
          </a:prstGeom>
          <a:solidFill>
            <a:schemeClr val="bg1"/>
          </a:solidFill>
          <a:ln>
            <a:solidFill>
              <a:schemeClr val="accent1"/>
            </a:solidFill>
          </a:ln>
        </p:spPr>
        <p:txBody>
          <a:bodyPr wrap="square" rtlCol="0">
            <a:spAutoFit/>
          </a:bodyPr>
          <a:lstStyle/>
          <a:p>
            <a:pPr algn="ctr"/>
            <a:r>
              <a:rPr lang="en-US" b="1" dirty="0"/>
              <a:t>FMT/PBO 2</a:t>
            </a:r>
          </a:p>
          <a:p>
            <a:pPr algn="ctr"/>
            <a:r>
              <a:rPr lang="en-US" dirty="0"/>
              <a:t>12 </a:t>
            </a:r>
            <a:r>
              <a:rPr lang="en-US" dirty="0" err="1"/>
              <a:t>wk</a:t>
            </a:r>
            <a:r>
              <a:rPr lang="en-US" dirty="0"/>
              <a:t> after </a:t>
            </a:r>
          </a:p>
          <a:p>
            <a:pPr algn="ctr"/>
            <a:r>
              <a:rPr lang="en-US" dirty="0"/>
              <a:t>FMT/PBO 1 </a:t>
            </a:r>
            <a:endParaRPr lang="en-GB" dirty="0"/>
          </a:p>
        </p:txBody>
      </p:sp>
      <p:sp>
        <p:nvSpPr>
          <p:cNvPr id="41" name="TextBox 40">
            <a:extLst>
              <a:ext uri="{FF2B5EF4-FFF2-40B4-BE49-F238E27FC236}">
                <a16:creationId xmlns:a16="http://schemas.microsoft.com/office/drawing/2014/main" id="{FD83D970-DD35-27A5-2E97-DE557A8AD695}"/>
              </a:ext>
            </a:extLst>
          </p:cNvPr>
          <p:cNvSpPr txBox="1"/>
          <p:nvPr/>
        </p:nvSpPr>
        <p:spPr>
          <a:xfrm>
            <a:off x="6854059" y="3864662"/>
            <a:ext cx="1387410" cy="923330"/>
          </a:xfrm>
          <a:prstGeom prst="rect">
            <a:avLst/>
          </a:prstGeom>
          <a:solidFill>
            <a:schemeClr val="bg1"/>
          </a:solidFill>
          <a:ln>
            <a:solidFill>
              <a:schemeClr val="accent1"/>
            </a:solidFill>
          </a:ln>
        </p:spPr>
        <p:txBody>
          <a:bodyPr wrap="square" rtlCol="0">
            <a:spAutoFit/>
          </a:bodyPr>
          <a:lstStyle/>
          <a:p>
            <a:pPr algn="ctr"/>
            <a:r>
              <a:rPr lang="en-US" b="1" dirty="0"/>
              <a:t>FMT/PBO 3</a:t>
            </a:r>
          </a:p>
          <a:p>
            <a:pPr algn="ctr"/>
            <a:r>
              <a:rPr lang="en-US" dirty="0"/>
              <a:t>24 </a:t>
            </a:r>
            <a:r>
              <a:rPr lang="en-US" dirty="0" err="1"/>
              <a:t>wk</a:t>
            </a:r>
            <a:r>
              <a:rPr lang="en-US" dirty="0"/>
              <a:t> after </a:t>
            </a:r>
          </a:p>
          <a:p>
            <a:pPr algn="ctr"/>
            <a:r>
              <a:rPr lang="en-US" dirty="0"/>
              <a:t>FMT/PBO 1 </a:t>
            </a:r>
            <a:endParaRPr lang="en-GB" dirty="0"/>
          </a:p>
        </p:txBody>
      </p:sp>
    </p:spTree>
    <p:extLst>
      <p:ext uri="{BB962C8B-B14F-4D97-AF65-F5344CB8AC3E}">
        <p14:creationId xmlns:p14="http://schemas.microsoft.com/office/powerpoint/2010/main" val="1582341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F488E-4E4A-111E-8C8A-31165449E39D}"/>
              </a:ext>
            </a:extLst>
          </p:cNvPr>
          <p:cNvSpPr>
            <a:spLocks noGrp="1"/>
          </p:cNvSpPr>
          <p:nvPr>
            <p:ph type="title"/>
          </p:nvPr>
        </p:nvSpPr>
        <p:spPr/>
        <p:txBody>
          <a:bodyPr/>
          <a:lstStyle/>
          <a:p>
            <a:r>
              <a:rPr lang="en-US" dirty="0"/>
              <a:t>Baseline characteristics</a:t>
            </a:r>
            <a:endParaRPr lang="en-GB" dirty="0"/>
          </a:p>
        </p:txBody>
      </p:sp>
      <p:sp>
        <p:nvSpPr>
          <p:cNvPr id="6" name="Text Placeholder 4">
            <a:extLst>
              <a:ext uri="{FF2B5EF4-FFF2-40B4-BE49-F238E27FC236}">
                <a16:creationId xmlns:a16="http://schemas.microsoft.com/office/drawing/2014/main" id="{9F525F6F-274E-8E75-49B1-5C9DCE9BF9A9}"/>
              </a:ext>
            </a:extLst>
          </p:cNvPr>
          <p:cNvSpPr>
            <a:spLocks noGrp="1"/>
          </p:cNvSpPr>
          <p:nvPr>
            <p:ph type="body" sz="quarter" idx="14"/>
          </p:nvPr>
        </p:nvSpPr>
        <p:spPr>
          <a:xfrm>
            <a:off x="6552811" y="6444138"/>
            <a:ext cx="5524111" cy="237196"/>
          </a:xfrm>
        </p:spPr>
        <p:txBody>
          <a:bodyPr/>
          <a:lstStyle/>
          <a:p>
            <a:r>
              <a:rPr lang="en-GB" dirty="0" err="1"/>
              <a:t>Ciccarese</a:t>
            </a:r>
            <a:r>
              <a:rPr lang="en-GB" dirty="0"/>
              <a:t> C. ESMO 2024, abs.LBA77 (data from oral presentation included)</a:t>
            </a:r>
          </a:p>
        </p:txBody>
      </p:sp>
      <p:graphicFrame>
        <p:nvGraphicFramePr>
          <p:cNvPr id="12" name="Table 7">
            <a:extLst>
              <a:ext uri="{FF2B5EF4-FFF2-40B4-BE49-F238E27FC236}">
                <a16:creationId xmlns:a16="http://schemas.microsoft.com/office/drawing/2014/main" id="{52F5F284-3442-011A-41BD-DD99117E0E86}"/>
              </a:ext>
            </a:extLst>
          </p:cNvPr>
          <p:cNvGraphicFramePr>
            <a:graphicFrameLocks noGrp="1"/>
          </p:cNvGraphicFramePr>
          <p:nvPr>
            <p:ph sz="quarter" idx="10"/>
            <p:extLst>
              <p:ext uri="{D42A27DB-BD31-4B8C-83A1-F6EECF244321}">
                <p14:modId xmlns:p14="http://schemas.microsoft.com/office/powerpoint/2010/main" val="2755228647"/>
              </p:ext>
            </p:extLst>
          </p:nvPr>
        </p:nvGraphicFramePr>
        <p:xfrm>
          <a:off x="431800" y="869986"/>
          <a:ext cx="10921999" cy="5280025"/>
        </p:xfrm>
        <a:graphic>
          <a:graphicData uri="http://schemas.openxmlformats.org/drawingml/2006/table">
            <a:tbl>
              <a:tblPr firstRow="1">
                <a:tableStyleId>{793D81CF-94F2-401A-BA57-92F5A7B2D0C5}</a:tableStyleId>
              </a:tblPr>
              <a:tblGrid>
                <a:gridCol w="4127674">
                  <a:extLst>
                    <a:ext uri="{9D8B030D-6E8A-4147-A177-3AD203B41FA5}">
                      <a16:colId xmlns:a16="http://schemas.microsoft.com/office/drawing/2014/main" val="3464311625"/>
                    </a:ext>
                  </a:extLst>
                </a:gridCol>
                <a:gridCol w="3344449">
                  <a:extLst>
                    <a:ext uri="{9D8B030D-6E8A-4147-A177-3AD203B41FA5}">
                      <a16:colId xmlns:a16="http://schemas.microsoft.com/office/drawing/2014/main" val="1031311997"/>
                    </a:ext>
                  </a:extLst>
                </a:gridCol>
                <a:gridCol w="3449876">
                  <a:extLst>
                    <a:ext uri="{9D8B030D-6E8A-4147-A177-3AD203B41FA5}">
                      <a16:colId xmlns:a16="http://schemas.microsoft.com/office/drawing/2014/main" val="2052708704"/>
                    </a:ext>
                  </a:extLst>
                </a:gridCol>
              </a:tblGrid>
              <a:tr h="370840">
                <a:tc>
                  <a:txBody>
                    <a:bodyPr/>
                    <a:lstStyle/>
                    <a:p>
                      <a:pPr>
                        <a:lnSpc>
                          <a:spcPct val="150000"/>
                        </a:lnSpc>
                      </a:pPr>
                      <a:endParaRPr lang="en-GB" dirty="0"/>
                    </a:p>
                  </a:txBody>
                  <a:tcPr/>
                </a:tc>
                <a:tc>
                  <a:txBody>
                    <a:bodyPr/>
                    <a:lstStyle/>
                    <a:p>
                      <a:pPr algn="ctr">
                        <a:lnSpc>
                          <a:spcPct val="150000"/>
                        </a:lnSpc>
                      </a:pPr>
                      <a:r>
                        <a:rPr lang="en-GB" dirty="0"/>
                        <a:t>FMT (N=25)</a:t>
                      </a:r>
                    </a:p>
                  </a:txBody>
                  <a:tcPr>
                    <a:solidFill>
                      <a:schemeClr val="accent1"/>
                    </a:solidFill>
                  </a:tcPr>
                </a:tc>
                <a:tc>
                  <a:txBody>
                    <a:bodyPr/>
                    <a:lstStyle/>
                    <a:p>
                      <a:pPr algn="ctr">
                        <a:lnSpc>
                          <a:spcPct val="150000"/>
                        </a:lnSpc>
                      </a:pPr>
                      <a:r>
                        <a:rPr lang="en-GB" dirty="0"/>
                        <a:t>PBO (N=25)</a:t>
                      </a:r>
                    </a:p>
                  </a:txBody>
                  <a:tcPr>
                    <a:solidFill>
                      <a:schemeClr val="accent2"/>
                    </a:solidFill>
                  </a:tcPr>
                </a:tc>
                <a:extLst>
                  <a:ext uri="{0D108BD9-81ED-4DB2-BD59-A6C34878D82A}">
                    <a16:rowId xmlns:a16="http://schemas.microsoft.com/office/drawing/2014/main" val="4284038434"/>
                  </a:ext>
                </a:extLst>
              </a:tr>
              <a:tr h="370840">
                <a:tc>
                  <a:txBody>
                    <a:bodyPr/>
                    <a:lstStyle/>
                    <a:p>
                      <a:pPr>
                        <a:lnSpc>
                          <a:spcPct val="150000"/>
                        </a:lnSpc>
                      </a:pPr>
                      <a:r>
                        <a:rPr lang="en-GB" dirty="0"/>
                        <a:t>Median age (</a:t>
                      </a:r>
                      <a:r>
                        <a:rPr lang="en-GB" dirty="0" err="1"/>
                        <a:t>yr</a:t>
                      </a:r>
                      <a:r>
                        <a:rPr lang="en-GB" dirty="0"/>
                        <a:t>)</a:t>
                      </a:r>
                    </a:p>
                  </a:txBody>
                  <a:tcPr/>
                </a:tc>
                <a:tc>
                  <a:txBody>
                    <a:bodyPr/>
                    <a:lstStyle/>
                    <a:p>
                      <a:pPr algn="ctr">
                        <a:lnSpc>
                          <a:spcPct val="150000"/>
                        </a:lnSpc>
                      </a:pPr>
                      <a:r>
                        <a:rPr lang="en-US" dirty="0"/>
                        <a:t>61</a:t>
                      </a:r>
                      <a:endParaRPr lang="en-GB" dirty="0"/>
                    </a:p>
                  </a:txBody>
                  <a:tcPr>
                    <a:solidFill>
                      <a:schemeClr val="accent5">
                        <a:lumMod val="40000"/>
                        <a:lumOff val="60000"/>
                      </a:schemeClr>
                    </a:solidFill>
                  </a:tcPr>
                </a:tc>
                <a:tc>
                  <a:txBody>
                    <a:bodyPr/>
                    <a:lstStyle/>
                    <a:p>
                      <a:pPr algn="ctr">
                        <a:lnSpc>
                          <a:spcPct val="150000"/>
                        </a:lnSpc>
                      </a:pPr>
                      <a:r>
                        <a:rPr lang="en-US" dirty="0"/>
                        <a:t>61</a:t>
                      </a:r>
                      <a:endParaRPr lang="en-GB" dirty="0"/>
                    </a:p>
                  </a:txBody>
                  <a:tcPr>
                    <a:solidFill>
                      <a:schemeClr val="accent2">
                        <a:lumMod val="20000"/>
                        <a:lumOff val="80000"/>
                      </a:schemeClr>
                    </a:solidFill>
                  </a:tcPr>
                </a:tc>
                <a:extLst>
                  <a:ext uri="{0D108BD9-81ED-4DB2-BD59-A6C34878D82A}">
                    <a16:rowId xmlns:a16="http://schemas.microsoft.com/office/drawing/2014/main" val="4284948373"/>
                  </a:ext>
                </a:extLst>
              </a:tr>
              <a:tr h="370840">
                <a:tc>
                  <a:txBody>
                    <a:bodyPr/>
                    <a:lstStyle/>
                    <a:p>
                      <a:pPr>
                        <a:lnSpc>
                          <a:spcPct val="150000"/>
                        </a:lnSpc>
                      </a:pPr>
                      <a:r>
                        <a:rPr lang="en-GB" dirty="0"/>
                        <a:t>Male (%)</a:t>
                      </a:r>
                    </a:p>
                  </a:txBody>
                  <a:tcPr/>
                </a:tc>
                <a:tc>
                  <a:txBody>
                    <a:bodyPr/>
                    <a:lstStyle/>
                    <a:p>
                      <a:pPr algn="ctr">
                        <a:lnSpc>
                          <a:spcPct val="150000"/>
                        </a:lnSpc>
                      </a:pPr>
                      <a:r>
                        <a:rPr lang="en-US" dirty="0"/>
                        <a:t>76</a:t>
                      </a:r>
                      <a:endParaRPr lang="en-GB" dirty="0"/>
                    </a:p>
                  </a:txBody>
                  <a:tcPr>
                    <a:solidFill>
                      <a:schemeClr val="accent5">
                        <a:lumMod val="40000"/>
                        <a:lumOff val="60000"/>
                      </a:schemeClr>
                    </a:solidFill>
                  </a:tcPr>
                </a:tc>
                <a:tc>
                  <a:txBody>
                    <a:bodyPr/>
                    <a:lstStyle/>
                    <a:p>
                      <a:pPr algn="ctr">
                        <a:lnSpc>
                          <a:spcPct val="150000"/>
                        </a:lnSpc>
                      </a:pPr>
                      <a:r>
                        <a:rPr lang="en-US" dirty="0"/>
                        <a:t>76</a:t>
                      </a:r>
                      <a:endParaRPr lang="en-GB" dirty="0"/>
                    </a:p>
                  </a:txBody>
                  <a:tcPr>
                    <a:solidFill>
                      <a:schemeClr val="accent2">
                        <a:lumMod val="20000"/>
                        <a:lumOff val="80000"/>
                      </a:schemeClr>
                    </a:solidFill>
                  </a:tcPr>
                </a:tc>
                <a:extLst>
                  <a:ext uri="{0D108BD9-81ED-4DB2-BD59-A6C34878D82A}">
                    <a16:rowId xmlns:a16="http://schemas.microsoft.com/office/drawing/2014/main" val="1422534976"/>
                  </a:ext>
                </a:extLst>
              </a:tr>
              <a:tr h="370840">
                <a:tc>
                  <a:txBody>
                    <a:bodyPr/>
                    <a:lstStyle/>
                    <a:p>
                      <a:pPr>
                        <a:lnSpc>
                          <a:spcPct val="150000"/>
                        </a:lnSpc>
                      </a:pPr>
                      <a:r>
                        <a:rPr lang="en-US" dirty="0"/>
                        <a:t>Previous nephrectomy (%)</a:t>
                      </a:r>
                      <a:endParaRPr lang="en-GB" dirty="0"/>
                    </a:p>
                  </a:txBody>
                  <a:tcPr/>
                </a:tc>
                <a:tc>
                  <a:txBody>
                    <a:bodyPr/>
                    <a:lstStyle/>
                    <a:p>
                      <a:pPr algn="ctr">
                        <a:lnSpc>
                          <a:spcPct val="150000"/>
                        </a:lnSpc>
                      </a:pPr>
                      <a:r>
                        <a:rPr lang="en-US" dirty="0"/>
                        <a:t>56</a:t>
                      </a:r>
                      <a:endParaRPr lang="en-GB" dirty="0"/>
                    </a:p>
                  </a:txBody>
                  <a:tcPr>
                    <a:solidFill>
                      <a:schemeClr val="accent5">
                        <a:lumMod val="40000"/>
                        <a:lumOff val="60000"/>
                      </a:schemeClr>
                    </a:solidFill>
                  </a:tcPr>
                </a:tc>
                <a:tc>
                  <a:txBody>
                    <a:bodyPr/>
                    <a:lstStyle/>
                    <a:p>
                      <a:pPr algn="ctr">
                        <a:lnSpc>
                          <a:spcPct val="150000"/>
                        </a:lnSpc>
                      </a:pPr>
                      <a:r>
                        <a:rPr lang="en-US" dirty="0"/>
                        <a:t>64</a:t>
                      </a:r>
                      <a:endParaRPr lang="en-GB" dirty="0"/>
                    </a:p>
                  </a:txBody>
                  <a:tcPr>
                    <a:solidFill>
                      <a:schemeClr val="accent2">
                        <a:lumMod val="20000"/>
                        <a:lumOff val="80000"/>
                      </a:schemeClr>
                    </a:solidFill>
                  </a:tcPr>
                </a:tc>
                <a:extLst>
                  <a:ext uri="{0D108BD9-81ED-4DB2-BD59-A6C34878D82A}">
                    <a16:rowId xmlns:a16="http://schemas.microsoft.com/office/drawing/2014/main" val="3205920101"/>
                  </a:ext>
                </a:extLst>
              </a:tr>
              <a:tr h="370840">
                <a:tc>
                  <a:txBody>
                    <a:bodyPr/>
                    <a:lstStyle/>
                    <a:p>
                      <a:pPr>
                        <a:lnSpc>
                          <a:spcPct val="150000"/>
                        </a:lnSpc>
                      </a:pPr>
                      <a:r>
                        <a:rPr lang="en-GB" dirty="0"/>
                        <a:t>Tumour histology (%)</a:t>
                      </a:r>
                    </a:p>
                    <a:p>
                      <a:pPr lvl="1">
                        <a:lnSpc>
                          <a:spcPct val="150000"/>
                        </a:lnSpc>
                      </a:pPr>
                      <a:r>
                        <a:rPr lang="en-GB" dirty="0"/>
                        <a:t>Clear cell</a:t>
                      </a:r>
                    </a:p>
                    <a:p>
                      <a:pPr lvl="1">
                        <a:lnSpc>
                          <a:spcPct val="150000"/>
                        </a:lnSpc>
                      </a:pPr>
                      <a:r>
                        <a:rPr lang="en-GB" dirty="0"/>
                        <a:t>Papillary</a:t>
                      </a:r>
                    </a:p>
                    <a:p>
                      <a:pPr lvl="1">
                        <a:lnSpc>
                          <a:spcPct val="150000"/>
                        </a:lnSpc>
                      </a:pPr>
                      <a:r>
                        <a:rPr lang="en-GB" dirty="0"/>
                        <a:t>Chromophobe</a:t>
                      </a:r>
                    </a:p>
                  </a:txBody>
                  <a:tcPr/>
                </a:tc>
                <a:tc>
                  <a:txBody>
                    <a:bodyPr/>
                    <a:lstStyle/>
                    <a:p>
                      <a:pPr algn="ctr">
                        <a:lnSpc>
                          <a:spcPct val="150000"/>
                        </a:lnSpc>
                      </a:pPr>
                      <a:endParaRPr lang="en-US" dirty="0"/>
                    </a:p>
                    <a:p>
                      <a:pPr algn="ctr">
                        <a:lnSpc>
                          <a:spcPct val="150000"/>
                        </a:lnSpc>
                      </a:pPr>
                      <a:r>
                        <a:rPr lang="en-GB" dirty="0"/>
                        <a:t>92</a:t>
                      </a:r>
                    </a:p>
                    <a:p>
                      <a:pPr algn="ctr">
                        <a:lnSpc>
                          <a:spcPct val="150000"/>
                        </a:lnSpc>
                      </a:pPr>
                      <a:r>
                        <a:rPr lang="en-GB" dirty="0"/>
                        <a:t>4</a:t>
                      </a:r>
                    </a:p>
                    <a:p>
                      <a:pPr algn="ctr">
                        <a:lnSpc>
                          <a:spcPct val="150000"/>
                        </a:lnSpc>
                      </a:pPr>
                      <a:r>
                        <a:rPr lang="en-GB" dirty="0"/>
                        <a:t>4</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84</a:t>
                      </a:r>
                    </a:p>
                    <a:p>
                      <a:pPr algn="ctr">
                        <a:lnSpc>
                          <a:spcPct val="150000"/>
                        </a:lnSpc>
                      </a:pPr>
                      <a:r>
                        <a:rPr lang="en-GB" dirty="0"/>
                        <a:t>12</a:t>
                      </a:r>
                    </a:p>
                    <a:p>
                      <a:pPr algn="ctr">
                        <a:lnSpc>
                          <a:spcPct val="150000"/>
                        </a:lnSpc>
                      </a:pPr>
                      <a:r>
                        <a:rPr lang="en-GB" dirty="0"/>
                        <a:t>4</a:t>
                      </a:r>
                    </a:p>
                  </a:txBody>
                  <a:tcPr>
                    <a:solidFill>
                      <a:schemeClr val="accent2">
                        <a:lumMod val="20000"/>
                        <a:lumOff val="80000"/>
                      </a:schemeClr>
                    </a:solidFill>
                  </a:tcPr>
                </a:tc>
                <a:extLst>
                  <a:ext uri="{0D108BD9-81ED-4DB2-BD59-A6C34878D82A}">
                    <a16:rowId xmlns:a16="http://schemas.microsoft.com/office/drawing/2014/main" val="2573861122"/>
                  </a:ext>
                </a:extLst>
              </a:tr>
              <a:tr h="370840">
                <a:tc>
                  <a:txBody>
                    <a:bodyPr/>
                    <a:lstStyle/>
                    <a:p>
                      <a:pPr lvl="0">
                        <a:lnSpc>
                          <a:spcPct val="150000"/>
                        </a:lnSpc>
                      </a:pPr>
                      <a:r>
                        <a:rPr lang="en-GB" dirty="0"/>
                        <a:t>IMDC prognostic score (%)</a:t>
                      </a:r>
                    </a:p>
                    <a:p>
                      <a:pPr lvl="1">
                        <a:lnSpc>
                          <a:spcPct val="150000"/>
                        </a:lnSpc>
                      </a:pPr>
                      <a:r>
                        <a:rPr lang="en-GB" dirty="0"/>
                        <a:t>Favourable / Intermediate / Poor</a:t>
                      </a:r>
                    </a:p>
                  </a:txBody>
                  <a:tcPr/>
                </a:tc>
                <a:tc>
                  <a:txBody>
                    <a:bodyPr/>
                    <a:lstStyle/>
                    <a:p>
                      <a:pPr algn="ctr">
                        <a:lnSpc>
                          <a:spcPct val="150000"/>
                        </a:lnSpc>
                      </a:pPr>
                      <a:endParaRPr lang="en-US" dirty="0"/>
                    </a:p>
                    <a:p>
                      <a:pPr algn="ctr">
                        <a:lnSpc>
                          <a:spcPct val="150000"/>
                        </a:lnSpc>
                      </a:pPr>
                      <a:r>
                        <a:rPr lang="en-GB" dirty="0"/>
                        <a:t>28 / 56 / 16</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32 / 48 / 20</a:t>
                      </a:r>
                    </a:p>
                  </a:txBody>
                  <a:tcPr>
                    <a:solidFill>
                      <a:schemeClr val="accent2">
                        <a:lumMod val="20000"/>
                        <a:lumOff val="80000"/>
                      </a:schemeClr>
                    </a:solidFill>
                  </a:tcPr>
                </a:tc>
                <a:extLst>
                  <a:ext uri="{0D108BD9-81ED-4DB2-BD59-A6C34878D82A}">
                    <a16:rowId xmlns:a16="http://schemas.microsoft.com/office/drawing/2014/main" val="687137126"/>
                  </a:ext>
                </a:extLst>
              </a:tr>
              <a:tr h="370840">
                <a:tc>
                  <a:txBody>
                    <a:bodyPr/>
                    <a:lstStyle/>
                    <a:p>
                      <a:pPr lvl="0">
                        <a:lnSpc>
                          <a:spcPct val="150000"/>
                        </a:lnSpc>
                      </a:pPr>
                      <a:r>
                        <a:rPr lang="en-US" dirty="0"/>
                        <a:t>Sites of </a:t>
                      </a:r>
                      <a:r>
                        <a:rPr lang="en-US" dirty="0" err="1"/>
                        <a:t>mets</a:t>
                      </a:r>
                      <a:r>
                        <a:rPr lang="en-US" dirty="0"/>
                        <a:t> (%)</a:t>
                      </a:r>
                    </a:p>
                    <a:p>
                      <a:pPr lvl="1">
                        <a:lnSpc>
                          <a:spcPct val="150000"/>
                        </a:lnSpc>
                      </a:pPr>
                      <a:r>
                        <a:rPr lang="en-US" dirty="0"/>
                        <a:t>Lung / LN / Bone/ Pancreas / Liver</a:t>
                      </a:r>
                      <a:endParaRPr lang="en-GB" dirty="0"/>
                    </a:p>
                  </a:txBody>
                  <a:tcPr/>
                </a:tc>
                <a:tc>
                  <a:txBody>
                    <a:bodyPr/>
                    <a:lstStyle/>
                    <a:p>
                      <a:pPr algn="ctr">
                        <a:lnSpc>
                          <a:spcPct val="150000"/>
                        </a:lnSpc>
                      </a:pPr>
                      <a:endParaRPr lang="en-US" dirty="0"/>
                    </a:p>
                    <a:p>
                      <a:pPr algn="ctr">
                        <a:lnSpc>
                          <a:spcPct val="150000"/>
                        </a:lnSpc>
                      </a:pPr>
                      <a:r>
                        <a:rPr lang="en-GB" dirty="0"/>
                        <a:t>76 / 36 / 28 / 24 / 12</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64 / 60 / 24 / 8 / 24</a:t>
                      </a:r>
                    </a:p>
                  </a:txBody>
                  <a:tcPr>
                    <a:solidFill>
                      <a:schemeClr val="accent2">
                        <a:lumMod val="20000"/>
                        <a:lumOff val="80000"/>
                      </a:schemeClr>
                    </a:solidFill>
                  </a:tcPr>
                </a:tc>
                <a:extLst>
                  <a:ext uri="{0D108BD9-81ED-4DB2-BD59-A6C34878D82A}">
                    <a16:rowId xmlns:a16="http://schemas.microsoft.com/office/drawing/2014/main" val="2688901825"/>
                  </a:ext>
                </a:extLst>
              </a:tr>
            </a:tbl>
          </a:graphicData>
        </a:graphic>
      </p:graphicFrame>
    </p:spTree>
    <p:extLst>
      <p:ext uri="{BB962C8B-B14F-4D97-AF65-F5344CB8AC3E}">
        <p14:creationId xmlns:p14="http://schemas.microsoft.com/office/powerpoint/2010/main" val="15476149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15B913-3D91-6910-4949-0B7F61883BB5}"/>
              </a:ext>
            </a:extLst>
          </p:cNvPr>
          <p:cNvSpPr>
            <a:spLocks noGrp="1"/>
          </p:cNvSpPr>
          <p:nvPr>
            <p:ph type="title"/>
          </p:nvPr>
        </p:nvSpPr>
        <p:spPr/>
        <p:txBody>
          <a:bodyPr/>
          <a:lstStyle/>
          <a:p>
            <a:r>
              <a:rPr lang="en-US" dirty="0"/>
              <a:t>Primary endpoint: 12-mo PFS rate</a:t>
            </a:r>
            <a:endParaRPr lang="en-GB" dirty="0"/>
          </a:p>
        </p:txBody>
      </p:sp>
      <p:graphicFrame>
        <p:nvGraphicFramePr>
          <p:cNvPr id="7" name="Content Placeholder 14">
            <a:extLst>
              <a:ext uri="{FF2B5EF4-FFF2-40B4-BE49-F238E27FC236}">
                <a16:creationId xmlns:a16="http://schemas.microsoft.com/office/drawing/2014/main" id="{A5E799E7-D775-BFA8-23D8-80F66EC85166}"/>
              </a:ext>
            </a:extLst>
          </p:cNvPr>
          <p:cNvGraphicFramePr>
            <a:graphicFrameLocks noGrp="1"/>
          </p:cNvGraphicFramePr>
          <p:nvPr>
            <p:ph sz="quarter" idx="10"/>
            <p:extLst>
              <p:ext uri="{D42A27DB-BD31-4B8C-83A1-F6EECF244321}">
                <p14:modId xmlns:p14="http://schemas.microsoft.com/office/powerpoint/2010/main" val="1226370130"/>
              </p:ext>
            </p:extLst>
          </p:nvPr>
        </p:nvGraphicFramePr>
        <p:xfrm>
          <a:off x="431799" y="1063625"/>
          <a:ext cx="6582775" cy="538003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32E1F152-F3A7-459D-A185-7868C49CD199}"/>
              </a:ext>
            </a:extLst>
          </p:cNvPr>
          <p:cNvCxnSpPr>
            <a:cxnSpLocks/>
          </p:cNvCxnSpPr>
          <p:nvPr/>
        </p:nvCxnSpPr>
        <p:spPr>
          <a:xfrm>
            <a:off x="3106455" y="1991638"/>
            <a:ext cx="278634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15246ED3-D294-4014-890B-E06F1D6AA92F}"/>
              </a:ext>
            </a:extLst>
          </p:cNvPr>
          <p:cNvSpPr/>
          <p:nvPr/>
        </p:nvSpPr>
        <p:spPr>
          <a:xfrm>
            <a:off x="5918546" y="1991638"/>
            <a:ext cx="388306" cy="1791217"/>
          </a:xfrm>
          <a:prstGeom prst="rightBrace">
            <a:avLst/>
          </a:prstGeom>
          <a:ln>
            <a:solidFill>
              <a:srgbClr val="4156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828EF9BB-E78E-3325-ECD2-64F2A75D9566}"/>
              </a:ext>
            </a:extLst>
          </p:cNvPr>
          <p:cNvSpPr txBox="1"/>
          <p:nvPr/>
        </p:nvSpPr>
        <p:spPr>
          <a:xfrm>
            <a:off x="6552811" y="2646417"/>
            <a:ext cx="4104842" cy="646331"/>
          </a:xfrm>
          <a:prstGeom prst="rect">
            <a:avLst/>
          </a:prstGeom>
          <a:solidFill>
            <a:schemeClr val="bg1"/>
          </a:solidFill>
          <a:ln>
            <a:solidFill>
              <a:srgbClr val="415665"/>
            </a:solidFill>
          </a:ln>
        </p:spPr>
        <p:txBody>
          <a:bodyPr wrap="none" rtlCol="0">
            <a:spAutoFit/>
          </a:bodyPr>
          <a:lstStyle/>
          <a:p>
            <a:r>
              <a:rPr lang="en-US" dirty="0"/>
              <a:t>FMT increased the 12 </a:t>
            </a:r>
            <a:r>
              <a:rPr lang="en-US" dirty="0" err="1"/>
              <a:t>mo</a:t>
            </a:r>
            <a:r>
              <a:rPr lang="en-US" dirty="0"/>
              <a:t> PFS rate by 32%</a:t>
            </a:r>
          </a:p>
          <a:p>
            <a:r>
              <a:rPr lang="en-US" dirty="0"/>
              <a:t>compared to PBO, </a:t>
            </a:r>
            <a:r>
              <a:rPr lang="en-US" i="1" dirty="0"/>
              <a:t>P</a:t>
            </a:r>
            <a:r>
              <a:rPr lang="en-US" dirty="0"/>
              <a:t>=0.036</a:t>
            </a:r>
            <a:endParaRPr lang="en-GB" dirty="0"/>
          </a:p>
        </p:txBody>
      </p:sp>
      <p:sp>
        <p:nvSpPr>
          <p:cNvPr id="14" name="Text Placeholder 4">
            <a:extLst>
              <a:ext uri="{FF2B5EF4-FFF2-40B4-BE49-F238E27FC236}">
                <a16:creationId xmlns:a16="http://schemas.microsoft.com/office/drawing/2014/main" id="{944D8126-8540-15CD-3F0A-7E70270F74CC}"/>
              </a:ext>
            </a:extLst>
          </p:cNvPr>
          <p:cNvSpPr>
            <a:spLocks noGrp="1"/>
          </p:cNvSpPr>
          <p:nvPr>
            <p:ph type="body" sz="quarter" idx="14"/>
          </p:nvPr>
        </p:nvSpPr>
        <p:spPr>
          <a:xfrm>
            <a:off x="6552811" y="6444138"/>
            <a:ext cx="5524111" cy="237196"/>
          </a:xfrm>
        </p:spPr>
        <p:txBody>
          <a:bodyPr/>
          <a:lstStyle/>
          <a:p>
            <a:r>
              <a:rPr lang="en-GB" dirty="0" err="1"/>
              <a:t>Ciccarese</a:t>
            </a:r>
            <a:r>
              <a:rPr lang="en-GB" dirty="0"/>
              <a:t> C. ESMO 2024, abs.LBA77 (data from oral presentation included)</a:t>
            </a:r>
          </a:p>
        </p:txBody>
      </p:sp>
    </p:spTree>
    <p:extLst>
      <p:ext uri="{BB962C8B-B14F-4D97-AF65-F5344CB8AC3E}">
        <p14:creationId xmlns:p14="http://schemas.microsoft.com/office/powerpoint/2010/main" val="344518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F936E-8C65-0222-8673-6B80B0FD086C}"/>
              </a:ext>
            </a:extLst>
          </p:cNvPr>
          <p:cNvSpPr>
            <a:spLocks noGrp="1"/>
          </p:cNvSpPr>
          <p:nvPr>
            <p:ph type="title"/>
          </p:nvPr>
        </p:nvSpPr>
        <p:spPr>
          <a:xfrm>
            <a:off x="427394" y="252994"/>
            <a:ext cx="11472332" cy="544696"/>
          </a:xfrm>
        </p:spPr>
        <p:txBody>
          <a:bodyPr/>
          <a:lstStyle/>
          <a:p>
            <a:r>
              <a:rPr lang="en-US" dirty="0"/>
              <a:t>Secondary endpoints: PFS, OS and ORR </a:t>
            </a:r>
            <a:r>
              <a:rPr lang="en-US" sz="1800" dirty="0"/>
              <a:t>(median FU: 28 </a:t>
            </a:r>
            <a:r>
              <a:rPr lang="en-US" sz="1800" dirty="0" err="1"/>
              <a:t>mo</a:t>
            </a:r>
            <a:r>
              <a:rPr lang="en-US" sz="1800" dirty="0"/>
              <a:t> for PFS and 19 </a:t>
            </a:r>
            <a:r>
              <a:rPr lang="en-US" sz="1800" dirty="0" err="1"/>
              <a:t>mo</a:t>
            </a:r>
            <a:r>
              <a:rPr lang="en-US" sz="1800" dirty="0"/>
              <a:t> for OS)</a:t>
            </a:r>
            <a:endParaRPr lang="en-GB" sz="1800" dirty="0"/>
          </a:p>
        </p:txBody>
      </p:sp>
      <p:graphicFrame>
        <p:nvGraphicFramePr>
          <p:cNvPr id="10" name="Content Placeholder 4">
            <a:extLst>
              <a:ext uri="{FF2B5EF4-FFF2-40B4-BE49-F238E27FC236}">
                <a16:creationId xmlns:a16="http://schemas.microsoft.com/office/drawing/2014/main" id="{8D2144EE-0E9E-C52D-9C2E-46859FB181E7}"/>
              </a:ext>
            </a:extLst>
          </p:cNvPr>
          <p:cNvGraphicFramePr>
            <a:graphicFrameLocks noGrp="1"/>
          </p:cNvGraphicFramePr>
          <p:nvPr>
            <p:ph sz="quarter" idx="10"/>
            <p:extLst>
              <p:ext uri="{D42A27DB-BD31-4B8C-83A1-F6EECF244321}">
                <p14:modId xmlns:p14="http://schemas.microsoft.com/office/powerpoint/2010/main" val="1638194567"/>
              </p:ext>
            </p:extLst>
          </p:nvPr>
        </p:nvGraphicFramePr>
        <p:xfrm>
          <a:off x="438150" y="1017588"/>
          <a:ext cx="5200650" cy="2383790"/>
        </p:xfrm>
        <a:graphic>
          <a:graphicData uri="http://schemas.openxmlformats.org/drawingml/2006/table">
            <a:tbl>
              <a:tblPr firstRow="1">
                <a:tableStyleId>{793D81CF-94F2-401A-BA57-92F5A7B2D0C5}</a:tableStyleId>
              </a:tblPr>
              <a:tblGrid>
                <a:gridCol w="1977025">
                  <a:extLst>
                    <a:ext uri="{9D8B030D-6E8A-4147-A177-3AD203B41FA5}">
                      <a16:colId xmlns:a16="http://schemas.microsoft.com/office/drawing/2014/main" val="2360321377"/>
                    </a:ext>
                  </a:extLst>
                </a:gridCol>
                <a:gridCol w="1678487">
                  <a:extLst>
                    <a:ext uri="{9D8B030D-6E8A-4147-A177-3AD203B41FA5}">
                      <a16:colId xmlns:a16="http://schemas.microsoft.com/office/drawing/2014/main" val="622513655"/>
                    </a:ext>
                  </a:extLst>
                </a:gridCol>
                <a:gridCol w="1545138">
                  <a:extLst>
                    <a:ext uri="{9D8B030D-6E8A-4147-A177-3AD203B41FA5}">
                      <a16:colId xmlns:a16="http://schemas.microsoft.com/office/drawing/2014/main" val="1155243996"/>
                    </a:ext>
                  </a:extLst>
                </a:gridCol>
              </a:tblGrid>
              <a:tr h="370840">
                <a:tc>
                  <a:txBody>
                    <a:bodyPr/>
                    <a:lstStyle/>
                    <a:p>
                      <a:pPr>
                        <a:lnSpc>
                          <a:spcPct val="150000"/>
                        </a:lnSpc>
                      </a:pP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FMT</a:t>
                      </a:r>
                    </a:p>
                    <a:p>
                      <a:pPr algn="ctr">
                        <a:lnSpc>
                          <a:spcPct val="100000"/>
                        </a:lnSpc>
                      </a:pPr>
                      <a:r>
                        <a:rPr lang="en-GB" dirty="0"/>
                        <a:t>(N=25)</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PBO</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25</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a:t>Median PFS (</a:t>
                      </a:r>
                      <a:r>
                        <a:rPr lang="en-US" i="0" dirty="0" err="1"/>
                        <a:t>mo</a:t>
                      </a:r>
                      <a:r>
                        <a:rPr lang="en-US" i="0" dirty="0"/>
                        <a:t>)</a:t>
                      </a:r>
                    </a:p>
                    <a:p>
                      <a:pPr lvl="0">
                        <a:lnSpc>
                          <a:spcPct val="150000"/>
                        </a:lnSpc>
                      </a:pPr>
                      <a:r>
                        <a:rPr lang="en-US" i="0" dirty="0"/>
                        <a:t>(95% CI)</a:t>
                      </a:r>
                      <a:endParaRPr lang="en-GB" i="0" dirty="0"/>
                    </a:p>
                  </a:txBody>
                  <a:tcPr/>
                </a:tc>
                <a:tc>
                  <a:txBody>
                    <a:bodyPr/>
                    <a:lstStyle/>
                    <a:p>
                      <a:pPr algn="ctr">
                        <a:lnSpc>
                          <a:spcPct val="150000"/>
                        </a:lnSpc>
                      </a:pPr>
                      <a:r>
                        <a:rPr lang="en-US" dirty="0"/>
                        <a:t>14.2</a:t>
                      </a:r>
                    </a:p>
                    <a:p>
                      <a:pPr algn="ctr">
                        <a:lnSpc>
                          <a:spcPct val="150000"/>
                        </a:lnSpc>
                      </a:pPr>
                      <a:r>
                        <a:rPr lang="en-US" dirty="0"/>
                        <a:t>(0.9-27.6)</a:t>
                      </a:r>
                      <a:endParaRPr lang="en-GB" dirty="0"/>
                    </a:p>
                  </a:txBody>
                  <a:tcPr>
                    <a:solidFill>
                      <a:schemeClr val="accent5">
                        <a:lumMod val="40000"/>
                        <a:lumOff val="60000"/>
                      </a:schemeClr>
                    </a:solidFill>
                  </a:tcPr>
                </a:tc>
                <a:tc>
                  <a:txBody>
                    <a:bodyPr/>
                    <a:lstStyle/>
                    <a:p>
                      <a:pPr algn="ctr">
                        <a:lnSpc>
                          <a:spcPct val="150000"/>
                        </a:lnSpc>
                      </a:pPr>
                      <a:r>
                        <a:rPr lang="en-US" dirty="0"/>
                        <a:t>9.2</a:t>
                      </a:r>
                    </a:p>
                    <a:p>
                      <a:pPr algn="ctr">
                        <a:lnSpc>
                          <a:spcPct val="150000"/>
                        </a:lnSpc>
                      </a:pPr>
                      <a:r>
                        <a:rPr lang="en-US" dirty="0"/>
                        <a:t>(3.0-15.4)</a:t>
                      </a:r>
                      <a:endParaRPr lang="en-GB" dirty="0"/>
                    </a:p>
                  </a:txBody>
                  <a:tcPr>
                    <a:solidFill>
                      <a:schemeClr val="accent2">
                        <a:lumMod val="20000"/>
                        <a:lumOff val="80000"/>
                      </a:schemeClr>
                    </a:solidFill>
                  </a:tcPr>
                </a:tc>
                <a:extLst>
                  <a:ext uri="{0D108BD9-81ED-4DB2-BD59-A6C34878D82A}">
                    <a16:rowId xmlns:a16="http://schemas.microsoft.com/office/drawing/2014/main" val="1708661454"/>
                  </a:ext>
                </a:extLst>
              </a:tr>
              <a:tr h="370840">
                <a:tc>
                  <a:txBody>
                    <a:bodyPr/>
                    <a:lstStyle/>
                    <a:p>
                      <a:pPr lvl="0">
                        <a:lnSpc>
                          <a:spcPct val="150000"/>
                        </a:lnSpc>
                      </a:pPr>
                      <a:r>
                        <a:rPr lang="en-US" i="0" dirty="0"/>
                        <a:t>Median OS (</a:t>
                      </a:r>
                      <a:r>
                        <a:rPr lang="en-US" i="0" dirty="0" err="1"/>
                        <a:t>mo</a:t>
                      </a:r>
                      <a:r>
                        <a:rPr lang="en-US" i="0" dirty="0"/>
                        <a:t>)</a:t>
                      </a:r>
                    </a:p>
                    <a:p>
                      <a:pPr lvl="0">
                        <a:lnSpc>
                          <a:spcPct val="150000"/>
                        </a:lnSpc>
                      </a:pPr>
                      <a:r>
                        <a:rPr lang="en-US" i="0" dirty="0"/>
                        <a:t>(95% CI)</a:t>
                      </a:r>
                      <a:endParaRPr lang="en-GB" i="0" dirty="0"/>
                    </a:p>
                  </a:txBody>
                  <a:tcPr/>
                </a:tc>
                <a:tc>
                  <a:txBody>
                    <a:bodyPr/>
                    <a:lstStyle/>
                    <a:p>
                      <a:pPr algn="ctr">
                        <a:lnSpc>
                          <a:spcPct val="150000"/>
                        </a:lnSpc>
                      </a:pPr>
                      <a:r>
                        <a:rPr lang="en-US" dirty="0"/>
                        <a:t>NR</a:t>
                      </a:r>
                    </a:p>
                    <a:p>
                      <a:pPr algn="ctr">
                        <a:lnSpc>
                          <a:spcPct val="150000"/>
                        </a:lnSpc>
                      </a:pPr>
                      <a:r>
                        <a:rPr lang="en-US" dirty="0"/>
                        <a:t>(NR-NR)</a:t>
                      </a:r>
                      <a:endParaRPr lang="en-GB" dirty="0"/>
                    </a:p>
                  </a:txBody>
                  <a:tcPr>
                    <a:solidFill>
                      <a:schemeClr val="accent5">
                        <a:lumMod val="40000"/>
                        <a:lumOff val="60000"/>
                      </a:schemeClr>
                    </a:solidFill>
                  </a:tcPr>
                </a:tc>
                <a:tc>
                  <a:txBody>
                    <a:bodyPr/>
                    <a:lstStyle/>
                    <a:p>
                      <a:pPr algn="ctr">
                        <a:lnSpc>
                          <a:spcPct val="150000"/>
                        </a:lnSpc>
                      </a:pPr>
                      <a:r>
                        <a:rPr lang="en-US" dirty="0"/>
                        <a:t>25.3</a:t>
                      </a:r>
                    </a:p>
                    <a:p>
                      <a:pPr algn="ctr">
                        <a:lnSpc>
                          <a:spcPct val="150000"/>
                        </a:lnSpc>
                      </a:pPr>
                      <a:r>
                        <a:rPr lang="en-US" dirty="0"/>
                        <a:t>(17.1-33.6)</a:t>
                      </a:r>
                      <a:endParaRPr lang="en-GB" dirty="0"/>
                    </a:p>
                  </a:txBody>
                  <a:tcPr>
                    <a:solidFill>
                      <a:schemeClr val="accent2">
                        <a:lumMod val="20000"/>
                        <a:lumOff val="80000"/>
                      </a:schemeClr>
                    </a:solidFill>
                  </a:tcPr>
                </a:tc>
                <a:extLst>
                  <a:ext uri="{0D108BD9-81ED-4DB2-BD59-A6C34878D82A}">
                    <a16:rowId xmlns:a16="http://schemas.microsoft.com/office/drawing/2014/main" val="2425255471"/>
                  </a:ext>
                </a:extLst>
              </a:tr>
            </a:tbl>
          </a:graphicData>
        </a:graphic>
      </p:graphicFrame>
      <p:graphicFrame>
        <p:nvGraphicFramePr>
          <p:cNvPr id="15" name="Content Placeholder 4">
            <a:extLst>
              <a:ext uri="{FF2B5EF4-FFF2-40B4-BE49-F238E27FC236}">
                <a16:creationId xmlns:a16="http://schemas.microsoft.com/office/drawing/2014/main" id="{EB5289D9-6933-8867-410D-E57116666EC6}"/>
              </a:ext>
            </a:extLst>
          </p:cNvPr>
          <p:cNvGraphicFramePr>
            <a:graphicFrameLocks noGrp="1"/>
          </p:cNvGraphicFramePr>
          <p:nvPr>
            <p:ph sz="quarter" idx="12"/>
            <p:extLst>
              <p:ext uri="{D42A27DB-BD31-4B8C-83A1-F6EECF244321}">
                <p14:modId xmlns:p14="http://schemas.microsoft.com/office/powerpoint/2010/main" val="3309332536"/>
              </p:ext>
            </p:extLst>
          </p:nvPr>
        </p:nvGraphicFramePr>
        <p:xfrm>
          <a:off x="6553200" y="1017588"/>
          <a:ext cx="5200650" cy="3304540"/>
        </p:xfrm>
        <a:graphic>
          <a:graphicData uri="http://schemas.openxmlformats.org/drawingml/2006/table">
            <a:tbl>
              <a:tblPr firstRow="1">
                <a:tableStyleId>{793D81CF-94F2-401A-BA57-92F5A7B2D0C5}</a:tableStyleId>
              </a:tblPr>
              <a:tblGrid>
                <a:gridCol w="1977025">
                  <a:extLst>
                    <a:ext uri="{9D8B030D-6E8A-4147-A177-3AD203B41FA5}">
                      <a16:colId xmlns:a16="http://schemas.microsoft.com/office/drawing/2014/main" val="2360321377"/>
                    </a:ext>
                  </a:extLst>
                </a:gridCol>
                <a:gridCol w="1678487">
                  <a:extLst>
                    <a:ext uri="{9D8B030D-6E8A-4147-A177-3AD203B41FA5}">
                      <a16:colId xmlns:a16="http://schemas.microsoft.com/office/drawing/2014/main" val="622513655"/>
                    </a:ext>
                  </a:extLst>
                </a:gridCol>
                <a:gridCol w="1545138">
                  <a:extLst>
                    <a:ext uri="{9D8B030D-6E8A-4147-A177-3AD203B41FA5}">
                      <a16:colId xmlns:a16="http://schemas.microsoft.com/office/drawing/2014/main" val="1155243996"/>
                    </a:ext>
                  </a:extLst>
                </a:gridCol>
              </a:tblGrid>
              <a:tr h="370840">
                <a:tc>
                  <a:txBody>
                    <a:bodyPr/>
                    <a:lstStyle/>
                    <a:p>
                      <a:pPr>
                        <a:lnSpc>
                          <a:spcPct val="150000"/>
                        </a:lnSpc>
                      </a:pPr>
                      <a:r>
                        <a:rPr lang="en-US" dirty="0"/>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FMT</a:t>
                      </a:r>
                    </a:p>
                    <a:p>
                      <a:pPr algn="ctr">
                        <a:lnSpc>
                          <a:spcPct val="100000"/>
                        </a:lnSpc>
                      </a:pPr>
                      <a:r>
                        <a:rPr lang="en-GB" dirty="0"/>
                        <a:t>(N=25)</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PBO</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25</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a:t>ORR </a:t>
                      </a:r>
                    </a:p>
                    <a:p>
                      <a:pPr lvl="0">
                        <a:lnSpc>
                          <a:spcPct val="150000"/>
                        </a:lnSpc>
                      </a:pPr>
                      <a:r>
                        <a:rPr lang="en-US" i="0" dirty="0"/>
                        <a:t>     CR</a:t>
                      </a:r>
                    </a:p>
                    <a:p>
                      <a:pPr lvl="0">
                        <a:lnSpc>
                          <a:spcPct val="150000"/>
                        </a:lnSpc>
                      </a:pPr>
                      <a:r>
                        <a:rPr lang="en-US" i="0" dirty="0"/>
                        <a:t>     PR</a:t>
                      </a:r>
                    </a:p>
                  </a:txBody>
                  <a:tcPr/>
                </a:tc>
                <a:tc>
                  <a:txBody>
                    <a:bodyPr/>
                    <a:lstStyle/>
                    <a:p>
                      <a:pPr algn="ctr">
                        <a:lnSpc>
                          <a:spcPct val="150000"/>
                        </a:lnSpc>
                      </a:pPr>
                      <a:r>
                        <a:rPr lang="en-US" dirty="0"/>
                        <a:t>52</a:t>
                      </a:r>
                    </a:p>
                    <a:p>
                      <a:pPr algn="ctr">
                        <a:lnSpc>
                          <a:spcPct val="150000"/>
                        </a:lnSpc>
                      </a:pPr>
                      <a:r>
                        <a:rPr lang="en-US" dirty="0"/>
                        <a:t>0</a:t>
                      </a:r>
                    </a:p>
                    <a:p>
                      <a:pPr algn="ctr">
                        <a:lnSpc>
                          <a:spcPct val="150000"/>
                        </a:lnSpc>
                      </a:pPr>
                      <a:r>
                        <a:rPr lang="en-US" dirty="0"/>
                        <a:t>52</a:t>
                      </a:r>
                      <a:endParaRPr lang="en-GB" dirty="0"/>
                    </a:p>
                  </a:txBody>
                  <a:tcPr>
                    <a:solidFill>
                      <a:schemeClr val="accent5">
                        <a:lumMod val="40000"/>
                        <a:lumOff val="60000"/>
                      </a:schemeClr>
                    </a:solidFill>
                  </a:tcPr>
                </a:tc>
                <a:tc>
                  <a:txBody>
                    <a:bodyPr/>
                    <a:lstStyle/>
                    <a:p>
                      <a:pPr algn="ctr">
                        <a:lnSpc>
                          <a:spcPct val="150000"/>
                        </a:lnSpc>
                      </a:pPr>
                      <a:r>
                        <a:rPr lang="en-US" dirty="0"/>
                        <a:t>28</a:t>
                      </a:r>
                    </a:p>
                    <a:p>
                      <a:pPr algn="ctr">
                        <a:lnSpc>
                          <a:spcPct val="150000"/>
                        </a:lnSpc>
                      </a:pPr>
                      <a:r>
                        <a:rPr lang="en-US" dirty="0"/>
                        <a:t>0</a:t>
                      </a:r>
                    </a:p>
                    <a:p>
                      <a:pPr algn="ctr">
                        <a:lnSpc>
                          <a:spcPct val="150000"/>
                        </a:lnSpc>
                      </a:pPr>
                      <a:r>
                        <a:rPr lang="en-US" dirty="0"/>
                        <a:t>28</a:t>
                      </a:r>
                      <a:endParaRPr lang="en-GB" dirty="0"/>
                    </a:p>
                  </a:txBody>
                  <a:tcPr>
                    <a:solidFill>
                      <a:schemeClr val="accent2">
                        <a:lumMod val="20000"/>
                        <a:lumOff val="80000"/>
                      </a:schemeClr>
                    </a:solidFill>
                  </a:tcPr>
                </a:tc>
                <a:extLst>
                  <a:ext uri="{0D108BD9-81ED-4DB2-BD59-A6C34878D82A}">
                    <a16:rowId xmlns:a16="http://schemas.microsoft.com/office/drawing/2014/main" val="1708661454"/>
                  </a:ext>
                </a:extLst>
              </a:tr>
              <a:tr h="370840">
                <a:tc>
                  <a:txBody>
                    <a:bodyPr/>
                    <a:lstStyle/>
                    <a:p>
                      <a:pPr lvl="0">
                        <a:lnSpc>
                          <a:spcPct val="150000"/>
                        </a:lnSpc>
                      </a:pPr>
                      <a:r>
                        <a:rPr lang="en-US" i="0" dirty="0"/>
                        <a:t>SD</a:t>
                      </a:r>
                      <a:endParaRPr lang="en-GB" i="0" dirty="0"/>
                    </a:p>
                  </a:txBody>
                  <a:tcPr/>
                </a:tc>
                <a:tc>
                  <a:txBody>
                    <a:bodyPr/>
                    <a:lstStyle/>
                    <a:p>
                      <a:pPr algn="ctr">
                        <a:lnSpc>
                          <a:spcPct val="150000"/>
                        </a:lnSpc>
                      </a:pPr>
                      <a:r>
                        <a:rPr lang="en-US" dirty="0"/>
                        <a:t>38</a:t>
                      </a:r>
                      <a:endParaRPr lang="en-GB" dirty="0"/>
                    </a:p>
                  </a:txBody>
                  <a:tcPr>
                    <a:solidFill>
                      <a:schemeClr val="accent5">
                        <a:lumMod val="40000"/>
                        <a:lumOff val="60000"/>
                      </a:schemeClr>
                    </a:solidFill>
                  </a:tcPr>
                </a:tc>
                <a:tc>
                  <a:txBody>
                    <a:bodyPr/>
                    <a:lstStyle/>
                    <a:p>
                      <a:pPr algn="ctr">
                        <a:lnSpc>
                          <a:spcPct val="150000"/>
                        </a:lnSpc>
                      </a:pPr>
                      <a:r>
                        <a:rPr lang="en-US" dirty="0"/>
                        <a:t>44</a:t>
                      </a:r>
                      <a:endParaRPr lang="en-GB" dirty="0"/>
                    </a:p>
                  </a:txBody>
                  <a:tcPr>
                    <a:solidFill>
                      <a:schemeClr val="accent2">
                        <a:lumMod val="20000"/>
                        <a:lumOff val="80000"/>
                      </a:schemeClr>
                    </a:solidFill>
                  </a:tcPr>
                </a:tc>
                <a:extLst>
                  <a:ext uri="{0D108BD9-81ED-4DB2-BD59-A6C34878D82A}">
                    <a16:rowId xmlns:a16="http://schemas.microsoft.com/office/drawing/2014/main" val="2425255471"/>
                  </a:ext>
                </a:extLst>
              </a:tr>
              <a:tr h="370840">
                <a:tc>
                  <a:txBody>
                    <a:bodyPr/>
                    <a:lstStyle/>
                    <a:p>
                      <a:pPr lvl="0">
                        <a:lnSpc>
                          <a:spcPct val="150000"/>
                        </a:lnSpc>
                      </a:pPr>
                      <a:r>
                        <a:rPr lang="en-US" i="0" dirty="0"/>
                        <a:t>PD</a:t>
                      </a:r>
                      <a:endParaRPr lang="en-GB" i="0" dirty="0"/>
                    </a:p>
                  </a:txBody>
                  <a:tcPr/>
                </a:tc>
                <a:tc>
                  <a:txBody>
                    <a:bodyPr/>
                    <a:lstStyle/>
                    <a:p>
                      <a:pPr algn="ctr">
                        <a:lnSpc>
                          <a:spcPct val="150000"/>
                        </a:lnSpc>
                      </a:pPr>
                      <a:r>
                        <a:rPr lang="en-US" dirty="0"/>
                        <a:t>8</a:t>
                      </a:r>
                      <a:endParaRPr lang="en-GB" dirty="0"/>
                    </a:p>
                  </a:txBody>
                  <a:tcPr>
                    <a:solidFill>
                      <a:schemeClr val="accent5">
                        <a:lumMod val="40000"/>
                        <a:lumOff val="60000"/>
                      </a:schemeClr>
                    </a:solidFill>
                  </a:tcPr>
                </a:tc>
                <a:tc>
                  <a:txBody>
                    <a:bodyPr/>
                    <a:lstStyle/>
                    <a:p>
                      <a:pPr algn="ctr">
                        <a:lnSpc>
                          <a:spcPct val="150000"/>
                        </a:lnSpc>
                      </a:pPr>
                      <a:r>
                        <a:rPr lang="en-US" dirty="0"/>
                        <a:t>28</a:t>
                      </a:r>
                      <a:endParaRPr lang="en-GB" dirty="0"/>
                    </a:p>
                  </a:txBody>
                  <a:tcPr>
                    <a:solidFill>
                      <a:schemeClr val="accent2">
                        <a:lumMod val="20000"/>
                        <a:lumOff val="80000"/>
                      </a:schemeClr>
                    </a:solidFill>
                  </a:tcPr>
                </a:tc>
                <a:extLst>
                  <a:ext uri="{0D108BD9-81ED-4DB2-BD59-A6C34878D82A}">
                    <a16:rowId xmlns:a16="http://schemas.microsoft.com/office/drawing/2014/main" val="1976177663"/>
                  </a:ext>
                </a:extLst>
              </a:tr>
              <a:tr h="370840">
                <a:tc>
                  <a:txBody>
                    <a:bodyPr/>
                    <a:lstStyle/>
                    <a:p>
                      <a:pPr lvl="0">
                        <a:lnSpc>
                          <a:spcPct val="150000"/>
                        </a:lnSpc>
                      </a:pPr>
                      <a:r>
                        <a:rPr lang="en-US" i="0" dirty="0"/>
                        <a:t>NE</a:t>
                      </a:r>
                      <a:endParaRPr lang="en-GB" i="0" dirty="0"/>
                    </a:p>
                  </a:txBody>
                  <a:tcPr/>
                </a:tc>
                <a:tc>
                  <a:txBody>
                    <a:bodyPr/>
                    <a:lstStyle/>
                    <a:p>
                      <a:pPr algn="ctr">
                        <a:lnSpc>
                          <a:spcPct val="150000"/>
                        </a:lnSpc>
                      </a:pPr>
                      <a:r>
                        <a:rPr lang="en-US" dirty="0"/>
                        <a:t>4</a:t>
                      </a:r>
                      <a:endParaRPr lang="en-GB" dirty="0"/>
                    </a:p>
                  </a:txBody>
                  <a:tcPr>
                    <a:solidFill>
                      <a:schemeClr val="accent5">
                        <a:lumMod val="40000"/>
                        <a:lumOff val="60000"/>
                      </a:schemeClr>
                    </a:solidFill>
                  </a:tcPr>
                </a:tc>
                <a:tc>
                  <a:txBody>
                    <a:bodyPr/>
                    <a:lstStyle/>
                    <a:p>
                      <a:pPr algn="ctr">
                        <a:lnSpc>
                          <a:spcPct val="150000"/>
                        </a:lnSpc>
                      </a:pPr>
                      <a:r>
                        <a:rPr lang="en-US" dirty="0"/>
                        <a:t>0</a:t>
                      </a:r>
                      <a:endParaRPr lang="en-GB" dirty="0"/>
                    </a:p>
                  </a:txBody>
                  <a:tcPr>
                    <a:solidFill>
                      <a:schemeClr val="accent2">
                        <a:lumMod val="20000"/>
                        <a:lumOff val="80000"/>
                      </a:schemeClr>
                    </a:solidFill>
                  </a:tcPr>
                </a:tc>
                <a:extLst>
                  <a:ext uri="{0D108BD9-81ED-4DB2-BD59-A6C34878D82A}">
                    <a16:rowId xmlns:a16="http://schemas.microsoft.com/office/drawing/2014/main" val="1924209361"/>
                  </a:ext>
                </a:extLst>
              </a:tr>
            </a:tbl>
          </a:graphicData>
        </a:graphic>
      </p:graphicFrame>
      <p:sp>
        <p:nvSpPr>
          <p:cNvPr id="16" name="Text Placeholder 4">
            <a:extLst>
              <a:ext uri="{FF2B5EF4-FFF2-40B4-BE49-F238E27FC236}">
                <a16:creationId xmlns:a16="http://schemas.microsoft.com/office/drawing/2014/main" id="{40D68C3A-4C7B-2EBB-C1FD-AD348EE58AD5}"/>
              </a:ext>
            </a:extLst>
          </p:cNvPr>
          <p:cNvSpPr>
            <a:spLocks noGrp="1"/>
          </p:cNvSpPr>
          <p:nvPr>
            <p:ph type="body" sz="quarter" idx="14"/>
          </p:nvPr>
        </p:nvSpPr>
        <p:spPr>
          <a:xfrm>
            <a:off x="6552811" y="6444138"/>
            <a:ext cx="5524111" cy="237196"/>
          </a:xfrm>
        </p:spPr>
        <p:txBody>
          <a:bodyPr/>
          <a:lstStyle/>
          <a:p>
            <a:r>
              <a:rPr lang="en-GB" dirty="0" err="1"/>
              <a:t>Ciccarese</a:t>
            </a:r>
            <a:r>
              <a:rPr lang="en-GB" dirty="0"/>
              <a:t> C. ESMO 2024, abs.LBA77 (data from oral presentation included)</a:t>
            </a:r>
          </a:p>
        </p:txBody>
      </p:sp>
    </p:spTree>
    <p:extLst>
      <p:ext uri="{BB962C8B-B14F-4D97-AF65-F5344CB8AC3E}">
        <p14:creationId xmlns:p14="http://schemas.microsoft.com/office/powerpoint/2010/main" val="1279628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DF936E-8C65-0222-8673-6B80B0FD086C}"/>
              </a:ext>
            </a:extLst>
          </p:cNvPr>
          <p:cNvSpPr>
            <a:spLocks noGrp="1"/>
          </p:cNvSpPr>
          <p:nvPr>
            <p:ph type="title"/>
          </p:nvPr>
        </p:nvSpPr>
        <p:spPr>
          <a:xfrm>
            <a:off x="427394" y="252994"/>
            <a:ext cx="11472332" cy="544696"/>
          </a:xfrm>
        </p:spPr>
        <p:txBody>
          <a:bodyPr/>
          <a:lstStyle/>
          <a:p>
            <a:r>
              <a:rPr lang="en-US" dirty="0"/>
              <a:t>Safety summary</a:t>
            </a:r>
            <a:endParaRPr lang="en-GB" sz="1800" dirty="0"/>
          </a:p>
        </p:txBody>
      </p:sp>
      <p:graphicFrame>
        <p:nvGraphicFramePr>
          <p:cNvPr id="10" name="Content Placeholder 4">
            <a:extLst>
              <a:ext uri="{FF2B5EF4-FFF2-40B4-BE49-F238E27FC236}">
                <a16:creationId xmlns:a16="http://schemas.microsoft.com/office/drawing/2014/main" id="{8D2144EE-0E9E-C52D-9C2E-46859FB181E7}"/>
              </a:ext>
            </a:extLst>
          </p:cNvPr>
          <p:cNvGraphicFramePr>
            <a:graphicFrameLocks noGrp="1"/>
          </p:cNvGraphicFramePr>
          <p:nvPr>
            <p:ph sz="quarter" idx="10"/>
            <p:extLst>
              <p:ext uri="{D42A27DB-BD31-4B8C-83A1-F6EECF244321}">
                <p14:modId xmlns:p14="http://schemas.microsoft.com/office/powerpoint/2010/main" val="4230462236"/>
              </p:ext>
            </p:extLst>
          </p:nvPr>
        </p:nvGraphicFramePr>
        <p:xfrm>
          <a:off x="438150" y="1017588"/>
          <a:ext cx="5200650" cy="3206750"/>
        </p:xfrm>
        <a:graphic>
          <a:graphicData uri="http://schemas.openxmlformats.org/drawingml/2006/table">
            <a:tbl>
              <a:tblPr firstRow="1">
                <a:tableStyleId>{793D81CF-94F2-401A-BA57-92F5A7B2D0C5}</a:tableStyleId>
              </a:tblPr>
              <a:tblGrid>
                <a:gridCol w="2831143">
                  <a:extLst>
                    <a:ext uri="{9D8B030D-6E8A-4147-A177-3AD203B41FA5}">
                      <a16:colId xmlns:a16="http://schemas.microsoft.com/office/drawing/2014/main" val="2360321377"/>
                    </a:ext>
                  </a:extLst>
                </a:gridCol>
                <a:gridCol w="1164921">
                  <a:extLst>
                    <a:ext uri="{9D8B030D-6E8A-4147-A177-3AD203B41FA5}">
                      <a16:colId xmlns:a16="http://schemas.microsoft.com/office/drawing/2014/main" val="622513655"/>
                    </a:ext>
                  </a:extLst>
                </a:gridCol>
                <a:gridCol w="1204586">
                  <a:extLst>
                    <a:ext uri="{9D8B030D-6E8A-4147-A177-3AD203B41FA5}">
                      <a16:colId xmlns:a16="http://schemas.microsoft.com/office/drawing/2014/main" val="1155243996"/>
                    </a:ext>
                  </a:extLst>
                </a:gridCol>
              </a:tblGrid>
              <a:tr h="370840">
                <a:tc>
                  <a:txBody>
                    <a:bodyPr/>
                    <a:lstStyle/>
                    <a:p>
                      <a:pPr>
                        <a:lnSpc>
                          <a:spcPct val="150000"/>
                        </a:lnSpc>
                      </a:pPr>
                      <a:r>
                        <a:rPr lang="en-US" dirty="0"/>
                        <a:t>TRAEs (%)</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FMT</a:t>
                      </a:r>
                    </a:p>
                    <a:p>
                      <a:pPr algn="ctr">
                        <a:lnSpc>
                          <a:spcPct val="100000"/>
                        </a:lnSpc>
                      </a:pPr>
                      <a:r>
                        <a:rPr lang="en-GB" dirty="0"/>
                        <a:t>(N=25)</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PBO</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25</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a:t>Related to FMT/PBO</a:t>
                      </a:r>
                    </a:p>
                    <a:p>
                      <a:pPr lvl="1">
                        <a:lnSpc>
                          <a:spcPct val="150000"/>
                        </a:lnSpc>
                      </a:pPr>
                      <a:r>
                        <a:rPr lang="en-US" i="0" dirty="0"/>
                        <a:t>Any grade</a:t>
                      </a:r>
                    </a:p>
                    <a:p>
                      <a:pPr lvl="1">
                        <a:lnSpc>
                          <a:spcPct val="150000"/>
                        </a:lnSpc>
                      </a:pPr>
                      <a:r>
                        <a:rPr lang="en-US" i="0" dirty="0"/>
                        <a:t>Grade 3/4</a:t>
                      </a:r>
                    </a:p>
                    <a:p>
                      <a:pPr lvl="0">
                        <a:lnSpc>
                          <a:spcPct val="150000"/>
                        </a:lnSpc>
                      </a:pPr>
                      <a:r>
                        <a:rPr lang="en-US" i="0" dirty="0"/>
                        <a:t>Leading to discontinuation</a:t>
                      </a:r>
                      <a:endParaRPr lang="en-GB" i="0" dirty="0"/>
                    </a:p>
                  </a:txBody>
                  <a:tcPr/>
                </a:tc>
                <a:tc>
                  <a:txBody>
                    <a:bodyPr/>
                    <a:lstStyle/>
                    <a:p>
                      <a:pPr algn="ctr">
                        <a:lnSpc>
                          <a:spcPct val="150000"/>
                        </a:lnSpc>
                      </a:pPr>
                      <a:endParaRPr lang="en-US" dirty="0"/>
                    </a:p>
                    <a:p>
                      <a:pPr algn="ctr">
                        <a:lnSpc>
                          <a:spcPct val="150000"/>
                        </a:lnSpc>
                      </a:pPr>
                      <a:r>
                        <a:rPr lang="en-GB" dirty="0"/>
                        <a:t>0</a:t>
                      </a:r>
                    </a:p>
                    <a:p>
                      <a:pPr algn="ctr">
                        <a:lnSpc>
                          <a:spcPct val="150000"/>
                        </a:lnSpc>
                      </a:pPr>
                      <a:r>
                        <a:rPr lang="en-GB" dirty="0"/>
                        <a:t>0</a:t>
                      </a:r>
                    </a:p>
                    <a:p>
                      <a:pPr algn="ctr">
                        <a:lnSpc>
                          <a:spcPct val="150000"/>
                        </a:lnSpc>
                      </a:pPr>
                      <a:r>
                        <a:rPr lang="en-GB" dirty="0"/>
                        <a:t>0</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8</a:t>
                      </a:r>
                    </a:p>
                    <a:p>
                      <a:pPr algn="ctr">
                        <a:lnSpc>
                          <a:spcPct val="150000"/>
                        </a:lnSpc>
                      </a:pPr>
                      <a:r>
                        <a:rPr lang="en-GB" dirty="0"/>
                        <a:t>4</a:t>
                      </a:r>
                    </a:p>
                    <a:p>
                      <a:pPr algn="ctr">
                        <a:lnSpc>
                          <a:spcPct val="150000"/>
                        </a:lnSpc>
                      </a:pPr>
                      <a:r>
                        <a:rPr lang="en-GB" dirty="0"/>
                        <a:t>  4*</a:t>
                      </a:r>
                    </a:p>
                  </a:txBody>
                  <a:tcPr>
                    <a:solidFill>
                      <a:schemeClr val="accent2">
                        <a:lumMod val="20000"/>
                        <a:lumOff val="80000"/>
                      </a:schemeClr>
                    </a:solidFill>
                  </a:tcPr>
                </a:tc>
                <a:extLst>
                  <a:ext uri="{0D108BD9-81ED-4DB2-BD59-A6C34878D82A}">
                    <a16:rowId xmlns:a16="http://schemas.microsoft.com/office/drawing/2014/main" val="1708661454"/>
                  </a:ext>
                </a:extLst>
              </a:tr>
              <a:tr h="370840">
                <a:tc>
                  <a:txBody>
                    <a:bodyPr/>
                    <a:lstStyle/>
                    <a:p>
                      <a:pPr lvl="0">
                        <a:lnSpc>
                          <a:spcPct val="150000"/>
                        </a:lnSpc>
                      </a:pPr>
                      <a:r>
                        <a:rPr lang="en-US" i="0" dirty="0"/>
                        <a:t>Related to AXI+PEMBRO</a:t>
                      </a:r>
                    </a:p>
                    <a:p>
                      <a:pPr lvl="1">
                        <a:lnSpc>
                          <a:spcPct val="150000"/>
                        </a:lnSpc>
                      </a:pPr>
                      <a:r>
                        <a:rPr lang="en-US" i="0" dirty="0"/>
                        <a:t>Grade 3/4</a:t>
                      </a:r>
                      <a:endParaRPr lang="en-GB" i="0" dirty="0"/>
                    </a:p>
                  </a:txBody>
                  <a:tcPr/>
                </a:tc>
                <a:tc>
                  <a:txBody>
                    <a:bodyPr/>
                    <a:lstStyle/>
                    <a:p>
                      <a:pPr algn="ctr">
                        <a:lnSpc>
                          <a:spcPct val="150000"/>
                        </a:lnSpc>
                      </a:pPr>
                      <a:endParaRPr lang="en-US" dirty="0"/>
                    </a:p>
                    <a:p>
                      <a:pPr algn="ctr">
                        <a:lnSpc>
                          <a:spcPct val="150000"/>
                        </a:lnSpc>
                      </a:pPr>
                      <a:r>
                        <a:rPr lang="en-GB" dirty="0"/>
                        <a:t>32</a:t>
                      </a:r>
                    </a:p>
                  </a:txBody>
                  <a:tcPr>
                    <a:solidFill>
                      <a:schemeClr val="accent5">
                        <a:lumMod val="40000"/>
                        <a:lumOff val="60000"/>
                      </a:schemeClr>
                    </a:solidFill>
                  </a:tcPr>
                </a:tc>
                <a:tc>
                  <a:txBody>
                    <a:bodyPr/>
                    <a:lstStyle/>
                    <a:p>
                      <a:pPr algn="ctr">
                        <a:lnSpc>
                          <a:spcPct val="150000"/>
                        </a:lnSpc>
                      </a:pPr>
                      <a:endParaRPr lang="en-US" dirty="0"/>
                    </a:p>
                    <a:p>
                      <a:pPr algn="ctr">
                        <a:lnSpc>
                          <a:spcPct val="150000"/>
                        </a:lnSpc>
                      </a:pPr>
                      <a:r>
                        <a:rPr lang="en-GB" dirty="0"/>
                        <a:t>32</a:t>
                      </a:r>
                    </a:p>
                  </a:txBody>
                  <a:tcPr>
                    <a:solidFill>
                      <a:schemeClr val="accent2">
                        <a:lumMod val="20000"/>
                        <a:lumOff val="80000"/>
                      </a:schemeClr>
                    </a:solidFill>
                  </a:tcPr>
                </a:tc>
                <a:extLst>
                  <a:ext uri="{0D108BD9-81ED-4DB2-BD59-A6C34878D82A}">
                    <a16:rowId xmlns:a16="http://schemas.microsoft.com/office/drawing/2014/main" val="2425255471"/>
                  </a:ext>
                </a:extLst>
              </a:tr>
            </a:tbl>
          </a:graphicData>
        </a:graphic>
      </p:graphicFrame>
      <p:graphicFrame>
        <p:nvGraphicFramePr>
          <p:cNvPr id="15" name="Content Placeholder 4">
            <a:extLst>
              <a:ext uri="{FF2B5EF4-FFF2-40B4-BE49-F238E27FC236}">
                <a16:creationId xmlns:a16="http://schemas.microsoft.com/office/drawing/2014/main" id="{EB5289D9-6933-8867-410D-E57116666EC6}"/>
              </a:ext>
            </a:extLst>
          </p:cNvPr>
          <p:cNvGraphicFramePr>
            <a:graphicFrameLocks noGrp="1"/>
          </p:cNvGraphicFramePr>
          <p:nvPr>
            <p:ph sz="quarter" idx="12"/>
            <p:extLst>
              <p:ext uri="{D42A27DB-BD31-4B8C-83A1-F6EECF244321}">
                <p14:modId xmlns:p14="http://schemas.microsoft.com/office/powerpoint/2010/main" val="1968124552"/>
              </p:ext>
            </p:extLst>
          </p:nvPr>
        </p:nvGraphicFramePr>
        <p:xfrm>
          <a:off x="6553200" y="1017588"/>
          <a:ext cx="5200650" cy="3140540"/>
        </p:xfrm>
        <a:graphic>
          <a:graphicData uri="http://schemas.openxmlformats.org/drawingml/2006/table">
            <a:tbl>
              <a:tblPr firstRow="1">
                <a:tableStyleId>{793D81CF-94F2-401A-BA57-92F5A7B2D0C5}</a:tableStyleId>
              </a:tblPr>
              <a:tblGrid>
                <a:gridCol w="1977025">
                  <a:extLst>
                    <a:ext uri="{9D8B030D-6E8A-4147-A177-3AD203B41FA5}">
                      <a16:colId xmlns:a16="http://schemas.microsoft.com/office/drawing/2014/main" val="2360321377"/>
                    </a:ext>
                  </a:extLst>
                </a:gridCol>
                <a:gridCol w="1678487">
                  <a:extLst>
                    <a:ext uri="{9D8B030D-6E8A-4147-A177-3AD203B41FA5}">
                      <a16:colId xmlns:a16="http://schemas.microsoft.com/office/drawing/2014/main" val="622513655"/>
                    </a:ext>
                  </a:extLst>
                </a:gridCol>
                <a:gridCol w="1545138">
                  <a:extLst>
                    <a:ext uri="{9D8B030D-6E8A-4147-A177-3AD203B41FA5}">
                      <a16:colId xmlns:a16="http://schemas.microsoft.com/office/drawing/2014/main" val="1155243996"/>
                    </a:ext>
                  </a:extLst>
                </a:gridCol>
              </a:tblGrid>
              <a:tr h="370840">
                <a:tc>
                  <a:txBody>
                    <a:bodyPr/>
                    <a:lstStyle/>
                    <a:p>
                      <a:pPr>
                        <a:lnSpc>
                          <a:spcPct val="150000"/>
                        </a:lnSpc>
                      </a:pPr>
                      <a:r>
                        <a:rPr lang="en-US" dirty="0"/>
                        <a:t>Grade 3/4</a:t>
                      </a:r>
                    </a:p>
                    <a:p>
                      <a:pPr>
                        <a:lnSpc>
                          <a:spcPct val="150000"/>
                        </a:lnSpc>
                      </a:pPr>
                      <a:r>
                        <a:rPr lang="en-US" dirty="0"/>
                        <a:t>AXI+PEMBRO AEs</a:t>
                      </a:r>
                    </a:p>
                    <a:p>
                      <a:pPr>
                        <a:lnSpc>
                          <a:spcPct val="150000"/>
                        </a:lnSpc>
                      </a:pPr>
                      <a:r>
                        <a:rPr lang="en-US" dirty="0"/>
                        <a:t>of interest (%)</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FMT</a:t>
                      </a:r>
                    </a:p>
                    <a:p>
                      <a:pPr algn="ctr">
                        <a:lnSpc>
                          <a:spcPct val="100000"/>
                        </a:lnSpc>
                      </a:pPr>
                      <a:r>
                        <a:rPr lang="en-GB" dirty="0"/>
                        <a:t>(N=25)</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PBO</a:t>
                      </a:r>
                      <a:endParaRPr lang="en-GB" b="1" dirty="0">
                        <a:solidFill>
                          <a:srgbClr val="FFFFFF"/>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mn-lt"/>
                          <a:ea typeface="+mn-ea"/>
                          <a:cs typeface="+mn-cs"/>
                        </a:rPr>
                        <a:t>(N=</a:t>
                      </a:r>
                      <a:r>
                        <a:rPr lang="en-GB" b="1" dirty="0">
                          <a:solidFill>
                            <a:srgbClr val="FFFFFF"/>
                          </a:solidFill>
                          <a:latin typeface="+mn-lt"/>
                        </a:rPr>
                        <a:t>25</a:t>
                      </a:r>
                      <a:r>
                        <a:rPr kumimoji="0" lang="en-GB" sz="1800" b="1" i="0" u="none" strike="noStrike" kern="1200" cap="none" spc="0" normalizeH="0" baseline="0" noProof="0" dirty="0">
                          <a:ln>
                            <a:noFill/>
                          </a:ln>
                          <a:solidFill>
                            <a:srgbClr val="FFFFFF"/>
                          </a:solidFill>
                          <a:effectLst/>
                          <a:uLnTx/>
                          <a:uFillTx/>
                          <a:latin typeface="+mn-lt"/>
                          <a:ea typeface="+mn-ea"/>
                          <a:cs typeface="+mn-cs"/>
                        </a:rPr>
                        <a:t>)</a:t>
                      </a:r>
                    </a:p>
                  </a:txBody>
                  <a:tcPr anchor="ctr">
                    <a:solidFill>
                      <a:schemeClr val="accent2"/>
                    </a:solidFill>
                  </a:tcPr>
                </a:tc>
                <a:extLst>
                  <a:ext uri="{0D108BD9-81ED-4DB2-BD59-A6C34878D82A}">
                    <a16:rowId xmlns:a16="http://schemas.microsoft.com/office/drawing/2014/main" val="2358360757"/>
                  </a:ext>
                </a:extLst>
              </a:tr>
              <a:tr h="370840">
                <a:tc>
                  <a:txBody>
                    <a:bodyPr/>
                    <a:lstStyle/>
                    <a:p>
                      <a:pPr lvl="0">
                        <a:lnSpc>
                          <a:spcPct val="150000"/>
                        </a:lnSpc>
                      </a:pPr>
                      <a:r>
                        <a:rPr lang="en-US" i="0" dirty="0" err="1"/>
                        <a:t>Diarrhoea</a:t>
                      </a:r>
                      <a:endParaRPr lang="en-US" i="0" dirty="0"/>
                    </a:p>
                  </a:txBody>
                  <a:tcPr/>
                </a:tc>
                <a:tc>
                  <a:txBody>
                    <a:bodyPr/>
                    <a:lstStyle/>
                    <a:p>
                      <a:pPr algn="ctr">
                        <a:lnSpc>
                          <a:spcPct val="150000"/>
                        </a:lnSpc>
                      </a:pPr>
                      <a:r>
                        <a:rPr lang="en-US" dirty="0"/>
                        <a:t>12</a:t>
                      </a:r>
                      <a:endParaRPr lang="en-GB" dirty="0"/>
                    </a:p>
                  </a:txBody>
                  <a:tcPr>
                    <a:solidFill>
                      <a:schemeClr val="accent5">
                        <a:lumMod val="40000"/>
                        <a:lumOff val="60000"/>
                      </a:schemeClr>
                    </a:solidFill>
                  </a:tcPr>
                </a:tc>
                <a:tc>
                  <a:txBody>
                    <a:bodyPr/>
                    <a:lstStyle/>
                    <a:p>
                      <a:pPr algn="ctr">
                        <a:lnSpc>
                          <a:spcPct val="150000"/>
                        </a:lnSpc>
                      </a:pPr>
                      <a:r>
                        <a:rPr lang="en-US" dirty="0"/>
                        <a:t>4</a:t>
                      </a:r>
                      <a:endParaRPr lang="en-GB" dirty="0"/>
                    </a:p>
                  </a:txBody>
                  <a:tcPr>
                    <a:solidFill>
                      <a:schemeClr val="accent2">
                        <a:lumMod val="20000"/>
                        <a:lumOff val="80000"/>
                      </a:schemeClr>
                    </a:solidFill>
                  </a:tcPr>
                </a:tc>
                <a:extLst>
                  <a:ext uri="{0D108BD9-81ED-4DB2-BD59-A6C34878D82A}">
                    <a16:rowId xmlns:a16="http://schemas.microsoft.com/office/drawing/2014/main" val="1708661454"/>
                  </a:ext>
                </a:extLst>
              </a:tr>
              <a:tr h="370840">
                <a:tc>
                  <a:txBody>
                    <a:bodyPr/>
                    <a:lstStyle/>
                    <a:p>
                      <a:pPr lvl="0">
                        <a:lnSpc>
                          <a:spcPct val="150000"/>
                        </a:lnSpc>
                      </a:pPr>
                      <a:r>
                        <a:rPr lang="en-US" i="0" dirty="0"/>
                        <a:t>Colitis</a:t>
                      </a:r>
                      <a:endParaRPr lang="en-GB" i="0" dirty="0"/>
                    </a:p>
                  </a:txBody>
                  <a:tcPr/>
                </a:tc>
                <a:tc>
                  <a:txBody>
                    <a:bodyPr/>
                    <a:lstStyle/>
                    <a:p>
                      <a:pPr algn="ctr">
                        <a:lnSpc>
                          <a:spcPct val="150000"/>
                        </a:lnSpc>
                      </a:pPr>
                      <a:r>
                        <a:rPr lang="en-US" dirty="0"/>
                        <a:t>0</a:t>
                      </a:r>
                      <a:endParaRPr lang="en-GB" dirty="0"/>
                    </a:p>
                  </a:txBody>
                  <a:tcPr>
                    <a:solidFill>
                      <a:schemeClr val="accent5">
                        <a:lumMod val="40000"/>
                        <a:lumOff val="60000"/>
                      </a:schemeClr>
                    </a:solidFill>
                  </a:tcPr>
                </a:tc>
                <a:tc>
                  <a:txBody>
                    <a:bodyPr/>
                    <a:lstStyle/>
                    <a:p>
                      <a:pPr algn="ctr">
                        <a:lnSpc>
                          <a:spcPct val="150000"/>
                        </a:lnSpc>
                      </a:pPr>
                      <a:r>
                        <a:rPr lang="en-US" dirty="0"/>
                        <a:t>4</a:t>
                      </a:r>
                      <a:endParaRPr lang="en-GB" dirty="0"/>
                    </a:p>
                  </a:txBody>
                  <a:tcPr>
                    <a:solidFill>
                      <a:schemeClr val="accent2">
                        <a:lumMod val="20000"/>
                        <a:lumOff val="80000"/>
                      </a:schemeClr>
                    </a:solidFill>
                  </a:tcPr>
                </a:tc>
                <a:extLst>
                  <a:ext uri="{0D108BD9-81ED-4DB2-BD59-A6C34878D82A}">
                    <a16:rowId xmlns:a16="http://schemas.microsoft.com/office/drawing/2014/main" val="2425255471"/>
                  </a:ext>
                </a:extLst>
              </a:tr>
              <a:tr h="476080">
                <a:tc>
                  <a:txBody>
                    <a:bodyPr/>
                    <a:lstStyle/>
                    <a:p>
                      <a:pPr lvl="0">
                        <a:lnSpc>
                          <a:spcPct val="150000"/>
                        </a:lnSpc>
                      </a:pPr>
                      <a:r>
                        <a:rPr lang="en-US" i="0" dirty="0"/>
                        <a:t>Nausea</a:t>
                      </a:r>
                      <a:endParaRPr lang="en-GB" i="0" dirty="0"/>
                    </a:p>
                  </a:txBody>
                  <a:tcPr/>
                </a:tc>
                <a:tc>
                  <a:txBody>
                    <a:bodyPr/>
                    <a:lstStyle/>
                    <a:p>
                      <a:pPr algn="ctr">
                        <a:lnSpc>
                          <a:spcPct val="150000"/>
                        </a:lnSpc>
                      </a:pPr>
                      <a:r>
                        <a:rPr lang="en-US" dirty="0"/>
                        <a:t>4</a:t>
                      </a:r>
                      <a:endParaRPr lang="en-GB" dirty="0"/>
                    </a:p>
                  </a:txBody>
                  <a:tcPr>
                    <a:solidFill>
                      <a:schemeClr val="accent5">
                        <a:lumMod val="40000"/>
                        <a:lumOff val="60000"/>
                      </a:schemeClr>
                    </a:solidFill>
                  </a:tcPr>
                </a:tc>
                <a:tc>
                  <a:txBody>
                    <a:bodyPr/>
                    <a:lstStyle/>
                    <a:p>
                      <a:pPr algn="ctr">
                        <a:lnSpc>
                          <a:spcPct val="150000"/>
                        </a:lnSpc>
                      </a:pPr>
                      <a:r>
                        <a:rPr lang="en-US" dirty="0"/>
                        <a:t>0</a:t>
                      </a:r>
                      <a:endParaRPr lang="en-GB" dirty="0"/>
                    </a:p>
                  </a:txBody>
                  <a:tcPr>
                    <a:solidFill>
                      <a:schemeClr val="accent2">
                        <a:lumMod val="20000"/>
                        <a:lumOff val="80000"/>
                      </a:schemeClr>
                    </a:solidFill>
                  </a:tcPr>
                </a:tc>
                <a:extLst>
                  <a:ext uri="{0D108BD9-81ED-4DB2-BD59-A6C34878D82A}">
                    <a16:rowId xmlns:a16="http://schemas.microsoft.com/office/drawing/2014/main" val="1976177663"/>
                  </a:ext>
                </a:extLst>
              </a:tr>
              <a:tr h="370840">
                <a:tc>
                  <a:txBody>
                    <a:bodyPr/>
                    <a:lstStyle/>
                    <a:p>
                      <a:pPr lvl="0">
                        <a:lnSpc>
                          <a:spcPct val="150000"/>
                        </a:lnSpc>
                      </a:pPr>
                      <a:r>
                        <a:rPr lang="en-US" i="0" dirty="0"/>
                        <a:t>Increased AST/ALT</a:t>
                      </a:r>
                      <a:endParaRPr lang="en-GB" i="0" dirty="0"/>
                    </a:p>
                  </a:txBody>
                  <a:tcPr/>
                </a:tc>
                <a:tc>
                  <a:txBody>
                    <a:bodyPr/>
                    <a:lstStyle/>
                    <a:p>
                      <a:pPr algn="ctr">
                        <a:lnSpc>
                          <a:spcPct val="150000"/>
                        </a:lnSpc>
                      </a:pPr>
                      <a:r>
                        <a:rPr lang="en-US" dirty="0"/>
                        <a:t>12</a:t>
                      </a:r>
                      <a:endParaRPr lang="en-GB" dirty="0"/>
                    </a:p>
                  </a:txBody>
                  <a:tcPr>
                    <a:solidFill>
                      <a:schemeClr val="accent5">
                        <a:lumMod val="40000"/>
                        <a:lumOff val="60000"/>
                      </a:schemeClr>
                    </a:solidFill>
                  </a:tcPr>
                </a:tc>
                <a:tc>
                  <a:txBody>
                    <a:bodyPr/>
                    <a:lstStyle/>
                    <a:p>
                      <a:pPr algn="ctr">
                        <a:lnSpc>
                          <a:spcPct val="150000"/>
                        </a:lnSpc>
                      </a:pPr>
                      <a:r>
                        <a:rPr lang="en-US" dirty="0"/>
                        <a:t>8</a:t>
                      </a:r>
                      <a:endParaRPr lang="en-GB" dirty="0"/>
                    </a:p>
                  </a:txBody>
                  <a:tcPr>
                    <a:solidFill>
                      <a:schemeClr val="accent2">
                        <a:lumMod val="20000"/>
                        <a:lumOff val="80000"/>
                      </a:schemeClr>
                    </a:solidFill>
                  </a:tcPr>
                </a:tc>
                <a:extLst>
                  <a:ext uri="{0D108BD9-81ED-4DB2-BD59-A6C34878D82A}">
                    <a16:rowId xmlns:a16="http://schemas.microsoft.com/office/drawing/2014/main" val="1924209361"/>
                  </a:ext>
                </a:extLst>
              </a:tr>
            </a:tbl>
          </a:graphicData>
        </a:graphic>
      </p:graphicFrame>
      <p:sp>
        <p:nvSpPr>
          <p:cNvPr id="16" name="Text Placeholder 4">
            <a:extLst>
              <a:ext uri="{FF2B5EF4-FFF2-40B4-BE49-F238E27FC236}">
                <a16:creationId xmlns:a16="http://schemas.microsoft.com/office/drawing/2014/main" id="{40D68C3A-4C7B-2EBB-C1FD-AD348EE58AD5}"/>
              </a:ext>
            </a:extLst>
          </p:cNvPr>
          <p:cNvSpPr>
            <a:spLocks noGrp="1"/>
          </p:cNvSpPr>
          <p:nvPr>
            <p:ph type="body" sz="quarter" idx="14"/>
          </p:nvPr>
        </p:nvSpPr>
        <p:spPr>
          <a:xfrm>
            <a:off x="6552811" y="6444138"/>
            <a:ext cx="5524111" cy="237196"/>
          </a:xfrm>
        </p:spPr>
        <p:txBody>
          <a:bodyPr/>
          <a:lstStyle/>
          <a:p>
            <a:r>
              <a:rPr lang="en-GB" dirty="0" err="1"/>
              <a:t>Ciccarese</a:t>
            </a:r>
            <a:r>
              <a:rPr lang="en-GB" dirty="0"/>
              <a:t> C. ESMO 2024, abs.LBA77 (data from oral presentation included)</a:t>
            </a:r>
          </a:p>
        </p:txBody>
      </p:sp>
      <p:sp>
        <p:nvSpPr>
          <p:cNvPr id="9" name="TextBox 8">
            <a:extLst>
              <a:ext uri="{FF2B5EF4-FFF2-40B4-BE49-F238E27FC236}">
                <a16:creationId xmlns:a16="http://schemas.microsoft.com/office/drawing/2014/main" id="{3E624372-3673-7623-4BD3-728A3A36B47B}"/>
              </a:ext>
            </a:extLst>
          </p:cNvPr>
          <p:cNvSpPr txBox="1"/>
          <p:nvPr/>
        </p:nvSpPr>
        <p:spPr>
          <a:xfrm>
            <a:off x="262394" y="4584526"/>
            <a:ext cx="5552161" cy="646331"/>
          </a:xfrm>
          <a:prstGeom prst="rect">
            <a:avLst/>
          </a:prstGeom>
          <a:noFill/>
        </p:spPr>
        <p:txBody>
          <a:bodyPr wrap="none" rtlCol="0">
            <a:spAutoFit/>
          </a:bodyPr>
          <a:lstStyle/>
          <a:p>
            <a:r>
              <a:rPr lang="en-US" dirty="0"/>
              <a:t>*1 pt discontinued capsules due to grade 3 oral mucositis</a:t>
            </a:r>
          </a:p>
          <a:p>
            <a:r>
              <a:rPr lang="en-US" dirty="0"/>
              <a:t>  No </a:t>
            </a:r>
            <a:r>
              <a:rPr lang="en-US" dirty="0" err="1"/>
              <a:t>tx</a:t>
            </a:r>
            <a:r>
              <a:rPr lang="en-US" dirty="0"/>
              <a:t> related deaths have been reported</a:t>
            </a:r>
            <a:endParaRPr lang="en-GB" dirty="0"/>
          </a:p>
        </p:txBody>
      </p:sp>
    </p:spTree>
    <p:extLst>
      <p:ext uri="{BB962C8B-B14F-4D97-AF65-F5344CB8AC3E}">
        <p14:creationId xmlns:p14="http://schemas.microsoft.com/office/powerpoint/2010/main" val="1870279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FCF7F3-BFAE-4291-A9B5-DD5ADFD96360}"/>
              </a:ext>
            </a:extLst>
          </p:cNvPr>
          <p:cNvSpPr>
            <a:spLocks noGrp="1"/>
          </p:cNvSpPr>
          <p:nvPr>
            <p:ph type="title"/>
          </p:nvPr>
        </p:nvSpPr>
        <p:spPr/>
        <p:txBody>
          <a:bodyPr/>
          <a:lstStyle/>
          <a:p>
            <a:r>
              <a:rPr lang="en-US" dirty="0"/>
              <a:t>C</a:t>
            </a:r>
            <a:r>
              <a:rPr lang="en-GB" dirty="0"/>
              <a:t>an FMT from a pt responding to ICI </a:t>
            </a:r>
            <a:r>
              <a:rPr lang="en-GB" dirty="0" err="1"/>
              <a:t>tx</a:t>
            </a:r>
            <a:r>
              <a:rPr lang="en-GB" dirty="0"/>
              <a:t> increase the activity of AXI+PEMBRO in </a:t>
            </a:r>
            <a:r>
              <a:rPr lang="en-GB" dirty="0" err="1"/>
              <a:t>tx</a:t>
            </a:r>
            <a:r>
              <a:rPr lang="en-GB" dirty="0"/>
              <a:t>-naïve </a:t>
            </a:r>
            <a:r>
              <a:rPr lang="en-GB" dirty="0" err="1"/>
              <a:t>mRCC</a:t>
            </a:r>
            <a:r>
              <a:rPr lang="en-GB" dirty="0"/>
              <a:t> pts?</a:t>
            </a:r>
          </a:p>
        </p:txBody>
      </p:sp>
      <p:sp>
        <p:nvSpPr>
          <p:cNvPr id="6" name="Text Placeholder 5">
            <a:extLst>
              <a:ext uri="{FF2B5EF4-FFF2-40B4-BE49-F238E27FC236}">
                <a16:creationId xmlns:a16="http://schemas.microsoft.com/office/drawing/2014/main" id="{12EA9257-A681-4CC5-81E1-FD2DEBE58FFE}"/>
              </a:ext>
            </a:extLst>
          </p:cNvPr>
          <p:cNvSpPr>
            <a:spLocks noGrp="1"/>
          </p:cNvSpPr>
          <p:nvPr>
            <p:ph type="body" idx="1"/>
          </p:nvPr>
        </p:nvSpPr>
        <p:spPr/>
        <p:txBody>
          <a:bodyPr/>
          <a:lstStyle/>
          <a:p>
            <a:r>
              <a:rPr lang="en-GB" dirty="0"/>
              <a:t>FMT significantly increased the 12 </a:t>
            </a:r>
            <a:r>
              <a:rPr lang="en-GB" dirty="0" err="1"/>
              <a:t>mo</a:t>
            </a:r>
            <a:r>
              <a:rPr lang="en-GB" dirty="0"/>
              <a:t> PFS rate of AXI+PEMBRO compared to PBO. Larger study with longer FU is needed to assess the effect of FMT in prolonging median PFS and OS.</a:t>
            </a:r>
          </a:p>
        </p:txBody>
      </p:sp>
    </p:spTree>
    <p:extLst>
      <p:ext uri="{BB962C8B-B14F-4D97-AF65-F5344CB8AC3E}">
        <p14:creationId xmlns:p14="http://schemas.microsoft.com/office/powerpoint/2010/main" val="48916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3DB-9FFF-4A41-A870-97D9A962405A}"/>
              </a:ext>
            </a:extLst>
          </p:cNvPr>
          <p:cNvSpPr>
            <a:spLocks noGrp="1"/>
          </p:cNvSpPr>
          <p:nvPr>
            <p:ph type="ctrTitle"/>
          </p:nvPr>
        </p:nvSpPr>
        <p:spPr/>
        <p:txBody>
          <a:bodyPr>
            <a:normAutofit fontScale="90000"/>
          </a:bodyPr>
          <a:lstStyle/>
          <a:p>
            <a:r>
              <a:rPr lang="en-US" dirty="0"/>
              <a:t>Tivozanib-nivolumab vs tivozanib monotherapy in patients with renal cell carcinoma following 1 or 2 prior therapies including an immune checkpoint inhibitor: results of the phase III TiNivo-2 study</a:t>
            </a:r>
            <a:endParaRPr lang="en-GB" dirty="0"/>
          </a:p>
        </p:txBody>
      </p:sp>
      <p:sp>
        <p:nvSpPr>
          <p:cNvPr id="3" name="Subtitle 2">
            <a:extLst>
              <a:ext uri="{FF2B5EF4-FFF2-40B4-BE49-F238E27FC236}">
                <a16:creationId xmlns:a16="http://schemas.microsoft.com/office/drawing/2014/main" id="{2E1CF181-5EC3-403B-9493-0C5428806B34}"/>
              </a:ext>
            </a:extLst>
          </p:cNvPr>
          <p:cNvSpPr>
            <a:spLocks noGrp="1"/>
          </p:cNvSpPr>
          <p:nvPr>
            <p:ph type="subTitle" idx="1"/>
          </p:nvPr>
        </p:nvSpPr>
        <p:spPr/>
        <p:txBody>
          <a:bodyPr/>
          <a:lstStyle/>
          <a:p>
            <a:r>
              <a:rPr lang="en-GB" dirty="0"/>
              <a:t>Choueiri TK. </a:t>
            </a:r>
            <a:r>
              <a:rPr lang="en-US" dirty="0"/>
              <a:t>Ann Oncol 2024;35(Suppl 2):S1261(abs.</a:t>
            </a:r>
            <a:r>
              <a:rPr lang="en-GB" dirty="0"/>
              <a:t>LBA73</a:t>
            </a:r>
            <a:r>
              <a:rPr lang="en-US" dirty="0"/>
              <a:t>)</a:t>
            </a:r>
          </a:p>
          <a:p>
            <a:endParaRPr lang="en-GB" dirty="0"/>
          </a:p>
        </p:txBody>
      </p:sp>
    </p:spTree>
    <p:extLst>
      <p:ext uri="{BB962C8B-B14F-4D97-AF65-F5344CB8AC3E}">
        <p14:creationId xmlns:p14="http://schemas.microsoft.com/office/powerpoint/2010/main" val="2030032226"/>
      </p:ext>
    </p:extLst>
  </p:cSld>
  <p:clrMapOvr>
    <a:masterClrMapping/>
  </p:clrMapOvr>
</p:sld>
</file>

<file path=ppt/theme/theme1.xml><?xml version="1.0" encoding="utf-8"?>
<a:theme xmlns:a="http://schemas.openxmlformats.org/drawingml/2006/main" name="Forum theme">
  <a:themeElements>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B1E1AD-7B38-4207-AB95-D6C5BE4EBC07}" vid="{C79012D1-B074-42BE-A042-F1B20CA8A7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rgbClr val="415665"/>
    </a:dk1>
    <a:lt1>
      <a:srgbClr val="FFFFFF"/>
    </a:lt1>
    <a:dk2>
      <a:srgbClr val="086E76"/>
    </a:dk2>
    <a:lt2>
      <a:srgbClr val="F6F6F6"/>
    </a:lt2>
    <a:accent1>
      <a:srgbClr val="0A95B0"/>
    </a:accent1>
    <a:accent2>
      <a:srgbClr val="F79646"/>
    </a:accent2>
    <a:accent3>
      <a:srgbClr val="A9D039"/>
    </a:accent3>
    <a:accent4>
      <a:srgbClr val="F24745"/>
    </a:accent4>
    <a:accent5>
      <a:srgbClr val="A7E5E9"/>
    </a:accent5>
    <a:accent6>
      <a:srgbClr val="B3B3B3"/>
    </a:accent6>
    <a:hlink>
      <a:srgbClr val="0DB7C4"/>
    </a:hlink>
    <a:folHlink>
      <a:srgbClr val="0DB7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forum_template_2022</Template>
  <TotalTime>0</TotalTime>
  <Words>14387</Words>
  <Application>Microsoft Office PowerPoint</Application>
  <PresentationFormat>Widescreen</PresentationFormat>
  <Paragraphs>2200</Paragraphs>
  <Slides>89</Slides>
  <Notes>65</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Aptos</vt:lpstr>
      <vt:lpstr>Arial</vt:lpstr>
      <vt:lpstr>BlinkMacSystemFont</vt:lpstr>
      <vt:lpstr>Calibri</vt:lpstr>
      <vt:lpstr>Calibri Light</vt:lpstr>
      <vt:lpstr>Courier New</vt:lpstr>
      <vt:lpstr>Roboto</vt:lpstr>
      <vt:lpstr>Segoe UI</vt:lpstr>
      <vt:lpstr>Source Sans Pro</vt:lpstr>
      <vt:lpstr>Wingdings</vt:lpstr>
      <vt:lpstr>Forum theme</vt:lpstr>
      <vt:lpstr>Highlights for clinical practice Renal Cell Carcinoma</vt:lpstr>
      <vt:lpstr>Structure of slide deck</vt:lpstr>
      <vt:lpstr>Disclaimer Issecam</vt:lpstr>
      <vt:lpstr>Disclaimer Ipsen</vt:lpstr>
      <vt:lpstr>Conflicts of interest</vt:lpstr>
      <vt:lpstr>Glossary RCC (A-O)</vt:lpstr>
      <vt:lpstr>Glossary RCC (P-Z)</vt:lpstr>
      <vt:lpstr>Management of advanced disease</vt:lpstr>
      <vt:lpstr>Tivozanib-nivolumab vs tivozanib monotherapy in patients with renal cell carcinoma following 1 or 2 prior therapies including an immune checkpoint inhibitor: results of the phase III TiNivo-2 study</vt:lpstr>
      <vt:lpstr>Is ICI rechallenge with TIVO+NIVO an option for pts with metastatic RCC following progression on prior ICI? </vt:lpstr>
      <vt:lpstr>TiNivo-2: randomised phase III trial</vt:lpstr>
      <vt:lpstr>Baseline characteristics</vt:lpstr>
      <vt:lpstr>Primary endpoint: PFS by IRR (median FU: 12 mo for TIVO+NIVO and 13 mo for TIVO)</vt:lpstr>
      <vt:lpstr>PFS by IRR by most recent tx line (median FU: 12 mo for TIVO+NIVO and 13 mo for TIVO)</vt:lpstr>
      <vt:lpstr>Secondary endpoint: OS (median FU: 12 mo for TIVO+NIVO and 13 mo for TIVO)</vt:lpstr>
      <vt:lpstr>Secondary endpoint: ORR by IRR (median FU: 12 mo for TIVO+NIVO and 13 mo for TIVO)</vt:lpstr>
      <vt:lpstr>Safety summary</vt:lpstr>
      <vt:lpstr>All-cause TEAEs (%) occurring in ≥15% of pts</vt:lpstr>
      <vt:lpstr>Is ICI rechallenge with TIVO+NIVO an option for pts with metastatic RCC following progression on prior ICI? </vt:lpstr>
      <vt:lpstr>Final analysis of the phase III LITESPARK-005 study of belzutifan vs everolimus in participants with previously treated advanced clear-cell renal cell carcinoma </vt:lpstr>
      <vt:lpstr>Is belzutifan showing sustained clinical benefits at final analysis in pretreated patients with advanced RCC?</vt:lpstr>
      <vt:lpstr>LITESPARK-005: randomised, open-label, phase III trial</vt:lpstr>
      <vt:lpstr>Baseline characteristics</vt:lpstr>
      <vt:lpstr>Dual primary endpoint: PFS per RECIST 1.1 by BICR (median FU: 36 mo)</vt:lpstr>
      <vt:lpstr>Dual primary endpoint: OS - no significant benefit (median FU: 36 mo)</vt:lpstr>
      <vt:lpstr>ORR and DOR per RECIST 1.1 by BICR (median FU: 36 mo)</vt:lpstr>
      <vt:lpstr>Survival FU in pts with no subsequent tx: more pts remained on belzutifan vs everolimus (median FU: 36 mo)</vt:lpstr>
      <vt:lpstr>No new safety signals with belzutifan</vt:lpstr>
      <vt:lpstr>Most common adverse drug reactions (ADR) to belzutifan</vt:lpstr>
      <vt:lpstr>Is belzutifan showing sustained clinical benefits at final analysis in pretreated patients with advanced RCC?</vt:lpstr>
      <vt:lpstr>Prospective randomised phase II trial of ipilimumab/nivolumab vs standard of care in non-clear-cell renal cell cancer: results of the SUNNIFORECAST trial</vt:lpstr>
      <vt:lpstr>Is NIVO+IPI efficient in metastatic non-ccRCC?</vt:lpstr>
      <vt:lpstr>SUNNIFORECAST: investigator-driven, multinational, phase II trial</vt:lpstr>
      <vt:lpstr>Baseline characteristics</vt:lpstr>
      <vt:lpstr>Histological subtypes</vt:lpstr>
      <vt:lpstr>OS and OS rate were in favour of NIVO+IPI vs SOC (median FU: 24 mo)</vt:lpstr>
      <vt:lpstr>Better OS in pts with tumours expressing PD-L1, with LN mets or chromophobe RCC (median FU: 24 mo)</vt:lpstr>
      <vt:lpstr>No PFS benefit with NIVO+IPI vs SOC (median FU: 24 mo)</vt:lpstr>
      <vt:lpstr>Overall response (median FU: 24 mo)</vt:lpstr>
      <vt:lpstr>Subsequent tx</vt:lpstr>
      <vt:lpstr>Most frequent AEs</vt:lpstr>
      <vt:lpstr>Is NIVO+IPI efficient in metastatic non-ccRCC?</vt:lpstr>
      <vt:lpstr>Subcutaneous nivolumab vs intravenous nivolumab in patients with previously treated advanced or metastatic clear cell renal cell carcinoma: updated efficacy and safety results from CheckMate 67T</vt:lpstr>
      <vt:lpstr>Are outcomes of sc and iv NIVO tx similar in pts with advanced or metastatic ccRCC after extended FU (min 15 mo)?  </vt:lpstr>
      <vt:lpstr>CheckMate 67T: open-label, multi-centre phase III trial</vt:lpstr>
      <vt:lpstr>Baseline characteristics</vt:lpstr>
      <vt:lpstr>Efficacy summary (min FU: 15 mo)</vt:lpstr>
      <vt:lpstr>PFS by BICR (min FU: 15 mo)</vt:lpstr>
      <vt:lpstr>No new safety concerns with sc NIVO</vt:lpstr>
      <vt:lpstr>Are outcomes of sc and iv NIVO tx similar in pts with advanced or metastatic ccRCC after extended FU (min 15 mo)? </vt:lpstr>
      <vt:lpstr>CaboPoint: final results from a phase II study of cabozantinib after checkpoint inhibitor combinations in patients with advanced renal cell carcinoma</vt:lpstr>
      <vt:lpstr>Is 2nd-line CABO effective in pts who progressed on ICI combination tx?</vt:lpstr>
      <vt:lpstr>CaboPoint: multi-centre, open-label prospective phase II trial (Jan 2020-Nov 2023)</vt:lpstr>
      <vt:lpstr>Selected baseline characteristics</vt:lpstr>
      <vt:lpstr>ORR and DCR by ICR (median FU: 19 mo)</vt:lpstr>
      <vt:lpstr>DOR and PFS by ICR (median FU: 19 mo)</vt:lpstr>
      <vt:lpstr>Time to response by ICR and OS (median FU: 19 mo) </vt:lpstr>
      <vt:lpstr>Treatment-emergent adverse events </vt:lpstr>
      <vt:lpstr>Is 2nd-line CABO effective in pts who progressed on ICI combination tx?</vt:lpstr>
      <vt:lpstr>Updated overall survival in patients with prior checkpoint inhibitor therapy in the phase III TIVO-3 study</vt:lpstr>
      <vt:lpstr>Is TIVO effective in pts who progressed after prior ICI tx?</vt:lpstr>
      <vt:lpstr>TIVO-3: a multi-centre, open-label, phase III study (May 2016-Aug 2017)</vt:lpstr>
      <vt:lpstr>Baseline characteristics of pts with prior ICI exposure</vt:lpstr>
      <vt:lpstr>OS in pts with previous ICI exposure</vt:lpstr>
      <vt:lpstr>Efficacy in pts with previous ICI exposure</vt:lpstr>
      <vt:lpstr>Is TIVO effective in pts who progressed after prior ICI tx?</vt:lpstr>
      <vt:lpstr>Impact of sarcomatoid and rhabdoid components on the efficacy of nivolumab +/- ipilimumab in the first-line treatment of metastatic clear cell renal cell carcinoma in the randomised phase II BIONIKK trial</vt:lpstr>
      <vt:lpstr>Are RCC tumours with sarcomatoid (S) and rhabdoid (R) component responsive to 1st-line NIVO±IPI?</vt:lpstr>
      <vt:lpstr>BIONIKK: French, multicentre, randomised phase II trial</vt:lpstr>
      <vt:lpstr>Baseline characteristics according to S/R component</vt:lpstr>
      <vt:lpstr>Response rate according to tx and presence of S component (median FU: 47 mo)</vt:lpstr>
      <vt:lpstr>Outcomes according to presence of S/R component  (median FU: 47 mo)</vt:lpstr>
      <vt:lpstr>Are RCC tumours with S and R component responsive to 1st-line NIVO±IPI?</vt:lpstr>
      <vt:lpstr>Anlotinib combined with anti-PD-L1 antibody benmelstobart (TQB2450) vs sunitinib in 1st-line treatment of advanced renal cell carcinoma: a randomised, open-label, phase III study (ETER100)</vt:lpstr>
      <vt:lpstr>Is anlotinib + benmelstobart combination efficient as 1st-line tx in pts with advanced ccRCC?</vt:lpstr>
      <vt:lpstr>ETER100: Chinese randomised, open-label, phase III study </vt:lpstr>
      <vt:lpstr>Baseline characteristics</vt:lpstr>
      <vt:lpstr>Significantly longer PFS by BICR in tx arm (median FU: 19 mo)</vt:lpstr>
      <vt:lpstr>Higher ORR and immature OS data in tx arm (median FU: 19 mo)</vt:lpstr>
      <vt:lpstr>Safety summary</vt:lpstr>
      <vt:lpstr>Is anlotinib + benmelstobart combination efficient as 1st-line tx in pts with advanced ccRCC?</vt:lpstr>
      <vt:lpstr>Faecal microbiota transplantation vs placebo in patients receiving pembrolizumab plus axitinib for metastatic renal cell carcinoma: preliminary results of the randomised phase II TACITO trial</vt:lpstr>
      <vt:lpstr>Can FMT from a pt responding to ICI tx increase the activity of AXI+PEMBRO in tx-naïve mRCC pts?</vt:lpstr>
      <vt:lpstr>TACITO: a randomised phase II study </vt:lpstr>
      <vt:lpstr>Baseline characteristics</vt:lpstr>
      <vt:lpstr>Primary endpoint: 12-mo PFS rate</vt:lpstr>
      <vt:lpstr>Secondary endpoints: PFS, OS and ORR (median FU: 28 mo for PFS and 19 mo for OS)</vt:lpstr>
      <vt:lpstr>Safety summary</vt:lpstr>
      <vt:lpstr>Can FMT from a pt responding to ICI tx increase the activity of AXI+PEMBRO in tx-naïve mRCC 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 Dewulf</dc:creator>
  <cp:lastModifiedBy>Maud LE QUÉMÉNER</cp:lastModifiedBy>
  <cp:revision>743</cp:revision>
  <cp:lastPrinted>2024-09-12T12:34:16Z</cp:lastPrinted>
  <dcterms:created xsi:type="dcterms:W3CDTF">2021-12-14T14:21:11Z</dcterms:created>
  <dcterms:modified xsi:type="dcterms:W3CDTF">2024-10-09T09:33:00Z</dcterms:modified>
</cp:coreProperties>
</file>